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9" r:id="rId1"/>
  </p:sldMasterIdLst>
  <p:notesMasterIdLst>
    <p:notesMasterId r:id="rId13"/>
  </p:notesMasterIdLst>
  <p:sldIdLst>
    <p:sldId id="2076137713" r:id="rId2"/>
    <p:sldId id="2076137712" r:id="rId3"/>
    <p:sldId id="2076137681" r:id="rId4"/>
    <p:sldId id="2076137711" r:id="rId5"/>
    <p:sldId id="2076137682" r:id="rId6"/>
    <p:sldId id="2076137688" r:id="rId7"/>
    <p:sldId id="2076137692" r:id="rId8"/>
    <p:sldId id="2076137693" r:id="rId9"/>
    <p:sldId id="2076137698" r:id="rId10"/>
    <p:sldId id="2076137717" r:id="rId11"/>
    <p:sldId id="2076137714"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onsolas" panose="020B0609020204030204" pitchFamily="49" charset="0"/>
      <p:regular r:id="rId18"/>
      <p:bold r:id="rId19"/>
      <p:italic r:id="rId20"/>
      <p:boldItalic r:id="rId21"/>
    </p:embeddedFont>
    <p:embeddedFont>
      <p:font typeface="Font Awesome 5 Brands Regular" panose="02000503000000000000" pitchFamily="50" charset="0"/>
      <p:regular r:id="rId22"/>
    </p:embeddedFont>
    <p:embeddedFont>
      <p:font typeface="JetBrains Mono" pitchFamily="2" charset="0"/>
      <p:regular r:id="rId23"/>
      <p:bold r:id="rId24"/>
      <p:italic r:id="rId25"/>
      <p:boldItalic r:id="rId26"/>
    </p:embeddedFont>
    <p:embeddedFont>
      <p:font typeface="MS Shell Dlg 2" panose="020B0604030504040204" pitchFamily="34" charset="0"/>
      <p:regular r:id="rId27"/>
      <p:bold r:id="rId28"/>
    </p:embeddedFont>
    <p:embeddedFont>
      <p:font typeface="Segoe UI" panose="020B0502040204020203" pitchFamily="34" charset="0"/>
      <p:regular r:id="rId29"/>
      <p:bold r:id="rId30"/>
      <p:italic r:id="rId31"/>
      <p:boldItalic r:id="rId32"/>
    </p:embeddedFont>
    <p:embeddedFont>
      <p:font typeface="Segoe UI Semibold" panose="020B0702040204020203" pitchFamily="34" charset="0"/>
      <p:bold r:id="rId33"/>
      <p:boldItalic r:id="rId34"/>
    </p:embeddedFont>
    <p:embeddedFont>
      <p:font typeface="Source Sans Pro" panose="020B0503030403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5BE86A92-D25F-4C18-B790-B4D5F326652A}">
          <p14:sldIdLst>
            <p14:sldId id="2076137713"/>
          </p14:sldIdLst>
        </p14:section>
        <p14:section name="Dapr Overview" id="{152A3E2F-9CB7-4DDD-8343-738E19174344}">
          <p14:sldIdLst>
            <p14:sldId id="2076137712"/>
            <p14:sldId id="2076137681"/>
            <p14:sldId id="2076137711"/>
            <p14:sldId id="2076137682"/>
          </p14:sldIdLst>
        </p14:section>
        <p14:section name="Building blocks" id="{6C6FCBE9-5457-422D-93AF-CCFB5056CAA0}">
          <p14:sldIdLst>
            <p14:sldId id="2076137688"/>
            <p14:sldId id="2076137692"/>
            <p14:sldId id="2076137693"/>
            <p14:sldId id="2076137698"/>
          </p14:sldIdLst>
        </p14:section>
        <p14:section name="Hosting Environments" id="{2563B213-D827-469C-9BBC-0D254F13C92F}">
          <p14:sldIdLst>
            <p14:sldId id="2076137717"/>
            <p14:sldId id="20761377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192"/>
    <a:srgbClr val="0078D4"/>
    <a:srgbClr val="767676"/>
    <a:srgbClr val="0A7CD7"/>
    <a:srgbClr val="74CDF3"/>
    <a:srgbClr val="B6C5EE"/>
    <a:srgbClr val="2395EC"/>
    <a:srgbClr val="0D2192"/>
    <a:srgbClr val="326DE6"/>
    <a:srgbClr val="73CD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76"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6DF09-41E2-4916-9AB7-D058FBFE86D6}"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63B65-3DAB-4BC6-BF8B-CCBC4CF41C74}" type="slidenum">
              <a:rPr lang="en-US" smtClean="0"/>
              <a:t>‹#›</a:t>
            </a:fld>
            <a:endParaRPr lang="en-US"/>
          </a:p>
        </p:txBody>
      </p:sp>
    </p:spTree>
    <p:extLst>
      <p:ext uri="{BB962C8B-B14F-4D97-AF65-F5344CB8AC3E}">
        <p14:creationId xmlns:p14="http://schemas.microsoft.com/office/powerpoint/2010/main" val="203264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F63B65-3DAB-4BC6-BF8B-CCBC4CF41C74}" type="slidenum">
              <a:rPr lang="en-US" smtClean="0"/>
              <a:t>1</a:t>
            </a:fld>
            <a:endParaRPr lang="en-US"/>
          </a:p>
        </p:txBody>
      </p:sp>
    </p:spTree>
    <p:extLst>
      <p:ext uri="{BB962C8B-B14F-4D97-AF65-F5344CB8AC3E}">
        <p14:creationId xmlns:p14="http://schemas.microsoft.com/office/powerpoint/2010/main" val="94421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B38B7A-8725-4956-B3BD-FBC8499B1155}" type="slidenum">
              <a:rPr lang="en-US" smtClean="0"/>
              <a:t>2</a:t>
            </a:fld>
            <a:endParaRPr lang="en-US"/>
          </a:p>
        </p:txBody>
      </p:sp>
    </p:spTree>
    <p:extLst>
      <p:ext uri="{BB962C8B-B14F-4D97-AF65-F5344CB8AC3E}">
        <p14:creationId xmlns:p14="http://schemas.microsoft.com/office/powerpoint/2010/main" val="33402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3</a:t>
            </a:fld>
            <a:endParaRPr lang="en-US"/>
          </a:p>
        </p:txBody>
      </p:sp>
    </p:spTree>
    <p:extLst>
      <p:ext uri="{BB962C8B-B14F-4D97-AF65-F5344CB8AC3E}">
        <p14:creationId xmlns:p14="http://schemas.microsoft.com/office/powerpoint/2010/main" val="382854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4</a:t>
            </a:fld>
            <a:endParaRPr lang="en-US"/>
          </a:p>
        </p:txBody>
      </p:sp>
    </p:spTree>
    <p:extLst>
      <p:ext uri="{BB962C8B-B14F-4D97-AF65-F5344CB8AC3E}">
        <p14:creationId xmlns:p14="http://schemas.microsoft.com/office/powerpoint/2010/main" val="3143557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5</a:t>
            </a:fld>
            <a:endParaRPr lang="en-US"/>
          </a:p>
        </p:txBody>
      </p:sp>
    </p:spTree>
    <p:extLst>
      <p:ext uri="{BB962C8B-B14F-4D97-AF65-F5344CB8AC3E}">
        <p14:creationId xmlns:p14="http://schemas.microsoft.com/office/powerpoint/2010/main" val="3221446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6</a:t>
            </a:fld>
            <a:endParaRPr lang="en-US"/>
          </a:p>
        </p:txBody>
      </p:sp>
    </p:spTree>
    <p:extLst>
      <p:ext uri="{BB962C8B-B14F-4D97-AF65-F5344CB8AC3E}">
        <p14:creationId xmlns:p14="http://schemas.microsoft.com/office/powerpoint/2010/main" val="327308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7</a:t>
            </a:fld>
            <a:endParaRPr lang="en-US"/>
          </a:p>
        </p:txBody>
      </p:sp>
    </p:spTree>
    <p:extLst>
      <p:ext uri="{BB962C8B-B14F-4D97-AF65-F5344CB8AC3E}">
        <p14:creationId xmlns:p14="http://schemas.microsoft.com/office/powerpoint/2010/main" val="63013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8</a:t>
            </a:fld>
            <a:endParaRPr lang="en-US"/>
          </a:p>
        </p:txBody>
      </p:sp>
    </p:spTree>
    <p:extLst>
      <p:ext uri="{BB962C8B-B14F-4D97-AF65-F5344CB8AC3E}">
        <p14:creationId xmlns:p14="http://schemas.microsoft.com/office/powerpoint/2010/main" val="327308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9</a:t>
            </a:fld>
            <a:endParaRPr lang="en-US"/>
          </a:p>
        </p:txBody>
      </p:sp>
    </p:spTree>
    <p:extLst>
      <p:ext uri="{BB962C8B-B14F-4D97-AF65-F5344CB8AC3E}">
        <p14:creationId xmlns:p14="http://schemas.microsoft.com/office/powerpoint/2010/main" val="4110980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5334000" cy="553998"/>
          </a:xfrm>
          <a:noFill/>
        </p:spPr>
        <p:txBody>
          <a:bodyPr wrap="square" lIns="0" tIns="0" rIns="0" bIns="0" anchor="b" anchorCtr="0">
            <a:spAutoFit/>
          </a:bodyPr>
          <a:lstStyle>
            <a:lvl1pPr>
              <a:defRPr sz="3600" spc="-50" baseline="0">
                <a:solidFill>
                  <a:srgbClr val="202192"/>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533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sp>
        <p:nvSpPr>
          <p:cNvPr id="12" name="Freeform: Shape 11">
            <a:extLst>
              <a:ext uri="{FF2B5EF4-FFF2-40B4-BE49-F238E27FC236}">
                <a16:creationId xmlns:a16="http://schemas.microsoft.com/office/drawing/2014/main" id="{B714BAC9-2542-4822-9C55-4B2E039BBE54}"/>
              </a:ext>
            </a:extLst>
          </p:cNvPr>
          <p:cNvSpPr/>
          <p:nvPr/>
        </p:nvSpPr>
        <p:spPr>
          <a:xfrm>
            <a:off x="1663941" y="505195"/>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45D3C42-C92E-4E83-B2FA-8207925EE200}"/>
              </a:ext>
            </a:extLst>
          </p:cNvPr>
          <p:cNvSpPr/>
          <p:nvPr userDrawn="1"/>
        </p:nvSpPr>
        <p:spPr>
          <a:xfrm>
            <a:off x="281735" y="1"/>
            <a:ext cx="854151" cy="636003"/>
          </a:xfrm>
          <a:custGeom>
            <a:avLst/>
            <a:gdLst>
              <a:gd name="connsiteX0" fmla="*/ 0 w 854151"/>
              <a:gd name="connsiteY0" fmla="*/ 0 h 636003"/>
              <a:gd name="connsiteX1" fmla="*/ 854151 w 854151"/>
              <a:gd name="connsiteY1" fmla="*/ 0 h 636003"/>
              <a:gd name="connsiteX2" fmla="*/ 850611 w 854151"/>
              <a:gd name="connsiteY2" fmla="*/ 424698 h 636003"/>
              <a:gd name="connsiteX3" fmla="*/ 427625 w 854151"/>
              <a:gd name="connsiteY3" fmla="*/ 636003 h 636003"/>
              <a:gd name="connsiteX4" fmla="*/ 0 w 854151"/>
              <a:gd name="connsiteY4" fmla="*/ 419682 h 636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51" h="636003">
                <a:moveTo>
                  <a:pt x="0" y="0"/>
                </a:moveTo>
                <a:lnTo>
                  <a:pt x="854151" y="0"/>
                </a:lnTo>
                <a:lnTo>
                  <a:pt x="850611" y="424698"/>
                </a:lnTo>
                <a:lnTo>
                  <a:pt x="427625" y="636003"/>
                </a:lnTo>
                <a:lnTo>
                  <a:pt x="0" y="419682"/>
                </a:lnTo>
                <a:close/>
              </a:path>
            </a:pathLst>
          </a:custGeom>
          <a:solidFill>
            <a:srgbClr val="B6C5EE"/>
          </a:solidFill>
          <a:ln w="621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E312C0C-F49B-4AFD-87E0-1586D6EF8AE5}"/>
              </a:ext>
            </a:extLst>
          </p:cNvPr>
          <p:cNvSpPr/>
          <p:nvPr/>
        </p:nvSpPr>
        <p:spPr>
          <a:xfrm>
            <a:off x="726262" y="496727"/>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A67BE46-C6B4-4D7A-93AA-93A654A23CCD}"/>
              </a:ext>
            </a:extLst>
          </p:cNvPr>
          <p:cNvSpPr/>
          <p:nvPr userDrawn="1"/>
        </p:nvSpPr>
        <p:spPr>
          <a:xfrm>
            <a:off x="2131691" y="1333965"/>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E23EEB3-5394-4252-89D2-91778768A382}"/>
              </a:ext>
            </a:extLst>
          </p:cNvPr>
          <p:cNvSpPr/>
          <p:nvPr userDrawn="1"/>
        </p:nvSpPr>
        <p:spPr>
          <a:xfrm>
            <a:off x="3060903" y="1333965"/>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F9E826C-2249-4ED5-9A53-05929318E1F3}"/>
              </a:ext>
            </a:extLst>
          </p:cNvPr>
          <p:cNvSpPr/>
          <p:nvPr userDrawn="1"/>
        </p:nvSpPr>
        <p:spPr>
          <a:xfrm>
            <a:off x="3537120" y="513662"/>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EB4BC3D-E96B-4F9D-A0AA-9D5F5414A6AE}"/>
              </a:ext>
            </a:extLst>
          </p:cNvPr>
          <p:cNvSpPr/>
          <p:nvPr userDrawn="1"/>
        </p:nvSpPr>
        <p:spPr>
          <a:xfrm>
            <a:off x="4466332" y="513661"/>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AF89D7F-023D-4E17-B749-5822862CB75E}"/>
              </a:ext>
            </a:extLst>
          </p:cNvPr>
          <p:cNvSpPr/>
          <p:nvPr userDrawn="1"/>
        </p:nvSpPr>
        <p:spPr>
          <a:xfrm>
            <a:off x="4001727" y="4600"/>
            <a:ext cx="854465" cy="673738"/>
          </a:xfrm>
          <a:custGeom>
            <a:avLst/>
            <a:gdLst>
              <a:gd name="connsiteX0" fmla="*/ 0 w 854465"/>
              <a:gd name="connsiteY0" fmla="*/ 0 h 673738"/>
              <a:gd name="connsiteX1" fmla="*/ 854465 w 854465"/>
              <a:gd name="connsiteY1" fmla="*/ 0 h 673738"/>
              <a:gd name="connsiteX2" fmla="*/ 850611 w 854465"/>
              <a:gd name="connsiteY2" fmla="*/ 462433 h 673738"/>
              <a:gd name="connsiteX3" fmla="*/ 427625 w 854465"/>
              <a:gd name="connsiteY3" fmla="*/ 673738 h 673738"/>
              <a:gd name="connsiteX4" fmla="*/ 0 w 854465"/>
              <a:gd name="connsiteY4" fmla="*/ 457417 h 673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465" h="673738">
                <a:moveTo>
                  <a:pt x="0" y="0"/>
                </a:moveTo>
                <a:lnTo>
                  <a:pt x="854465" y="0"/>
                </a:lnTo>
                <a:lnTo>
                  <a:pt x="850611" y="462433"/>
                </a:lnTo>
                <a:lnTo>
                  <a:pt x="427625" y="673738"/>
                </a:lnTo>
                <a:lnTo>
                  <a:pt x="0" y="457417"/>
                </a:lnTo>
                <a:close/>
              </a:path>
            </a:pathLst>
          </a:custGeom>
          <a:solidFill>
            <a:srgbClr val="B6C5EE"/>
          </a:solidFill>
          <a:ln w="621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BD9AA66-F1C1-4B93-8984-974539B5939D}"/>
              </a:ext>
            </a:extLst>
          </p:cNvPr>
          <p:cNvSpPr/>
          <p:nvPr userDrawn="1"/>
        </p:nvSpPr>
        <p:spPr>
          <a:xfrm>
            <a:off x="2165560" y="0"/>
            <a:ext cx="854503" cy="678338"/>
          </a:xfrm>
          <a:custGeom>
            <a:avLst/>
            <a:gdLst>
              <a:gd name="connsiteX0" fmla="*/ 0 w 854503"/>
              <a:gd name="connsiteY0" fmla="*/ 0 h 678338"/>
              <a:gd name="connsiteX1" fmla="*/ 854503 w 854503"/>
              <a:gd name="connsiteY1" fmla="*/ 0 h 678338"/>
              <a:gd name="connsiteX2" fmla="*/ 850611 w 854503"/>
              <a:gd name="connsiteY2" fmla="*/ 467033 h 678338"/>
              <a:gd name="connsiteX3" fmla="*/ 427625 w 854503"/>
              <a:gd name="connsiteY3" fmla="*/ 678338 h 678338"/>
              <a:gd name="connsiteX4" fmla="*/ 0 w 854503"/>
              <a:gd name="connsiteY4" fmla="*/ 462017 h 678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503" h="678338">
                <a:moveTo>
                  <a:pt x="0" y="0"/>
                </a:moveTo>
                <a:lnTo>
                  <a:pt x="854503" y="0"/>
                </a:lnTo>
                <a:lnTo>
                  <a:pt x="850611" y="467033"/>
                </a:lnTo>
                <a:lnTo>
                  <a:pt x="427625" y="678338"/>
                </a:lnTo>
                <a:lnTo>
                  <a:pt x="0" y="462017"/>
                </a:lnTo>
                <a:close/>
              </a:path>
            </a:pathLst>
          </a:custGeom>
          <a:solidFill>
            <a:srgbClr val="B6C5EE"/>
          </a:solidFill>
          <a:ln w="621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67FF8B2-39EA-4340-876F-0418EC9ECF9F}"/>
              </a:ext>
            </a:extLst>
          </p:cNvPr>
          <p:cNvSpPr/>
          <p:nvPr userDrawn="1"/>
        </p:nvSpPr>
        <p:spPr>
          <a:xfrm>
            <a:off x="4934082" y="1333965"/>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7B69E1D-79A1-4BCF-8F02-8AAFD05B18AC}"/>
              </a:ext>
            </a:extLst>
          </p:cNvPr>
          <p:cNvSpPr/>
          <p:nvPr userDrawn="1"/>
        </p:nvSpPr>
        <p:spPr>
          <a:xfrm>
            <a:off x="5401832" y="496727"/>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AD416F0-1749-42AD-839E-04FACFC1B757}"/>
              </a:ext>
            </a:extLst>
          </p:cNvPr>
          <p:cNvSpPr/>
          <p:nvPr userDrawn="1"/>
        </p:nvSpPr>
        <p:spPr>
          <a:xfrm>
            <a:off x="6339511" y="496727"/>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E67C78E-479B-4D7B-BBFF-C5902FFC5ACA}"/>
              </a:ext>
            </a:extLst>
          </p:cNvPr>
          <p:cNvSpPr/>
          <p:nvPr userDrawn="1"/>
        </p:nvSpPr>
        <p:spPr>
          <a:xfrm>
            <a:off x="6768070" y="1333965"/>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E3FB7C-5915-4CC1-AACC-FBAE85A2688F}"/>
              </a:ext>
            </a:extLst>
          </p:cNvPr>
          <p:cNvSpPr/>
          <p:nvPr userDrawn="1"/>
        </p:nvSpPr>
        <p:spPr>
          <a:xfrm>
            <a:off x="6312952" y="2188138"/>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3E248E6-3ED4-43DF-A1A5-B8549D30E66B}"/>
              </a:ext>
            </a:extLst>
          </p:cNvPr>
          <p:cNvSpPr/>
          <p:nvPr userDrawn="1"/>
        </p:nvSpPr>
        <p:spPr>
          <a:xfrm>
            <a:off x="7243026" y="2179936"/>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4A0F6ADF-8FBF-4182-BC61-C7DAB07D2A74}"/>
              </a:ext>
            </a:extLst>
          </p:cNvPr>
          <p:cNvSpPr/>
          <p:nvPr userDrawn="1"/>
        </p:nvSpPr>
        <p:spPr>
          <a:xfrm>
            <a:off x="6825058" y="1"/>
            <a:ext cx="854433" cy="669871"/>
          </a:xfrm>
          <a:custGeom>
            <a:avLst/>
            <a:gdLst>
              <a:gd name="connsiteX0" fmla="*/ 0 w 854433"/>
              <a:gd name="connsiteY0" fmla="*/ 0 h 669871"/>
              <a:gd name="connsiteX1" fmla="*/ 854433 w 854433"/>
              <a:gd name="connsiteY1" fmla="*/ 0 h 669871"/>
              <a:gd name="connsiteX2" fmla="*/ 850611 w 854433"/>
              <a:gd name="connsiteY2" fmla="*/ 458566 h 669871"/>
              <a:gd name="connsiteX3" fmla="*/ 427625 w 854433"/>
              <a:gd name="connsiteY3" fmla="*/ 669871 h 669871"/>
              <a:gd name="connsiteX4" fmla="*/ 0 w 854433"/>
              <a:gd name="connsiteY4" fmla="*/ 453550 h 66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433" h="669871">
                <a:moveTo>
                  <a:pt x="0" y="0"/>
                </a:moveTo>
                <a:lnTo>
                  <a:pt x="854433" y="0"/>
                </a:lnTo>
                <a:lnTo>
                  <a:pt x="850611" y="458566"/>
                </a:lnTo>
                <a:lnTo>
                  <a:pt x="427625" y="669871"/>
                </a:lnTo>
                <a:lnTo>
                  <a:pt x="0" y="453550"/>
                </a:lnTo>
                <a:close/>
              </a:path>
            </a:pathLst>
          </a:custGeom>
          <a:solidFill>
            <a:srgbClr val="73CDF4"/>
          </a:solidFill>
          <a:ln w="621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E34951F-6B1C-44A1-B1B1-A3CD318ED1B2}"/>
              </a:ext>
            </a:extLst>
          </p:cNvPr>
          <p:cNvSpPr/>
          <p:nvPr userDrawn="1"/>
        </p:nvSpPr>
        <p:spPr>
          <a:xfrm>
            <a:off x="8173100" y="2179936"/>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B0E3524-B4C0-4EE5-8620-FC77A6676DC7}"/>
              </a:ext>
            </a:extLst>
          </p:cNvPr>
          <p:cNvSpPr/>
          <p:nvPr userDrawn="1"/>
        </p:nvSpPr>
        <p:spPr>
          <a:xfrm>
            <a:off x="8644257" y="1350899"/>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pic>
        <p:nvPicPr>
          <p:cNvPr id="35" name="Graphic 34">
            <a:extLst>
              <a:ext uri="{FF2B5EF4-FFF2-40B4-BE49-F238E27FC236}">
                <a16:creationId xmlns:a16="http://schemas.microsoft.com/office/drawing/2014/main" id="{E620B015-8E0C-47E1-A9DD-7B74D5BD67B0}"/>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11099" t="21382" r="11638" b="21775"/>
          <a:stretch/>
        </p:blipFill>
        <p:spPr>
          <a:xfrm>
            <a:off x="8780050" y="3268433"/>
            <a:ext cx="2492948" cy="1834049"/>
          </a:xfrm>
          <a:prstGeom prst="rect">
            <a:avLst/>
          </a:prstGeom>
        </p:spPr>
      </p:pic>
      <p:sp>
        <p:nvSpPr>
          <p:cNvPr id="36" name="Freeform: Shape 35">
            <a:extLst>
              <a:ext uri="{FF2B5EF4-FFF2-40B4-BE49-F238E27FC236}">
                <a16:creationId xmlns:a16="http://schemas.microsoft.com/office/drawing/2014/main" id="{352A1330-3AEC-478A-A546-B6061242E1D6}"/>
              </a:ext>
            </a:extLst>
          </p:cNvPr>
          <p:cNvSpPr/>
          <p:nvPr userDrawn="1"/>
        </p:nvSpPr>
        <p:spPr>
          <a:xfrm>
            <a:off x="9579851" y="1350899"/>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0C0A52A-D59E-4408-A1F1-324BD80C9B66}"/>
              </a:ext>
            </a:extLst>
          </p:cNvPr>
          <p:cNvSpPr/>
          <p:nvPr userDrawn="1"/>
        </p:nvSpPr>
        <p:spPr>
          <a:xfrm>
            <a:off x="10515445" y="1333965"/>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14FF700-FC0D-4D62-A045-34C343EE59C3}"/>
              </a:ext>
            </a:extLst>
          </p:cNvPr>
          <p:cNvSpPr/>
          <p:nvPr userDrawn="1"/>
        </p:nvSpPr>
        <p:spPr>
          <a:xfrm>
            <a:off x="6768070" y="3008570"/>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3B33179-2EBE-481D-A07D-435F373A14CF}"/>
              </a:ext>
            </a:extLst>
          </p:cNvPr>
          <p:cNvSpPr/>
          <p:nvPr userDrawn="1"/>
        </p:nvSpPr>
        <p:spPr>
          <a:xfrm>
            <a:off x="10031090" y="513661"/>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EF4C9F2-8D5F-4C25-9B3C-43A039009E5B}"/>
              </a:ext>
            </a:extLst>
          </p:cNvPr>
          <p:cNvSpPr/>
          <p:nvPr userDrawn="1"/>
        </p:nvSpPr>
        <p:spPr>
          <a:xfrm>
            <a:off x="9579851" y="-2775"/>
            <a:ext cx="854526" cy="681114"/>
          </a:xfrm>
          <a:custGeom>
            <a:avLst/>
            <a:gdLst>
              <a:gd name="connsiteX0" fmla="*/ 0 w 854526"/>
              <a:gd name="connsiteY0" fmla="*/ 0 h 681114"/>
              <a:gd name="connsiteX1" fmla="*/ 854526 w 854526"/>
              <a:gd name="connsiteY1" fmla="*/ 0 h 681114"/>
              <a:gd name="connsiteX2" fmla="*/ 850611 w 854526"/>
              <a:gd name="connsiteY2" fmla="*/ 469809 h 681114"/>
              <a:gd name="connsiteX3" fmla="*/ 427625 w 854526"/>
              <a:gd name="connsiteY3" fmla="*/ 681114 h 681114"/>
              <a:gd name="connsiteX4" fmla="*/ 0 w 854526"/>
              <a:gd name="connsiteY4" fmla="*/ 464793 h 681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526" h="681114">
                <a:moveTo>
                  <a:pt x="0" y="0"/>
                </a:moveTo>
                <a:lnTo>
                  <a:pt x="854526" y="0"/>
                </a:lnTo>
                <a:lnTo>
                  <a:pt x="850611" y="469809"/>
                </a:lnTo>
                <a:lnTo>
                  <a:pt x="427625" y="681114"/>
                </a:lnTo>
                <a:lnTo>
                  <a:pt x="0" y="464793"/>
                </a:lnTo>
                <a:close/>
              </a:path>
            </a:pathLst>
          </a:custGeom>
          <a:solidFill>
            <a:srgbClr val="202192"/>
          </a:solidFill>
          <a:ln w="621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2872CE4-5954-4E05-80D5-30A0D014EF26}"/>
              </a:ext>
            </a:extLst>
          </p:cNvPr>
          <p:cNvSpPr/>
          <p:nvPr userDrawn="1"/>
        </p:nvSpPr>
        <p:spPr>
          <a:xfrm>
            <a:off x="7243026" y="3845000"/>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7966BD0-559E-437E-8F5E-C38DDBDC3622}"/>
              </a:ext>
            </a:extLst>
          </p:cNvPr>
          <p:cNvSpPr/>
          <p:nvPr userDrawn="1"/>
        </p:nvSpPr>
        <p:spPr>
          <a:xfrm>
            <a:off x="6825057" y="4683175"/>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5486BAD8-DE38-4681-B48C-3A39F8DBA365}"/>
              </a:ext>
            </a:extLst>
          </p:cNvPr>
          <p:cNvSpPr/>
          <p:nvPr userDrawn="1"/>
        </p:nvSpPr>
        <p:spPr>
          <a:xfrm>
            <a:off x="11451040" y="1333965"/>
            <a:ext cx="740961" cy="981720"/>
          </a:xfrm>
          <a:custGeom>
            <a:avLst/>
            <a:gdLst>
              <a:gd name="connsiteX0" fmla="*/ 439727 w 740961"/>
              <a:gd name="connsiteY0" fmla="*/ 0 h 981720"/>
              <a:gd name="connsiteX1" fmla="*/ 740961 w 740961"/>
              <a:gd name="connsiteY1" fmla="*/ 160391 h 981720"/>
              <a:gd name="connsiteX2" fmla="*/ 740961 w 740961"/>
              <a:gd name="connsiteY2" fmla="*/ 825191 h 981720"/>
              <a:gd name="connsiteX3" fmla="*/ 427625 w 740961"/>
              <a:gd name="connsiteY3" fmla="*/ 981720 h 981720"/>
              <a:gd name="connsiteX4" fmla="*/ 0 w 740961"/>
              <a:gd name="connsiteY4" fmla="*/ 765399 h 981720"/>
              <a:gd name="connsiteX5" fmla="*/ 0 w 740961"/>
              <a:gd name="connsiteY5" fmla="*/ 221211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61" h="981720">
                <a:moveTo>
                  <a:pt x="439727" y="0"/>
                </a:moveTo>
                <a:lnTo>
                  <a:pt x="740961" y="160391"/>
                </a:lnTo>
                <a:lnTo>
                  <a:pt x="740961" y="825191"/>
                </a:lnTo>
                <a:lnTo>
                  <a:pt x="427625" y="981720"/>
                </a:lnTo>
                <a:lnTo>
                  <a:pt x="0" y="765399"/>
                </a:lnTo>
                <a:lnTo>
                  <a:pt x="0" y="221211"/>
                </a:lnTo>
                <a:close/>
              </a:path>
            </a:pathLst>
          </a:custGeom>
          <a:solidFill>
            <a:srgbClr val="73CDF4"/>
          </a:solidFill>
          <a:ln w="621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ADD551A-D265-47F5-9D79-EAD8A1FC2212}"/>
              </a:ext>
            </a:extLst>
          </p:cNvPr>
          <p:cNvSpPr/>
          <p:nvPr userDrawn="1"/>
        </p:nvSpPr>
        <p:spPr>
          <a:xfrm>
            <a:off x="7252651" y="5524901"/>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2D84AC9-50B0-4088-9CB9-F47403181BA7}"/>
              </a:ext>
            </a:extLst>
          </p:cNvPr>
          <p:cNvSpPr/>
          <p:nvPr userDrawn="1"/>
        </p:nvSpPr>
        <p:spPr>
          <a:xfrm>
            <a:off x="8173100" y="5524901"/>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31EC242-D9C8-4923-AFD5-DFD18015DF25}"/>
              </a:ext>
            </a:extLst>
          </p:cNvPr>
          <p:cNvSpPr/>
          <p:nvPr userDrawn="1"/>
        </p:nvSpPr>
        <p:spPr>
          <a:xfrm>
            <a:off x="7706037" y="6357516"/>
            <a:ext cx="855188" cy="500485"/>
          </a:xfrm>
          <a:custGeom>
            <a:avLst/>
            <a:gdLst>
              <a:gd name="connsiteX0" fmla="*/ 439727 w 855188"/>
              <a:gd name="connsiteY0" fmla="*/ 0 h 500485"/>
              <a:gd name="connsiteX1" fmla="*/ 855188 w 855188"/>
              <a:gd name="connsiteY1" fmla="*/ 221211 h 500485"/>
              <a:gd name="connsiteX2" fmla="*/ 852861 w 855188"/>
              <a:gd name="connsiteY2" fmla="*/ 500485 h 500485"/>
              <a:gd name="connsiteX3" fmla="*/ 0 w 855188"/>
              <a:gd name="connsiteY3" fmla="*/ 500485 h 500485"/>
              <a:gd name="connsiteX4" fmla="*/ 0 w 855188"/>
              <a:gd name="connsiteY4" fmla="*/ 221211 h 50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188" h="500485">
                <a:moveTo>
                  <a:pt x="439727" y="0"/>
                </a:moveTo>
                <a:lnTo>
                  <a:pt x="855188" y="221211"/>
                </a:lnTo>
                <a:lnTo>
                  <a:pt x="852861" y="500485"/>
                </a:lnTo>
                <a:lnTo>
                  <a:pt x="0" y="500485"/>
                </a:lnTo>
                <a:lnTo>
                  <a:pt x="0" y="221211"/>
                </a:lnTo>
                <a:close/>
              </a:path>
            </a:pathLst>
          </a:custGeom>
          <a:solidFill>
            <a:srgbClr val="B6C5EE"/>
          </a:solidFill>
          <a:ln w="6218"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EB9F71A-254B-4D52-B363-C0A75ECA96D7}"/>
              </a:ext>
            </a:extLst>
          </p:cNvPr>
          <p:cNvSpPr/>
          <p:nvPr userDrawn="1"/>
        </p:nvSpPr>
        <p:spPr>
          <a:xfrm>
            <a:off x="8626486" y="6351224"/>
            <a:ext cx="855188" cy="506777"/>
          </a:xfrm>
          <a:custGeom>
            <a:avLst/>
            <a:gdLst>
              <a:gd name="connsiteX0" fmla="*/ 439727 w 855188"/>
              <a:gd name="connsiteY0" fmla="*/ 0 h 506777"/>
              <a:gd name="connsiteX1" fmla="*/ 855188 w 855188"/>
              <a:gd name="connsiteY1" fmla="*/ 221211 h 506777"/>
              <a:gd name="connsiteX2" fmla="*/ 852808 w 855188"/>
              <a:gd name="connsiteY2" fmla="*/ 506777 h 506777"/>
              <a:gd name="connsiteX3" fmla="*/ 0 w 855188"/>
              <a:gd name="connsiteY3" fmla="*/ 506777 h 506777"/>
              <a:gd name="connsiteX4" fmla="*/ 0 w 855188"/>
              <a:gd name="connsiteY4" fmla="*/ 221211 h 50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188" h="506777">
                <a:moveTo>
                  <a:pt x="439727" y="0"/>
                </a:moveTo>
                <a:lnTo>
                  <a:pt x="855188" y="221211"/>
                </a:lnTo>
                <a:lnTo>
                  <a:pt x="852808" y="506777"/>
                </a:lnTo>
                <a:lnTo>
                  <a:pt x="0" y="506777"/>
                </a:lnTo>
                <a:lnTo>
                  <a:pt x="0" y="221211"/>
                </a:lnTo>
                <a:close/>
              </a:path>
            </a:pathLst>
          </a:custGeom>
          <a:solidFill>
            <a:srgbClr val="73CDF4"/>
          </a:solidFill>
          <a:ln w="621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E218E9C-1291-4C5F-98A9-EB57C5B368AA}"/>
              </a:ext>
            </a:extLst>
          </p:cNvPr>
          <p:cNvSpPr/>
          <p:nvPr userDrawn="1"/>
        </p:nvSpPr>
        <p:spPr>
          <a:xfrm>
            <a:off x="9546935" y="6367140"/>
            <a:ext cx="855188" cy="490860"/>
          </a:xfrm>
          <a:custGeom>
            <a:avLst/>
            <a:gdLst>
              <a:gd name="connsiteX0" fmla="*/ 439727 w 855188"/>
              <a:gd name="connsiteY0" fmla="*/ 0 h 490860"/>
              <a:gd name="connsiteX1" fmla="*/ 855188 w 855188"/>
              <a:gd name="connsiteY1" fmla="*/ 221211 h 490860"/>
              <a:gd name="connsiteX2" fmla="*/ 852941 w 855188"/>
              <a:gd name="connsiteY2" fmla="*/ 490860 h 490860"/>
              <a:gd name="connsiteX3" fmla="*/ 0 w 855188"/>
              <a:gd name="connsiteY3" fmla="*/ 490860 h 490860"/>
              <a:gd name="connsiteX4" fmla="*/ 0 w 855188"/>
              <a:gd name="connsiteY4" fmla="*/ 221211 h 49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188" h="490860">
                <a:moveTo>
                  <a:pt x="439727" y="0"/>
                </a:moveTo>
                <a:lnTo>
                  <a:pt x="855188" y="221211"/>
                </a:lnTo>
                <a:lnTo>
                  <a:pt x="852941" y="490860"/>
                </a:lnTo>
                <a:lnTo>
                  <a:pt x="0" y="490860"/>
                </a:lnTo>
                <a:lnTo>
                  <a:pt x="0" y="221211"/>
                </a:lnTo>
                <a:close/>
              </a:path>
            </a:pathLst>
          </a:custGeom>
          <a:solidFill>
            <a:srgbClr val="B6C5EE"/>
          </a:solidFill>
          <a:ln w="621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5AF648A-4BF7-4F91-9873-44723D668A40}"/>
              </a:ext>
            </a:extLst>
          </p:cNvPr>
          <p:cNvSpPr/>
          <p:nvPr userDrawn="1"/>
        </p:nvSpPr>
        <p:spPr>
          <a:xfrm>
            <a:off x="10026524" y="5524035"/>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B3F0254-CB27-4424-99C8-5D017646EA18}"/>
              </a:ext>
            </a:extLst>
          </p:cNvPr>
          <p:cNvSpPr/>
          <p:nvPr userDrawn="1"/>
        </p:nvSpPr>
        <p:spPr>
          <a:xfrm>
            <a:off x="10479910" y="6351223"/>
            <a:ext cx="855188" cy="506777"/>
          </a:xfrm>
          <a:custGeom>
            <a:avLst/>
            <a:gdLst>
              <a:gd name="connsiteX0" fmla="*/ 439727 w 855188"/>
              <a:gd name="connsiteY0" fmla="*/ 0 h 506777"/>
              <a:gd name="connsiteX1" fmla="*/ 855188 w 855188"/>
              <a:gd name="connsiteY1" fmla="*/ 221211 h 506777"/>
              <a:gd name="connsiteX2" fmla="*/ 852808 w 855188"/>
              <a:gd name="connsiteY2" fmla="*/ 506777 h 506777"/>
              <a:gd name="connsiteX3" fmla="*/ 0 w 855188"/>
              <a:gd name="connsiteY3" fmla="*/ 506777 h 506777"/>
              <a:gd name="connsiteX4" fmla="*/ 0 w 855188"/>
              <a:gd name="connsiteY4" fmla="*/ 221211 h 50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188" h="506777">
                <a:moveTo>
                  <a:pt x="439727" y="0"/>
                </a:moveTo>
                <a:lnTo>
                  <a:pt x="855188" y="221211"/>
                </a:lnTo>
                <a:lnTo>
                  <a:pt x="852808" y="506777"/>
                </a:lnTo>
                <a:lnTo>
                  <a:pt x="0" y="506777"/>
                </a:lnTo>
                <a:lnTo>
                  <a:pt x="0" y="221211"/>
                </a:lnTo>
                <a:close/>
              </a:path>
            </a:pathLst>
          </a:custGeom>
          <a:solidFill>
            <a:srgbClr val="202192"/>
          </a:solidFill>
          <a:ln w="6218"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EAA76B9-A02A-428F-BAAF-F0DB0090BDF7}"/>
              </a:ext>
            </a:extLst>
          </p:cNvPr>
          <p:cNvSpPr/>
          <p:nvPr userDrawn="1"/>
        </p:nvSpPr>
        <p:spPr>
          <a:xfrm>
            <a:off x="11412886" y="6367140"/>
            <a:ext cx="779115" cy="490860"/>
          </a:xfrm>
          <a:custGeom>
            <a:avLst/>
            <a:gdLst>
              <a:gd name="connsiteX0" fmla="*/ 439727 w 779115"/>
              <a:gd name="connsiteY0" fmla="*/ 0 h 490860"/>
              <a:gd name="connsiteX1" fmla="*/ 779115 w 779115"/>
              <a:gd name="connsiteY1" fmla="*/ 180706 h 490860"/>
              <a:gd name="connsiteX2" fmla="*/ 779115 w 779115"/>
              <a:gd name="connsiteY2" fmla="*/ 490860 h 490860"/>
              <a:gd name="connsiteX3" fmla="*/ 0 w 779115"/>
              <a:gd name="connsiteY3" fmla="*/ 490860 h 490860"/>
              <a:gd name="connsiteX4" fmla="*/ 0 w 779115"/>
              <a:gd name="connsiteY4" fmla="*/ 221211 h 49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115" h="490860">
                <a:moveTo>
                  <a:pt x="439727" y="0"/>
                </a:moveTo>
                <a:lnTo>
                  <a:pt x="779115" y="180706"/>
                </a:lnTo>
                <a:lnTo>
                  <a:pt x="779115" y="490860"/>
                </a:lnTo>
                <a:lnTo>
                  <a:pt x="0" y="490860"/>
                </a:lnTo>
                <a:lnTo>
                  <a:pt x="0" y="221211"/>
                </a:lnTo>
                <a:close/>
              </a:path>
            </a:pathLst>
          </a:custGeom>
          <a:solidFill>
            <a:srgbClr val="B6C5EE"/>
          </a:solidFill>
          <a:ln w="621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D89CCDF-5339-4E38-A96A-F2FAD84D1289}"/>
              </a:ext>
            </a:extLst>
          </p:cNvPr>
          <p:cNvSpPr/>
          <p:nvPr userDrawn="1"/>
        </p:nvSpPr>
        <p:spPr>
          <a:xfrm>
            <a:off x="10983242" y="2161152"/>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500800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284614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98104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614388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6347997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3663573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5431871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683593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78243834"/>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429732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pic>
        <p:nvPicPr>
          <p:cNvPr id="4" name="Picture 3" descr="A person wearing glasses&#10;&#10;Description automatically generated with medium confidence">
            <a:extLst>
              <a:ext uri="{FF2B5EF4-FFF2-40B4-BE49-F238E27FC236}">
                <a16:creationId xmlns:a16="http://schemas.microsoft.com/office/drawing/2014/main" id="{EEEDA92F-0746-4850-A0B9-BFB4642002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3326457" cy="6858000"/>
          </a:xfrm>
          <a:prstGeom prst="rect">
            <a:avLst/>
          </a:prstGeom>
        </p:spPr>
      </p:pic>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424030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lgn="l">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0316035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4032517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38720172"/>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50839465"/>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8506285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973956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1657823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64844872"/>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977540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077043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5057500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6391941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15586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259063" y="2101837"/>
            <a:ext cx="1950240" cy="1950240"/>
          </a:xfrm>
          <a:prstGeom prst="ellipse">
            <a:avLst/>
          </a:prstGeom>
          <a:blipFill>
            <a:blip r:embed="rId2"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8263" y="4338588"/>
            <a:ext cx="3291840" cy="1930450"/>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120880" y="2101837"/>
            <a:ext cx="1950240" cy="1950240"/>
          </a:xfrm>
          <a:prstGeom prst="ellipse">
            <a:avLst/>
          </a:prstGeom>
          <a:blipFill>
            <a:blip r:embed="rId3"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450080" y="4338588"/>
            <a:ext cx="3291840" cy="1930450"/>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982697" y="2101837"/>
            <a:ext cx="1950240" cy="1950240"/>
          </a:xfrm>
          <a:prstGeom prst="ellipse">
            <a:avLst/>
          </a:prstGeom>
          <a:blipFill>
            <a:blip r:embed="rId4"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8311897" y="4338588"/>
            <a:ext cx="3291840" cy="1930450"/>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2463864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9260593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6453681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96755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5506387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39524701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674746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90059282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970359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54668626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684697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1112168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3344929"/>
            <a:ext cx="9144000" cy="609398"/>
          </a:xfrm>
          <a:noFill/>
        </p:spPr>
        <p:txBody>
          <a:bodyPr lIns="0" tIns="0" rIns="0" bIns="0" anchor="b" anchorCtr="0">
            <a:spAutoFit/>
          </a:bodyPr>
          <a:lstStyle>
            <a:lvl1pPr algn="ctr" defTabSz="932742" rtl="0" eaLnBrk="1" latinLnBrk="0" hangingPunct="1">
              <a:lnSpc>
                <a:spcPct val="90000"/>
              </a:lnSpc>
              <a:spcBef>
                <a:spcPct val="0"/>
              </a:spcBef>
              <a:buNone/>
              <a:defRPr lang="en-US" sz="44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6" name="Text Placeholder 2">
            <a:extLst>
              <a:ext uri="{FF2B5EF4-FFF2-40B4-BE49-F238E27FC236}">
                <a16:creationId xmlns:a16="http://schemas.microsoft.com/office/drawing/2014/main" id="{BD78B980-B29B-42C2-AAC5-862847DDC82C}"/>
              </a:ext>
            </a:extLst>
          </p:cNvPr>
          <p:cNvSpPr txBox="1">
            <a:spLocks/>
          </p:cNvSpPr>
          <p:nvPr userDrawn="1"/>
        </p:nvSpPr>
        <p:spPr>
          <a:xfrm>
            <a:off x="5469446" y="1993173"/>
            <a:ext cx="1253109" cy="461665"/>
          </a:xfrm>
          <a:prstGeom prst="rect">
            <a:avLst/>
          </a:prstGeom>
          <a:noFill/>
          <a:ln w="19050">
            <a:gradFill>
              <a:gsLst>
                <a:gs pos="0">
                  <a:srgbClr val="9BF00B"/>
                </a:gs>
                <a:gs pos="100000">
                  <a:srgbClr val="0078D4"/>
                </a:gs>
                <a:gs pos="51000">
                  <a:srgbClr val="50E6FF"/>
                </a:gs>
              </a:gsLst>
              <a:lin ang="0" scaled="0"/>
            </a:gradFill>
          </a:ln>
        </p:spPr>
        <p:txBody>
          <a:bodyPr tIns="91440" bIns="91440" anchor="ctr" anchorCtr="1">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300" normalizeH="0" baseline="0" noProof="0">
                <a:ln>
                  <a:noFill/>
                </a:ln>
                <a:solidFill>
                  <a:srgbClr val="FFFFFF"/>
                </a:solidFill>
                <a:effectLst/>
                <a:uLnTx/>
                <a:uFillTx/>
                <a:latin typeface="Segoe UI Semibold"/>
                <a:ea typeface="+mn-ea"/>
                <a:cs typeface="Segoe UI" panose="020B0502040204020203" pitchFamily="34" charset="0"/>
              </a:rPr>
              <a:t>DEMO</a:t>
            </a:r>
          </a:p>
        </p:txBody>
      </p:sp>
    </p:spTree>
    <p:extLst>
      <p:ext uri="{BB962C8B-B14F-4D97-AF65-F5344CB8AC3E}">
        <p14:creationId xmlns:p14="http://schemas.microsoft.com/office/powerpoint/2010/main" val="30232194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2.70833E-6 2.59259E-6 L -2.70833E-6 0.03773 " pathEditMode="relative" rAng="0" ptsTypes="AA">
                                      <p:cBhvr>
                                        <p:cTn id="9" dur="750" spd="-100000" fill="hold"/>
                                        <p:tgtEl>
                                          <p:spTgt spid="6"/>
                                        </p:tgtEl>
                                        <p:attrNameLst>
                                          <p:attrName>ppt_x</p:attrName>
                                          <p:attrName>ppt_y</p:attrName>
                                        </p:attrNameLst>
                                      </p:cBhvr>
                                      <p:rCtr x="0"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074324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99430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0123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4161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de R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p:nvPr>
        </p:nvSpPr>
        <p:spPr>
          <a:xfrm>
            <a:off x="588263" y="457200"/>
            <a:ext cx="4925125" cy="553998"/>
          </a:xfrm>
        </p:spPr>
        <p:txBody>
          <a:bodyPr/>
          <a:lstStyle>
            <a:lvl1pPr>
              <a:defRPr>
                <a:solidFill>
                  <a:schemeClr val="tx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791201" y="0"/>
            <a:ext cx="6398234"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791201" y="0"/>
            <a:ext cx="3166532" cy="492314"/>
          </a:xfrm>
          <a:solidFill>
            <a:schemeClr val="bg1">
              <a:lumMod val="50000"/>
            </a:schemeClr>
          </a:solidFill>
        </p:spPr>
        <p:txBody>
          <a:bodyPr lIns="182880"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935133" y="709187"/>
            <a:ext cx="6112934" cy="369332"/>
          </a:xfrm>
        </p:spPr>
        <p:txBody>
          <a:bodyPr/>
          <a:lstStyle>
            <a:lvl1pPr marL="0" indent="0">
              <a:buNone/>
              <a:tabLst/>
              <a:defRPr sz="2400">
                <a:solidFill>
                  <a:schemeClr val="bg1"/>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3780660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 Lef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1" y="0"/>
            <a:ext cx="6095983"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p:nvPr>
        </p:nvSpPr>
        <p:spPr>
          <a:xfrm>
            <a:off x="6680183" y="457200"/>
            <a:ext cx="4926600" cy="553998"/>
          </a:xfrm>
        </p:spPr>
        <p:txBody>
          <a:bodyPr/>
          <a:lstStyle>
            <a:lvl1pPr>
              <a:defRPr>
                <a:solidFill>
                  <a:schemeClr val="tx1"/>
                </a:solidFill>
              </a:defRPr>
            </a:lvl1pPr>
          </a:lstStyle>
          <a:p>
            <a:r>
              <a:rPr lang="en-US"/>
              <a:t>Click to edit Master title style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200" y="706011"/>
            <a:ext cx="4922486"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6684965" y="1336675"/>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086930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3">
          <p15:clr>
            <a:srgbClr val="5ACBF0"/>
          </p15:clr>
        </p15:guide>
        <p15:guide id="4" orient="horz" pos="839">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08572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700822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36761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113926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801899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9" cstate="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172904904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99"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7" r:id="rId46"/>
    <p:sldLayoutId id="2147483698" r:id="rId4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laurentkempe" TargetMode="External"/><Relationship Id="rId2" Type="http://schemas.openxmlformats.org/officeDocument/2006/relationships/hyperlink" Target="https://laurentkempe.com/" TargetMode="External"/><Relationship Id="rId1" Type="http://schemas.openxmlformats.org/officeDocument/2006/relationships/slideLayout" Target="../slideLayouts/slideLayout19.xml"/><Relationship Id="rId4" Type="http://schemas.openxmlformats.org/officeDocument/2006/relationships/hyperlink" Target="https://github.com/laurentkemp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github.com/dotnet-architecture/eShopOnDapr" TargetMode="External"/><Relationship Id="rId3" Type="http://schemas.openxmlformats.org/officeDocument/2006/relationships/hyperlink" Target="https://github.com/dapr" TargetMode="External"/><Relationship Id="rId7" Type="http://schemas.openxmlformats.org/officeDocument/2006/relationships/hyperlink" Target="https://github.com/dapr/dotnet-sdk" TargetMode="External"/><Relationship Id="rId12" Type="http://schemas.openxmlformats.org/officeDocument/2006/relationships/image" Target="../media/image28.svg"/><Relationship Id="rId2" Type="http://schemas.openxmlformats.org/officeDocument/2006/relationships/hyperlink" Target="https://dapr.io/" TargetMode="External"/><Relationship Id="rId1" Type="http://schemas.openxmlformats.org/officeDocument/2006/relationships/slideLayout" Target="../slideLayouts/slideLayout2.xml"/><Relationship Id="rId6" Type="http://schemas.openxmlformats.org/officeDocument/2006/relationships/hyperlink" Target="https://www.amazon.fr/Learning-Dapr-Building-Distributed-Applications-ebook/dp/B08GS58DH8/ref=sr_1_3?__mk_fr_FR=%C3%85M%C3%85%C5%BD%C3%95%C3%91&amp;dchild=1&amp;keywords=dapr&amp;qid=1620979912&amp;sr=8-3" TargetMode="External"/><Relationship Id="rId11" Type="http://schemas.openxmlformats.org/officeDocument/2006/relationships/image" Target="../media/image2.png"/><Relationship Id="rId5" Type="http://schemas.openxmlformats.org/officeDocument/2006/relationships/hyperlink" Target="https://docs.microsoft.com/en-us/dotnet/architecture/dapr-for-net-developers/" TargetMode="External"/><Relationship Id="rId10" Type="http://schemas.openxmlformats.org/officeDocument/2006/relationships/hyperlink" Target="https://laurentkempe.com/tags/Dapr/" TargetMode="External"/><Relationship Id="rId4" Type="http://schemas.openxmlformats.org/officeDocument/2006/relationships/hyperlink" Target="https://aka.ms/dapr-discord" TargetMode="External"/><Relationship Id="rId9" Type="http://schemas.openxmlformats.org/officeDocument/2006/relationships/hyperlink" Target="https://github.com/laurentkempe/daprPlayground"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png"/><Relationship Id="rId21" Type="http://schemas.openxmlformats.org/officeDocument/2006/relationships/image" Target="../media/image45.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notesSlide" Target="../notesSlides/notesSlide2.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jpeg"/><Relationship Id="rId23" Type="http://schemas.openxmlformats.org/officeDocument/2006/relationships/image" Target="../media/image47.svg"/><Relationship Id="rId10" Type="http://schemas.openxmlformats.org/officeDocument/2006/relationships/image" Target="../media/image34.jpe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jpeg"/><Relationship Id="rId14" Type="http://schemas.openxmlformats.org/officeDocument/2006/relationships/image" Target="../media/image38.svg"/><Relationship Id="rId22"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9.svg"/></Relationships>
</file>

<file path=ppt/slides/_rels/slide4.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8.png"/><Relationship Id="rId18" Type="http://schemas.openxmlformats.org/officeDocument/2006/relationships/image" Target="../media/image63.svg"/><Relationship Id="rId3" Type="http://schemas.openxmlformats.org/officeDocument/2006/relationships/image" Target="../media/image50.png"/><Relationship Id="rId21" Type="http://schemas.openxmlformats.org/officeDocument/2006/relationships/image" Target="../media/image66.png"/><Relationship Id="rId7" Type="http://schemas.openxmlformats.org/officeDocument/2006/relationships/image" Target="../media/image48.png"/><Relationship Id="rId12" Type="http://schemas.openxmlformats.org/officeDocument/2006/relationships/image" Target="../media/image57.svg"/><Relationship Id="rId17" Type="http://schemas.openxmlformats.org/officeDocument/2006/relationships/image" Target="../media/image62.png"/><Relationship Id="rId2" Type="http://schemas.openxmlformats.org/officeDocument/2006/relationships/notesSlide" Target="../notesSlides/notesSlide4.xml"/><Relationship Id="rId16" Type="http://schemas.openxmlformats.org/officeDocument/2006/relationships/image" Target="../media/image61.svg"/><Relationship Id="rId20" Type="http://schemas.openxmlformats.org/officeDocument/2006/relationships/image" Target="../media/image65.svg"/><Relationship Id="rId1" Type="http://schemas.openxmlformats.org/officeDocument/2006/relationships/slideLayout" Target="../slideLayouts/slideLayout11.xml"/><Relationship Id="rId6" Type="http://schemas.openxmlformats.org/officeDocument/2006/relationships/image" Target="../media/image53.svg"/><Relationship Id="rId11" Type="http://schemas.openxmlformats.org/officeDocument/2006/relationships/image" Target="../media/image56.png"/><Relationship Id="rId5" Type="http://schemas.openxmlformats.org/officeDocument/2006/relationships/image" Target="../media/image52.png"/><Relationship Id="rId15" Type="http://schemas.openxmlformats.org/officeDocument/2006/relationships/image" Target="../media/image60.png"/><Relationship Id="rId10" Type="http://schemas.openxmlformats.org/officeDocument/2006/relationships/image" Target="../media/image55.svg"/><Relationship Id="rId19" Type="http://schemas.openxmlformats.org/officeDocument/2006/relationships/image" Target="../media/image64.png"/><Relationship Id="rId4" Type="http://schemas.openxmlformats.org/officeDocument/2006/relationships/image" Target="../media/image51.svg"/><Relationship Id="rId9" Type="http://schemas.openxmlformats.org/officeDocument/2006/relationships/image" Target="../media/image54.png"/><Relationship Id="rId14" Type="http://schemas.openxmlformats.org/officeDocument/2006/relationships/image" Target="../media/image59.svg"/><Relationship Id="rId22" Type="http://schemas.openxmlformats.org/officeDocument/2006/relationships/image" Target="../media/image67.svg"/></Relationships>
</file>

<file path=ppt/slides/_rels/slide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6.svg"/><Relationship Id="rId18" Type="http://schemas.openxmlformats.org/officeDocument/2006/relationships/image" Target="../media/image81.png"/><Relationship Id="rId26" Type="http://schemas.openxmlformats.org/officeDocument/2006/relationships/image" Target="../media/image89.svg"/><Relationship Id="rId39" Type="http://schemas.openxmlformats.org/officeDocument/2006/relationships/image" Target="../media/image54.png"/><Relationship Id="rId3" Type="http://schemas.openxmlformats.org/officeDocument/2006/relationships/image" Target="../media/image68.png"/><Relationship Id="rId21" Type="http://schemas.openxmlformats.org/officeDocument/2006/relationships/image" Target="../media/image84.png"/><Relationship Id="rId34" Type="http://schemas.openxmlformats.org/officeDocument/2006/relationships/image" Target="../media/image95.svg"/><Relationship Id="rId42" Type="http://schemas.openxmlformats.org/officeDocument/2006/relationships/image" Target="../media/image61.svg"/><Relationship Id="rId47" Type="http://schemas.openxmlformats.org/officeDocument/2006/relationships/image" Target="../media/image66.png"/><Relationship Id="rId7" Type="http://schemas.openxmlformats.org/officeDocument/2006/relationships/image" Target="../media/image72.svg"/><Relationship Id="rId12" Type="http://schemas.openxmlformats.org/officeDocument/2006/relationships/image" Target="../media/image75.png"/><Relationship Id="rId17" Type="http://schemas.openxmlformats.org/officeDocument/2006/relationships/image" Target="../media/image80.jpeg"/><Relationship Id="rId25" Type="http://schemas.openxmlformats.org/officeDocument/2006/relationships/image" Target="../media/image88.png"/><Relationship Id="rId33" Type="http://schemas.openxmlformats.org/officeDocument/2006/relationships/image" Target="../media/image94.png"/><Relationship Id="rId38" Type="http://schemas.openxmlformats.org/officeDocument/2006/relationships/image" Target="../media/image99.tiff"/><Relationship Id="rId46" Type="http://schemas.openxmlformats.org/officeDocument/2006/relationships/image" Target="../media/image63.svg"/><Relationship Id="rId2" Type="http://schemas.openxmlformats.org/officeDocument/2006/relationships/notesSlide" Target="../notesSlides/notesSlide5.xml"/><Relationship Id="rId16" Type="http://schemas.openxmlformats.org/officeDocument/2006/relationships/image" Target="../media/image79.png"/><Relationship Id="rId20" Type="http://schemas.openxmlformats.org/officeDocument/2006/relationships/image" Target="../media/image83.svg"/><Relationship Id="rId29" Type="http://schemas.openxmlformats.org/officeDocument/2006/relationships/image" Target="../media/image92.png"/><Relationship Id="rId41" Type="http://schemas.openxmlformats.org/officeDocument/2006/relationships/image" Target="../media/image60.png"/><Relationship Id="rId1" Type="http://schemas.openxmlformats.org/officeDocument/2006/relationships/slideLayout" Target="../slideLayouts/slideLayout11.xml"/><Relationship Id="rId6" Type="http://schemas.openxmlformats.org/officeDocument/2006/relationships/image" Target="../media/image71.png"/><Relationship Id="rId11" Type="http://schemas.openxmlformats.org/officeDocument/2006/relationships/image" Target="../media/image49.svg"/><Relationship Id="rId24" Type="http://schemas.openxmlformats.org/officeDocument/2006/relationships/image" Target="../media/image87.png"/><Relationship Id="rId32" Type="http://schemas.openxmlformats.org/officeDocument/2006/relationships/image" Target="../media/image38.svg"/><Relationship Id="rId37" Type="http://schemas.openxmlformats.org/officeDocument/2006/relationships/image" Target="../media/image98.png"/><Relationship Id="rId40" Type="http://schemas.openxmlformats.org/officeDocument/2006/relationships/image" Target="../media/image55.svg"/><Relationship Id="rId45" Type="http://schemas.openxmlformats.org/officeDocument/2006/relationships/image" Target="../media/image62.png"/><Relationship Id="rId5" Type="http://schemas.openxmlformats.org/officeDocument/2006/relationships/image" Target="../media/image70.png"/><Relationship Id="rId15" Type="http://schemas.openxmlformats.org/officeDocument/2006/relationships/image" Target="../media/image78.svg"/><Relationship Id="rId23" Type="http://schemas.openxmlformats.org/officeDocument/2006/relationships/image" Target="../media/image86.svg"/><Relationship Id="rId28" Type="http://schemas.openxmlformats.org/officeDocument/2006/relationships/image" Target="../media/image91.svg"/><Relationship Id="rId36" Type="http://schemas.openxmlformats.org/officeDocument/2006/relationships/image" Target="../media/image97.svg"/><Relationship Id="rId10" Type="http://schemas.openxmlformats.org/officeDocument/2006/relationships/image" Target="../media/image48.png"/><Relationship Id="rId19" Type="http://schemas.openxmlformats.org/officeDocument/2006/relationships/image" Target="../media/image82.png"/><Relationship Id="rId31" Type="http://schemas.openxmlformats.org/officeDocument/2006/relationships/image" Target="../media/image37.png"/><Relationship Id="rId44" Type="http://schemas.openxmlformats.org/officeDocument/2006/relationships/image" Target="../media/image59.svg"/><Relationship Id="rId4" Type="http://schemas.openxmlformats.org/officeDocument/2006/relationships/image" Target="../media/image69.jpeg"/><Relationship Id="rId9" Type="http://schemas.openxmlformats.org/officeDocument/2006/relationships/image" Target="../media/image74.svg"/><Relationship Id="rId14" Type="http://schemas.openxmlformats.org/officeDocument/2006/relationships/image" Target="../media/image77.png"/><Relationship Id="rId22" Type="http://schemas.openxmlformats.org/officeDocument/2006/relationships/image" Target="../media/image85.png"/><Relationship Id="rId27" Type="http://schemas.openxmlformats.org/officeDocument/2006/relationships/image" Target="../media/image90.png"/><Relationship Id="rId30" Type="http://schemas.openxmlformats.org/officeDocument/2006/relationships/image" Target="../media/image93.png"/><Relationship Id="rId35" Type="http://schemas.openxmlformats.org/officeDocument/2006/relationships/image" Target="../media/image96.png"/><Relationship Id="rId43" Type="http://schemas.openxmlformats.org/officeDocument/2006/relationships/image" Target="../media/image58.png"/><Relationship Id="rId48" Type="http://schemas.openxmlformats.org/officeDocument/2006/relationships/image" Target="../media/image6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60.pn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53.svg"/><Relationship Id="rId11" Type="http://schemas.openxmlformats.org/officeDocument/2006/relationships/image" Target="../media/image102.png"/><Relationship Id="rId5" Type="http://schemas.openxmlformats.org/officeDocument/2006/relationships/image" Target="../media/image52.png"/><Relationship Id="rId10" Type="http://schemas.openxmlformats.org/officeDocument/2006/relationships/image" Target="../media/image101.svg"/><Relationship Id="rId4" Type="http://schemas.openxmlformats.org/officeDocument/2006/relationships/image" Target="../media/image61.svg"/><Relationship Id="rId9" Type="http://schemas.openxmlformats.org/officeDocument/2006/relationships/image" Target="../media/image10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2.png"/><Relationship Id="rId3" Type="http://schemas.openxmlformats.org/officeDocument/2006/relationships/image" Target="../media/image64.png"/><Relationship Id="rId7" Type="http://schemas.openxmlformats.org/officeDocument/2006/relationships/image" Target="../media/image67.svg"/><Relationship Id="rId12" Type="http://schemas.openxmlformats.org/officeDocument/2006/relationships/image" Target="../media/image101.svg"/><Relationship Id="rId17" Type="http://schemas.openxmlformats.org/officeDocument/2006/relationships/image" Target="../media/image51.svg"/><Relationship Id="rId2" Type="http://schemas.openxmlformats.org/officeDocument/2006/relationships/notesSlide" Target="../notesSlides/notesSlide9.xml"/><Relationship Id="rId16"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66.png"/><Relationship Id="rId11" Type="http://schemas.openxmlformats.org/officeDocument/2006/relationships/image" Target="../media/image100.png"/><Relationship Id="rId5" Type="http://schemas.openxmlformats.org/officeDocument/2006/relationships/image" Target="../media/image103.png"/><Relationship Id="rId15" Type="http://schemas.openxmlformats.org/officeDocument/2006/relationships/image" Target="../media/image53.svg"/><Relationship Id="rId10" Type="http://schemas.openxmlformats.org/officeDocument/2006/relationships/image" Target="../media/image49.svg"/><Relationship Id="rId4" Type="http://schemas.openxmlformats.org/officeDocument/2006/relationships/image" Target="../media/image65.svg"/><Relationship Id="rId9" Type="http://schemas.openxmlformats.org/officeDocument/2006/relationships/image" Target="../media/image48.png"/><Relationship Id="rId1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6ECDC-FA58-4618-874C-60B2CFE3520D}"/>
              </a:ext>
            </a:extLst>
          </p:cNvPr>
          <p:cNvSpPr>
            <a:spLocks noGrp="1"/>
          </p:cNvSpPr>
          <p:nvPr>
            <p:ph type="title"/>
          </p:nvPr>
        </p:nvSpPr>
        <p:spPr>
          <a:xfrm>
            <a:off x="584200" y="2917760"/>
            <a:ext cx="5334000" cy="1538883"/>
          </a:xfrm>
        </p:spPr>
        <p:txBody>
          <a:bodyPr/>
          <a:lstStyle/>
          <a:p>
            <a:r>
              <a:rPr lang="en-US" sz="4400" dirty="0"/>
              <a:t>Dapr</a:t>
            </a:r>
            <a:br>
              <a:rPr lang="en-US" dirty="0"/>
            </a:br>
            <a:r>
              <a:rPr lang="en-US" sz="2800" dirty="0">
                <a:solidFill>
                  <a:srgbClr val="73CDF4"/>
                </a:solidFill>
              </a:rPr>
              <a:t>Distributed Application Runtime</a:t>
            </a:r>
            <a:br>
              <a:rPr lang="en-US" sz="2800" dirty="0">
                <a:solidFill>
                  <a:srgbClr val="73CDF4"/>
                </a:solidFill>
              </a:rPr>
            </a:br>
            <a:r>
              <a:rPr lang="en-US" sz="2800" dirty="0">
                <a:solidFill>
                  <a:srgbClr val="73CDF4"/>
                </a:solidFill>
              </a:rPr>
              <a:t>Dapr .NET SDK</a:t>
            </a:r>
            <a:endParaRPr lang="en-US" dirty="0">
              <a:solidFill>
                <a:srgbClr val="73CDF4"/>
              </a:solidFill>
            </a:endParaRPr>
          </a:p>
        </p:txBody>
      </p:sp>
      <p:sp>
        <p:nvSpPr>
          <p:cNvPr id="3" name="Text Placeholder 2">
            <a:extLst>
              <a:ext uri="{FF2B5EF4-FFF2-40B4-BE49-F238E27FC236}">
                <a16:creationId xmlns:a16="http://schemas.microsoft.com/office/drawing/2014/main" id="{D1B72B8A-64E4-419A-BB7B-603568B9F076}"/>
              </a:ext>
            </a:extLst>
          </p:cNvPr>
          <p:cNvSpPr>
            <a:spLocks noGrp="1"/>
          </p:cNvSpPr>
          <p:nvPr>
            <p:ph type="body" sz="quarter" idx="12"/>
          </p:nvPr>
        </p:nvSpPr>
        <p:spPr>
          <a:xfrm>
            <a:off x="584200" y="4885267"/>
            <a:ext cx="5334000" cy="1323439"/>
          </a:xfrm>
        </p:spPr>
        <p:txBody>
          <a:bodyPr/>
          <a:lstStyle/>
          <a:p>
            <a:r>
              <a:rPr lang="en-US" dirty="0"/>
              <a:t>DevApps Meetup - Saison 04 Episode 07</a:t>
            </a:r>
            <a:br>
              <a:rPr lang="en-US" sz="1800" dirty="0"/>
            </a:br>
            <a:endParaRPr lang="en-US" sz="1800" dirty="0"/>
          </a:p>
          <a:p>
            <a:r>
              <a:rPr lang="en-US" dirty="0"/>
              <a:t>Laurent Kempé - </a:t>
            </a:r>
            <a:r>
              <a:rPr lang="en-US" dirty="0">
                <a:latin typeface="Font Awesome 5 Brands Regular" panose="02000503000000000000" pitchFamily="50" charset="0"/>
              </a:rPr>
              <a:t>  </a:t>
            </a:r>
            <a:r>
              <a:rPr lang="en-US" dirty="0"/>
              <a:t>@laurentkempe</a:t>
            </a:r>
            <a:br>
              <a:rPr lang="en-US" dirty="0"/>
            </a:br>
            <a:r>
              <a:rPr lang="en-US" dirty="0"/>
              <a:t>9 July 2021</a:t>
            </a:r>
          </a:p>
        </p:txBody>
      </p:sp>
    </p:spTree>
    <p:extLst>
      <p:ext uri="{BB962C8B-B14F-4D97-AF65-F5344CB8AC3E}">
        <p14:creationId xmlns:p14="http://schemas.microsoft.com/office/powerpoint/2010/main" val="180603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AC8FD-F840-4B9D-8948-2089F7E33E94}"/>
              </a:ext>
            </a:extLst>
          </p:cNvPr>
          <p:cNvSpPr>
            <a:spLocks noGrp="1"/>
          </p:cNvSpPr>
          <p:nvPr>
            <p:ph type="title"/>
          </p:nvPr>
        </p:nvSpPr>
        <p:spPr>
          <a:xfrm>
            <a:off x="4240303" y="0"/>
            <a:ext cx="8355110" cy="6858000"/>
          </a:xfrm>
        </p:spPr>
        <p:txBody>
          <a:bodyPr/>
          <a:lstStyle/>
          <a:p>
            <a:pPr algn="ctr"/>
            <a:br>
              <a:rPr lang="en-US" sz="6600" b="1" i="0" dirty="0">
                <a:solidFill>
                  <a:srgbClr val="E8E6E3"/>
                </a:solidFill>
                <a:effectLst/>
                <a:latin typeface="Source Sans Pro" panose="020B0503030403020204" pitchFamily="34" charset="0"/>
              </a:rPr>
            </a:br>
            <a:br>
              <a:rPr lang="en-US" sz="6600" b="1" i="0" dirty="0">
                <a:solidFill>
                  <a:srgbClr val="E8E6E3"/>
                </a:solidFill>
                <a:effectLst/>
                <a:latin typeface="Source Sans Pro" panose="020B0503030403020204" pitchFamily="34" charset="0"/>
              </a:rPr>
            </a:br>
            <a:r>
              <a:rPr lang="en-US" sz="6600" b="1" i="0" dirty="0">
                <a:solidFill>
                  <a:srgbClr val="E8E6E3"/>
                </a:solidFill>
                <a:effectLst/>
                <a:latin typeface="Source Sans Pro" panose="020B0503030403020204" pitchFamily="34" charset="0"/>
              </a:rPr>
              <a:t>Thank You! 🚀</a:t>
            </a:r>
            <a:br>
              <a:rPr lang="en-US" sz="6600" b="1" i="0" dirty="0">
                <a:solidFill>
                  <a:srgbClr val="E8E6E3"/>
                </a:solidFill>
                <a:effectLst/>
                <a:latin typeface="Source Sans Pro" panose="020B0503030403020204" pitchFamily="34" charset="0"/>
              </a:rPr>
            </a:br>
            <a:br>
              <a:rPr lang="en-US" sz="4400" b="1" i="0" dirty="0">
                <a:solidFill>
                  <a:srgbClr val="E8E6E3"/>
                </a:solidFill>
                <a:effectLst/>
                <a:latin typeface="Source Sans Pro" panose="020B0503030403020204" pitchFamily="34" charset="0"/>
              </a:rPr>
            </a:br>
            <a:r>
              <a:rPr lang="en-US" sz="4000" b="1" i="0" u="none" strike="noStrike" dirty="0">
                <a:solidFill>
                  <a:srgbClr val="49B2FA"/>
                </a:solidFill>
                <a:effectLst/>
                <a:latin typeface="Source Sans Pro" panose="020B0503030403020204" pitchFamily="34" charset="0"/>
                <a:hlinkClick r:id="rId2"/>
              </a:rPr>
              <a:t>Laurent Kempé</a:t>
            </a:r>
            <a:br>
              <a:rPr lang="en-US" sz="4000" b="1" i="0" dirty="0">
                <a:solidFill>
                  <a:srgbClr val="E8E6E3"/>
                </a:solidFill>
                <a:effectLst/>
                <a:latin typeface="Source Sans Pro" panose="020B0503030403020204" pitchFamily="34" charset="0"/>
              </a:rPr>
            </a:br>
            <a:r>
              <a:rPr lang="en-US" sz="4000" b="0" i="0" u="none" strike="noStrike" dirty="0">
                <a:solidFill>
                  <a:srgbClr val="49B2FA"/>
                </a:solidFill>
                <a:effectLst/>
                <a:latin typeface="Source Sans Pro" panose="020B0503030403020204" pitchFamily="34" charset="0"/>
                <a:hlinkClick r:id="rId2"/>
              </a:rPr>
              <a:t>https://laurentkempe.com/</a:t>
            </a:r>
            <a:br>
              <a:rPr lang="en-US" sz="4000" b="0" i="0" dirty="0">
                <a:solidFill>
                  <a:srgbClr val="E8E6E3"/>
                </a:solidFill>
                <a:effectLst/>
                <a:latin typeface="Source Sans Pro" panose="020B0503030403020204" pitchFamily="34" charset="0"/>
              </a:rPr>
            </a:br>
            <a:br>
              <a:rPr lang="en-US" sz="4000" b="0" i="0" dirty="0">
                <a:solidFill>
                  <a:srgbClr val="E8E6E3"/>
                </a:solidFill>
                <a:effectLst/>
                <a:latin typeface="Source Sans Pro" panose="020B0503030403020204" pitchFamily="34" charset="0"/>
              </a:rPr>
            </a:br>
            <a:r>
              <a:rPr lang="en-US" sz="4000" dirty="0">
                <a:latin typeface="Font Awesome 5 Brands Regular" panose="02000503000000000000" pitchFamily="50" charset="0"/>
              </a:rPr>
              <a:t></a:t>
            </a:r>
            <a:r>
              <a:rPr lang="en-US" sz="4000" b="0" i="0" dirty="0">
                <a:solidFill>
                  <a:srgbClr val="E8E6E3"/>
                </a:solidFill>
                <a:effectLst/>
                <a:latin typeface="Source Sans Pro" panose="020B0503030403020204" pitchFamily="34" charset="0"/>
              </a:rPr>
              <a:t> </a:t>
            </a:r>
            <a:r>
              <a:rPr lang="en-US" sz="4000" b="0" i="0" u="none" strike="noStrike" dirty="0">
                <a:solidFill>
                  <a:srgbClr val="49B2FA"/>
                </a:solidFill>
                <a:effectLst/>
                <a:latin typeface="Source Sans Pro" panose="020B0503030403020204" pitchFamily="34" charset="0"/>
                <a:hlinkClick r:id="rId3"/>
              </a:rPr>
              <a:t>@laurentkempe</a:t>
            </a:r>
            <a:br>
              <a:rPr lang="en-US" sz="4000" u="none" strike="noStrike" dirty="0">
                <a:solidFill>
                  <a:srgbClr val="E8E6E3"/>
                </a:solidFill>
                <a:latin typeface="Source Sans Pro" panose="020B0503030403020204" pitchFamily="34" charset="0"/>
              </a:rPr>
            </a:br>
            <a:r>
              <a:rPr lang="en-US" sz="4000" dirty="0">
                <a:latin typeface="Font Awesome 5 Brands Regular" panose="02000503000000000000" pitchFamily="50" charset="0"/>
              </a:rPr>
              <a:t> </a:t>
            </a:r>
            <a:r>
              <a:rPr lang="en-US" sz="4000" b="0" i="0" u="none" strike="noStrike" dirty="0">
                <a:solidFill>
                  <a:srgbClr val="7EC8FC"/>
                </a:solidFill>
                <a:effectLst/>
                <a:latin typeface="Source Sans Pro" panose="020B0503030403020204" pitchFamily="34" charset="0"/>
                <a:hlinkClick r:id="rId4"/>
              </a:rPr>
              <a:t>@laurentkempe</a:t>
            </a:r>
            <a:br>
              <a:rPr lang="en-US" sz="4000" b="0" i="0" u="none" strike="noStrike" dirty="0">
                <a:solidFill>
                  <a:srgbClr val="7EC8FC"/>
                </a:solidFill>
                <a:effectLst/>
                <a:latin typeface="Source Sans Pro" panose="020B0503030403020204" pitchFamily="34" charset="0"/>
              </a:rPr>
            </a:br>
            <a:br>
              <a:rPr lang="en-US" sz="3600" dirty="0">
                <a:latin typeface="MS Shell Dlg 2" panose="020B0604030504040204" pitchFamily="34" charset="0"/>
              </a:rPr>
            </a:br>
            <a:endParaRPr lang="en-US" sz="6600" b="1" i="0" dirty="0">
              <a:solidFill>
                <a:srgbClr val="E8E6E3"/>
              </a:solidFill>
              <a:effectLst/>
              <a:latin typeface="Source Sans Pro" panose="020B0503030403020204" pitchFamily="34" charset="0"/>
            </a:endParaRPr>
          </a:p>
        </p:txBody>
      </p:sp>
    </p:spTree>
    <p:extLst>
      <p:ext uri="{BB962C8B-B14F-4D97-AF65-F5344CB8AC3E}">
        <p14:creationId xmlns:p14="http://schemas.microsoft.com/office/powerpoint/2010/main" val="271320127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49BF-79E3-475E-9CC4-9536861D4F3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7B5BC19-B1EB-4A25-B48F-4F9A7F59D3D8}"/>
              </a:ext>
            </a:extLst>
          </p:cNvPr>
          <p:cNvSpPr>
            <a:spLocks noGrp="1"/>
          </p:cNvSpPr>
          <p:nvPr>
            <p:ph sz="quarter" idx="10"/>
          </p:nvPr>
        </p:nvSpPr>
        <p:spPr>
          <a:xfrm>
            <a:off x="584200" y="1435100"/>
            <a:ext cx="11018838" cy="4998291"/>
          </a:xfrm>
        </p:spPr>
        <p:txBody>
          <a:bodyPr/>
          <a:lstStyle/>
          <a:p>
            <a:pPr marL="0" indent="0" fontAlgn="base">
              <a:buNone/>
            </a:pPr>
            <a:r>
              <a:rPr lang="en-US" dirty="0">
                <a:hlinkClick r:id="rId2"/>
              </a:rPr>
              <a:t>Dapr.io</a:t>
            </a:r>
            <a:r>
              <a:rPr lang="en-US" dirty="0"/>
              <a:t> </a:t>
            </a:r>
            <a:br>
              <a:rPr lang="en-US" dirty="0"/>
            </a:br>
            <a:r>
              <a:rPr lang="en-US" dirty="0">
                <a:hlinkClick r:id="rId3"/>
              </a:rPr>
              <a:t>Dapr on </a:t>
            </a:r>
            <a:r>
              <a:rPr lang="en-US" dirty="0" err="1">
                <a:hlinkClick r:id="rId3"/>
              </a:rPr>
              <a:t>Github</a:t>
            </a:r>
            <a:r>
              <a:rPr lang="en-US" dirty="0"/>
              <a:t> </a:t>
            </a:r>
          </a:p>
          <a:p>
            <a:pPr marL="0" indent="0" fontAlgn="base">
              <a:buNone/>
            </a:pPr>
            <a:r>
              <a:rPr lang="en-US" dirty="0">
                <a:hlinkClick r:id="rId4"/>
              </a:rPr>
              <a:t>Dapr on discord</a:t>
            </a:r>
            <a:endParaRPr lang="en-US" dirty="0"/>
          </a:p>
          <a:p>
            <a:pPr marL="0" indent="0" fontAlgn="base">
              <a:buNone/>
            </a:pPr>
            <a:r>
              <a:rPr lang="en-US" dirty="0">
                <a:hlinkClick r:id="rId5"/>
              </a:rPr>
              <a:t>Dapr for .NET Developers</a:t>
            </a:r>
            <a:r>
              <a:rPr lang="en-US" dirty="0"/>
              <a:t> 📘</a:t>
            </a:r>
          </a:p>
          <a:p>
            <a:pPr marL="0" indent="0" fontAlgn="base">
              <a:buNone/>
            </a:pPr>
            <a:r>
              <a:rPr lang="en-US" dirty="0">
                <a:hlinkClick r:id="rId6"/>
              </a:rPr>
              <a:t>Learning Dapr - Building Distributed Cloud Native Applications</a:t>
            </a:r>
            <a:r>
              <a:rPr lang="en-US" dirty="0"/>
              <a:t> 📘</a:t>
            </a:r>
          </a:p>
          <a:p>
            <a:pPr marL="0" indent="0" fontAlgn="base">
              <a:buNone/>
            </a:pPr>
            <a:r>
              <a:rPr lang="en-US" dirty="0">
                <a:hlinkClick r:id="rId7"/>
              </a:rPr>
              <a:t>Dapr SDK for .NET</a:t>
            </a:r>
            <a:r>
              <a:rPr lang="en-US" dirty="0"/>
              <a:t> 👩🏼‍💻</a:t>
            </a:r>
            <a:endParaRPr lang="en-US" dirty="0">
              <a:hlinkClick r:id="rId8"/>
            </a:endParaRPr>
          </a:p>
          <a:p>
            <a:pPr marL="0" indent="0" fontAlgn="base">
              <a:buNone/>
            </a:pPr>
            <a:r>
              <a:rPr lang="en-US" dirty="0" err="1">
                <a:hlinkClick r:id="rId8"/>
              </a:rPr>
              <a:t>eShopOnDapr</a:t>
            </a:r>
            <a:r>
              <a:rPr lang="en-US" dirty="0">
                <a:hlinkClick r:id="rId8"/>
              </a:rPr>
              <a:t>, .NET distributed application</a:t>
            </a:r>
            <a:r>
              <a:rPr lang="en-US" dirty="0"/>
              <a:t> 👩🏼‍💻</a:t>
            </a:r>
          </a:p>
          <a:p>
            <a:pPr marL="0" indent="0" fontAlgn="base">
              <a:buNone/>
            </a:pPr>
            <a:r>
              <a:rPr lang="en-US" dirty="0">
                <a:hlinkClick r:id="rId9"/>
              </a:rPr>
              <a:t>My Dapr playground </a:t>
            </a:r>
            <a:r>
              <a:rPr lang="en-US" dirty="0"/>
              <a:t>👩🏼‍💻</a:t>
            </a:r>
            <a:r>
              <a:rPr lang="en-US" b="0" i="0" dirty="0">
                <a:solidFill>
                  <a:srgbClr val="E8E6E3"/>
                </a:solidFill>
                <a:effectLst/>
                <a:latin typeface="Source Sans Pro" panose="020B0503030403020204" pitchFamily="34" charset="0"/>
              </a:rPr>
              <a:t> </a:t>
            </a:r>
          </a:p>
          <a:p>
            <a:pPr marL="0" indent="0" fontAlgn="base">
              <a:buNone/>
            </a:pPr>
            <a:r>
              <a:rPr lang="en-US" dirty="0">
                <a:hlinkClick r:id="rId10"/>
              </a:rPr>
              <a:t>My Dapr blog posts</a:t>
            </a:r>
            <a:endParaRPr lang="en-US" dirty="0"/>
          </a:p>
          <a:p>
            <a:endParaRPr lang="en-US" dirty="0"/>
          </a:p>
        </p:txBody>
      </p:sp>
      <p:pic>
        <p:nvPicPr>
          <p:cNvPr id="4" name="Graphic 3">
            <a:extLst>
              <a:ext uri="{FF2B5EF4-FFF2-40B4-BE49-F238E27FC236}">
                <a16:creationId xmlns:a16="http://schemas.microsoft.com/office/drawing/2014/main" id="{4D41EE6A-C987-4885-BB6E-4D53824A245D}"/>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l="9333" t="18330" r="9333" b="18330"/>
          <a:stretch/>
        </p:blipFill>
        <p:spPr>
          <a:xfrm>
            <a:off x="8850100" y="916304"/>
            <a:ext cx="2135887" cy="1663379"/>
          </a:xfrm>
          <a:prstGeom prst="rect">
            <a:avLst/>
          </a:prstGeom>
        </p:spPr>
      </p:pic>
    </p:spTree>
    <p:extLst>
      <p:ext uri="{BB962C8B-B14F-4D97-AF65-F5344CB8AC3E}">
        <p14:creationId xmlns:p14="http://schemas.microsoft.com/office/powerpoint/2010/main" val="4007898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A79313-D575-4F75-B984-36733D176AF9}"/>
              </a:ext>
            </a:extLst>
          </p:cNvPr>
          <p:cNvSpPr/>
          <p:nvPr/>
        </p:nvSpPr>
        <p:spPr bwMode="auto">
          <a:xfrm>
            <a:off x="582168" y="3266117"/>
            <a:ext cx="11024615" cy="2103438"/>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7" name="Graphic 16">
            <a:extLst>
              <a:ext uri="{FF2B5EF4-FFF2-40B4-BE49-F238E27FC236}">
                <a16:creationId xmlns:a16="http://schemas.microsoft.com/office/drawing/2014/main" id="{3DC59CFF-EA6E-4DD4-8B0B-4FACA3989EBC}"/>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9333" t="18330" r="9333" b="18330"/>
          <a:stretch/>
        </p:blipFill>
        <p:spPr>
          <a:xfrm>
            <a:off x="988303" y="3956341"/>
            <a:ext cx="1065348" cy="829670"/>
          </a:xfrm>
          <a:prstGeom prst="rect">
            <a:avLst/>
          </a:prstGeom>
        </p:spPr>
      </p:pic>
      <p:grpSp>
        <p:nvGrpSpPr>
          <p:cNvPr id="67" name="Group 66">
            <a:extLst>
              <a:ext uri="{FF2B5EF4-FFF2-40B4-BE49-F238E27FC236}">
                <a16:creationId xmlns:a16="http://schemas.microsoft.com/office/drawing/2014/main" id="{2FF7ECAF-FFA0-4B4A-B374-B62044645A9E}"/>
              </a:ext>
            </a:extLst>
          </p:cNvPr>
          <p:cNvGrpSpPr/>
          <p:nvPr/>
        </p:nvGrpSpPr>
        <p:grpSpPr>
          <a:xfrm>
            <a:off x="4302662" y="3069888"/>
            <a:ext cx="3765096" cy="378166"/>
            <a:chOff x="5123845" y="4079063"/>
            <a:chExt cx="3765096" cy="378166"/>
          </a:xfrm>
        </p:grpSpPr>
        <p:sp>
          <p:nvSpPr>
            <p:cNvPr id="71" name="Rounded Rectangle 5">
              <a:extLst>
                <a:ext uri="{FF2B5EF4-FFF2-40B4-BE49-F238E27FC236}">
                  <a16:creationId xmlns:a16="http://schemas.microsoft.com/office/drawing/2014/main" id="{D543A6E1-1AD8-491E-B76A-C9E3A749DF1B}"/>
                </a:ext>
              </a:extLst>
            </p:cNvPr>
            <p:cNvSpPr/>
            <p:nvPr/>
          </p:nvSpPr>
          <p:spPr bwMode="auto">
            <a:xfrm flipH="1">
              <a:off x="5123845" y="4081986"/>
              <a:ext cx="1644726" cy="375243"/>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78D4"/>
                  </a:solidFill>
                  <a:effectLst/>
                  <a:uLnTx/>
                  <a:uFillTx/>
                  <a:latin typeface="Segoe UI Semibold"/>
                  <a:ea typeface="+mn-ea"/>
                  <a:cs typeface="Segoe UI" pitchFamily="34" charset="0"/>
                </a:rPr>
                <a:t>HTTP API</a:t>
              </a:r>
            </a:p>
          </p:txBody>
        </p:sp>
        <p:sp>
          <p:nvSpPr>
            <p:cNvPr id="72" name="Rounded Rectangle 5">
              <a:extLst>
                <a:ext uri="{FF2B5EF4-FFF2-40B4-BE49-F238E27FC236}">
                  <a16:creationId xmlns:a16="http://schemas.microsoft.com/office/drawing/2014/main" id="{11F7CD0D-F7F5-4927-BA4A-B5BC6C326CFD}"/>
                </a:ext>
              </a:extLst>
            </p:cNvPr>
            <p:cNvSpPr/>
            <p:nvPr/>
          </p:nvSpPr>
          <p:spPr bwMode="auto">
            <a:xfrm flipH="1">
              <a:off x="7244215" y="4079063"/>
              <a:ext cx="1644726" cy="375243"/>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78D4"/>
                  </a:solidFill>
                  <a:effectLst/>
                  <a:uLnTx/>
                  <a:uFillTx/>
                  <a:latin typeface="Segoe UI Semibold"/>
                  <a:ea typeface="+mn-ea"/>
                  <a:cs typeface="Segoe UI" pitchFamily="34" charset="0"/>
                </a:rPr>
                <a:t>gRPC API</a:t>
              </a:r>
            </a:p>
          </p:txBody>
        </p:sp>
      </p:grpSp>
      <p:grpSp>
        <p:nvGrpSpPr>
          <p:cNvPr id="68" name="Group 67">
            <a:extLst>
              <a:ext uri="{FF2B5EF4-FFF2-40B4-BE49-F238E27FC236}">
                <a16:creationId xmlns:a16="http://schemas.microsoft.com/office/drawing/2014/main" id="{7C71B682-EBB3-40BE-A1DB-5A35861E5861}"/>
              </a:ext>
            </a:extLst>
          </p:cNvPr>
          <p:cNvGrpSpPr/>
          <p:nvPr/>
        </p:nvGrpSpPr>
        <p:grpSpPr>
          <a:xfrm>
            <a:off x="5025232" y="2734150"/>
            <a:ext cx="2141537" cy="336549"/>
            <a:chOff x="5008563" y="3743325"/>
            <a:chExt cx="2141537" cy="336549"/>
          </a:xfrm>
        </p:grpSpPr>
        <p:sp>
          <p:nvSpPr>
            <p:cNvPr id="69" name="Rectangle 2">
              <a:extLst>
                <a:ext uri="{FF2B5EF4-FFF2-40B4-BE49-F238E27FC236}">
                  <a16:creationId xmlns:a16="http://schemas.microsoft.com/office/drawing/2014/main" id="{FB3CED93-B24C-4FE8-BA95-D202CF6E9CE1}"/>
                </a:ext>
              </a:extLst>
            </p:cNvPr>
            <p:cNvSpPr/>
            <p:nvPr/>
          </p:nvSpPr>
          <p:spPr bwMode="auto">
            <a:xfrm>
              <a:off x="5008563" y="3930649"/>
              <a:ext cx="2141537" cy="149225"/>
            </a:xfrm>
            <a:custGeom>
              <a:avLst/>
              <a:gdLst>
                <a:gd name="connsiteX0" fmla="*/ 0 w 2222499"/>
                <a:gd name="connsiteY0" fmla="*/ 0 h 128270"/>
                <a:gd name="connsiteX1" fmla="*/ 2222499 w 2222499"/>
                <a:gd name="connsiteY1" fmla="*/ 0 h 128270"/>
                <a:gd name="connsiteX2" fmla="*/ 2222499 w 2222499"/>
                <a:gd name="connsiteY2" fmla="*/ 128270 h 128270"/>
                <a:gd name="connsiteX3" fmla="*/ 0 w 2222499"/>
                <a:gd name="connsiteY3" fmla="*/ 128270 h 128270"/>
                <a:gd name="connsiteX4" fmla="*/ 0 w 2222499"/>
                <a:gd name="connsiteY4" fmla="*/ 0 h 128270"/>
                <a:gd name="connsiteX0" fmla="*/ 0 w 2222499"/>
                <a:gd name="connsiteY0" fmla="*/ 128270 h 219710"/>
                <a:gd name="connsiteX1" fmla="*/ 0 w 2222499"/>
                <a:gd name="connsiteY1" fmla="*/ 0 h 219710"/>
                <a:gd name="connsiteX2" fmla="*/ 2222499 w 2222499"/>
                <a:gd name="connsiteY2" fmla="*/ 0 h 219710"/>
                <a:gd name="connsiteX3" fmla="*/ 2222499 w 2222499"/>
                <a:gd name="connsiteY3" fmla="*/ 128270 h 219710"/>
                <a:gd name="connsiteX4" fmla="*/ 91440 w 2222499"/>
                <a:gd name="connsiteY4" fmla="*/ 219710 h 219710"/>
                <a:gd name="connsiteX0" fmla="*/ 0 w 2222499"/>
                <a:gd name="connsiteY0" fmla="*/ 128270 h 721360"/>
                <a:gd name="connsiteX1" fmla="*/ 0 w 2222499"/>
                <a:gd name="connsiteY1" fmla="*/ 0 h 721360"/>
                <a:gd name="connsiteX2" fmla="*/ 2222499 w 2222499"/>
                <a:gd name="connsiteY2" fmla="*/ 0 h 721360"/>
                <a:gd name="connsiteX3" fmla="*/ 2222499 w 2222499"/>
                <a:gd name="connsiteY3" fmla="*/ 128270 h 721360"/>
                <a:gd name="connsiteX4" fmla="*/ 1821815 w 2222499"/>
                <a:gd name="connsiteY4" fmla="*/ 721360 h 721360"/>
                <a:gd name="connsiteX0" fmla="*/ 0 w 2222499"/>
                <a:gd name="connsiteY0" fmla="*/ 128270 h 359410"/>
                <a:gd name="connsiteX1" fmla="*/ 0 w 2222499"/>
                <a:gd name="connsiteY1" fmla="*/ 0 h 359410"/>
                <a:gd name="connsiteX2" fmla="*/ 2222499 w 2222499"/>
                <a:gd name="connsiteY2" fmla="*/ 0 h 359410"/>
                <a:gd name="connsiteX3" fmla="*/ 2222499 w 2222499"/>
                <a:gd name="connsiteY3" fmla="*/ 128270 h 359410"/>
                <a:gd name="connsiteX4" fmla="*/ 1139190 w 2222499"/>
                <a:gd name="connsiteY4" fmla="*/ 359410 h 359410"/>
                <a:gd name="connsiteX0" fmla="*/ 0 w 2222499"/>
                <a:gd name="connsiteY0" fmla="*/ 128270 h 128270"/>
                <a:gd name="connsiteX1" fmla="*/ 0 w 2222499"/>
                <a:gd name="connsiteY1" fmla="*/ 0 h 128270"/>
                <a:gd name="connsiteX2" fmla="*/ 2222499 w 2222499"/>
                <a:gd name="connsiteY2" fmla="*/ 0 h 128270"/>
                <a:gd name="connsiteX3" fmla="*/ 2222499 w 2222499"/>
                <a:gd name="connsiteY3" fmla="*/ 128270 h 128270"/>
              </a:gdLst>
              <a:ahLst/>
              <a:cxnLst>
                <a:cxn ang="0">
                  <a:pos x="connsiteX0" y="connsiteY0"/>
                </a:cxn>
                <a:cxn ang="0">
                  <a:pos x="connsiteX1" y="connsiteY1"/>
                </a:cxn>
                <a:cxn ang="0">
                  <a:pos x="connsiteX2" y="connsiteY2"/>
                </a:cxn>
                <a:cxn ang="0">
                  <a:pos x="connsiteX3" y="connsiteY3"/>
                </a:cxn>
              </a:cxnLst>
              <a:rect l="l" t="t" r="r" b="b"/>
              <a:pathLst>
                <a:path w="2222499" h="128270">
                  <a:moveTo>
                    <a:pt x="0" y="128270"/>
                  </a:moveTo>
                  <a:lnTo>
                    <a:pt x="0" y="0"/>
                  </a:lnTo>
                  <a:lnTo>
                    <a:pt x="2222499" y="0"/>
                  </a:lnTo>
                  <a:lnTo>
                    <a:pt x="2222499" y="128270"/>
                  </a:lnTo>
                </a:path>
              </a:pathLst>
            </a:custGeom>
            <a:noFill/>
            <a:ln w="19050" cap="flat" cmpd="sng" algn="ctr">
              <a:solidFill>
                <a:srgbClr val="737373"/>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70" name="Straight Connector 69">
              <a:extLst>
                <a:ext uri="{FF2B5EF4-FFF2-40B4-BE49-F238E27FC236}">
                  <a16:creationId xmlns:a16="http://schemas.microsoft.com/office/drawing/2014/main" id="{C5A14DA3-34BF-4665-8E31-D640BACC86BF}"/>
                </a:ext>
              </a:extLst>
            </p:cNvPr>
            <p:cNvCxnSpPr>
              <a:cxnSpLocks/>
            </p:cNvCxnSpPr>
            <p:nvPr/>
          </p:nvCxnSpPr>
          <p:spPr>
            <a:xfrm flipH="1" flipV="1">
              <a:off x="6089651" y="3743325"/>
              <a:ext cx="1" cy="196851"/>
            </a:xfrm>
            <a:prstGeom prst="line">
              <a:avLst/>
            </a:prstGeom>
            <a:noFill/>
            <a:ln w="19050" cap="flat" cmpd="sng" algn="ctr">
              <a:solidFill>
                <a:srgbClr val="737373"/>
              </a:solidFill>
              <a:prstDash val="solid"/>
              <a:headEnd type="none" w="lg" len="med"/>
              <a:tailEnd type="none" w="lg" len="med"/>
            </a:ln>
            <a:effectLst/>
          </p:spPr>
        </p:cxnSp>
      </p:grpSp>
      <p:sp>
        <p:nvSpPr>
          <p:cNvPr id="66" name="Title 65">
            <a:extLst>
              <a:ext uri="{FF2B5EF4-FFF2-40B4-BE49-F238E27FC236}">
                <a16:creationId xmlns:a16="http://schemas.microsoft.com/office/drawing/2014/main" id="{B30CA314-5897-409F-A261-C65E5646AED2}"/>
              </a:ext>
            </a:extLst>
          </p:cNvPr>
          <p:cNvSpPr>
            <a:spLocks noGrp="1"/>
          </p:cNvSpPr>
          <p:nvPr>
            <p:ph type="title"/>
          </p:nvPr>
        </p:nvSpPr>
        <p:spPr/>
        <p:txBody>
          <a:bodyPr/>
          <a:lstStyle/>
          <a:p>
            <a:pPr algn="ctr"/>
            <a:r>
              <a:rPr lang="en-US" dirty="0"/>
              <a:t>Any cloud or edge infrastructure</a:t>
            </a:r>
          </a:p>
        </p:txBody>
      </p:sp>
      <p:grpSp>
        <p:nvGrpSpPr>
          <p:cNvPr id="108" name="Group 107">
            <a:extLst>
              <a:ext uri="{FF2B5EF4-FFF2-40B4-BE49-F238E27FC236}">
                <a16:creationId xmlns:a16="http://schemas.microsoft.com/office/drawing/2014/main" id="{23E67263-01D2-4D71-93B5-BE6693FDED03}"/>
              </a:ext>
            </a:extLst>
          </p:cNvPr>
          <p:cNvGrpSpPr/>
          <p:nvPr/>
        </p:nvGrpSpPr>
        <p:grpSpPr>
          <a:xfrm>
            <a:off x="582168" y="1104805"/>
            <a:ext cx="11027664" cy="1638207"/>
            <a:chOff x="582168" y="2258372"/>
            <a:chExt cx="11027664" cy="1638207"/>
          </a:xfrm>
        </p:grpSpPr>
        <p:sp>
          <p:nvSpPr>
            <p:cNvPr id="93" name="Rounded Rectangle 5">
              <a:extLst>
                <a:ext uri="{FF2B5EF4-FFF2-40B4-BE49-F238E27FC236}">
                  <a16:creationId xmlns:a16="http://schemas.microsoft.com/office/drawing/2014/main" id="{232B117C-57A8-44FB-8DCB-4F3089BF8662}"/>
                </a:ext>
              </a:extLst>
            </p:cNvPr>
            <p:cNvSpPr/>
            <p:nvPr/>
          </p:nvSpPr>
          <p:spPr bwMode="auto">
            <a:xfrm>
              <a:off x="582168" y="2494211"/>
              <a:ext cx="11027664" cy="1402368"/>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274320"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Segoe UI Semibold"/>
                  <a:ea typeface="+mn-ea"/>
                  <a:cs typeface="Segoe UI" pitchFamily="34" charset="0"/>
                </a:rPr>
                <a:t>Application code</a:t>
              </a:r>
            </a:p>
          </p:txBody>
        </p:sp>
        <p:sp>
          <p:nvSpPr>
            <p:cNvPr id="96" name="TextBox 95">
              <a:extLst>
                <a:ext uri="{FF2B5EF4-FFF2-40B4-BE49-F238E27FC236}">
                  <a16:creationId xmlns:a16="http://schemas.microsoft.com/office/drawing/2014/main" id="{9C414B8C-2015-4375-B3D5-D36832F44BA4}"/>
                </a:ext>
              </a:extLst>
            </p:cNvPr>
            <p:cNvSpPr txBox="1"/>
            <p:nvPr/>
          </p:nvSpPr>
          <p:spPr>
            <a:xfrm>
              <a:off x="1432490" y="3133035"/>
              <a:ext cx="9327020" cy="184666"/>
            </a:xfrm>
            <a:prstGeom prst="rect">
              <a:avLst/>
            </a:prstGeom>
            <a:noFill/>
          </p:spPr>
          <p:txBody>
            <a:bodyPr wrap="square" lIns="0" tIns="0" rIns="0" bIns="0" rtlCol="0">
              <a:spAutoFit/>
            </a:bodyPr>
            <a:lstStyle/>
            <a:p>
              <a:pPr marL="0" marR="0" lvl="0" indent="0" algn="ctr" defTabSz="932472" eaLnBrk="1" fontAlgn="base" latinLnBrk="0" hangingPunct="1">
                <a:lnSpc>
                  <a:spcPct val="100000"/>
                </a:lnSpc>
                <a:spcBef>
                  <a:spcPct val="0"/>
                </a:spcBef>
                <a:spcAft>
                  <a:spcPts val="1200"/>
                </a:spcAft>
                <a:buClrTx/>
                <a:buSzTx/>
                <a:buFontTx/>
                <a:buNone/>
                <a:tabLst/>
                <a:defRPr/>
              </a:pPr>
              <a:r>
                <a:rPr kumimoji="0" lang="en-US" sz="1200" b="0" i="0" u="none" strike="noStrike" kern="0" cap="none" spc="0" normalizeH="0" baseline="0" noProof="0">
                  <a:ln>
                    <a:noFill/>
                  </a:ln>
                  <a:solidFill>
                    <a:srgbClr val="000000">
                      <a:lumMod val="65000"/>
                      <a:lumOff val="35000"/>
                    </a:srgbClr>
                  </a:solidFill>
                  <a:effectLst/>
                  <a:uLnTx/>
                  <a:uFillTx/>
                  <a:latin typeface="Segoe UI Semibold"/>
                  <a:ea typeface="Segoe UI Symbol"/>
                </a:rPr>
                <a:t>Microservices written in</a:t>
              </a:r>
            </a:p>
          </p:txBody>
        </p:sp>
        <p:cxnSp>
          <p:nvCxnSpPr>
            <p:cNvPr id="97" name="Straight Connector 96">
              <a:extLst>
                <a:ext uri="{FF2B5EF4-FFF2-40B4-BE49-F238E27FC236}">
                  <a16:creationId xmlns:a16="http://schemas.microsoft.com/office/drawing/2014/main" id="{2A81A651-961E-47B0-8894-94627DAD56E9}"/>
                </a:ext>
              </a:extLst>
            </p:cNvPr>
            <p:cNvCxnSpPr>
              <a:cxnSpLocks/>
            </p:cNvCxnSpPr>
            <p:nvPr/>
          </p:nvCxnSpPr>
          <p:spPr>
            <a:xfrm>
              <a:off x="1071563" y="3230522"/>
              <a:ext cx="4060484" cy="9553"/>
            </a:xfrm>
            <a:prstGeom prst="line">
              <a:avLst/>
            </a:prstGeom>
            <a:noFill/>
            <a:ln w="19050" cap="flat" cmpd="sng" algn="ctr">
              <a:solidFill>
                <a:srgbClr val="737373"/>
              </a:solidFill>
              <a:prstDash val="solid"/>
              <a:headEnd type="none" w="lg" len="med"/>
              <a:tailEnd type="none" w="lg" len="med"/>
            </a:ln>
            <a:effectLst/>
          </p:spPr>
        </p:cxnSp>
        <p:cxnSp>
          <p:nvCxnSpPr>
            <p:cNvPr id="98" name="Straight Connector 97">
              <a:extLst>
                <a:ext uri="{FF2B5EF4-FFF2-40B4-BE49-F238E27FC236}">
                  <a16:creationId xmlns:a16="http://schemas.microsoft.com/office/drawing/2014/main" id="{0F9E4444-1964-4754-98D1-F63944223F19}"/>
                </a:ext>
              </a:extLst>
            </p:cNvPr>
            <p:cNvCxnSpPr>
              <a:cxnSpLocks/>
            </p:cNvCxnSpPr>
            <p:nvPr/>
          </p:nvCxnSpPr>
          <p:spPr>
            <a:xfrm>
              <a:off x="7013576" y="3230522"/>
              <a:ext cx="4106862" cy="0"/>
            </a:xfrm>
            <a:prstGeom prst="line">
              <a:avLst/>
            </a:prstGeom>
            <a:noFill/>
            <a:ln w="19050" cap="flat" cmpd="sng" algn="ctr">
              <a:solidFill>
                <a:srgbClr val="737373"/>
              </a:solidFill>
              <a:prstDash val="solid"/>
              <a:headEnd type="none" w="lg" len="med"/>
              <a:tailEnd type="none" w="lg" len="med"/>
            </a:ln>
            <a:effectLst/>
          </p:spPr>
        </p:cxnSp>
        <p:grpSp>
          <p:nvGrpSpPr>
            <p:cNvPr id="106" name="Group 105">
              <a:extLst>
                <a:ext uri="{FF2B5EF4-FFF2-40B4-BE49-F238E27FC236}">
                  <a16:creationId xmlns:a16="http://schemas.microsoft.com/office/drawing/2014/main" id="{61DF3A65-F89D-4A66-8540-6D71E65B1756}"/>
                </a:ext>
              </a:extLst>
            </p:cNvPr>
            <p:cNvGrpSpPr/>
            <p:nvPr/>
          </p:nvGrpSpPr>
          <p:grpSpPr>
            <a:xfrm>
              <a:off x="5946720" y="2258372"/>
              <a:ext cx="467451" cy="467451"/>
              <a:chOff x="-580524" y="949870"/>
              <a:chExt cx="467451" cy="467451"/>
            </a:xfrm>
          </p:grpSpPr>
          <p:sp>
            <p:nvSpPr>
              <p:cNvPr id="105" name="Oval 104">
                <a:extLst>
                  <a:ext uri="{FF2B5EF4-FFF2-40B4-BE49-F238E27FC236}">
                    <a16:creationId xmlns:a16="http://schemas.microsoft.com/office/drawing/2014/main" id="{D639D9F0-7D7F-4DE3-A9F1-2B004622BF04}"/>
                  </a:ext>
                </a:extLst>
              </p:cNvPr>
              <p:cNvSpPr/>
              <p:nvPr/>
            </p:nvSpPr>
            <p:spPr bwMode="auto">
              <a:xfrm>
                <a:off x="-580524" y="949870"/>
                <a:ext cx="467451" cy="467451"/>
              </a:xfrm>
              <a:prstGeom prst="ellipse">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600" kern="0" err="1">
                  <a:solidFill>
                    <a:srgbClr val="000000"/>
                  </a:solidFill>
                  <a:latin typeface="Segoe UI Semibold"/>
                  <a:cs typeface="Segoe UI" pitchFamily="34" charset="0"/>
                </a:endParaRPr>
              </a:p>
            </p:txBody>
          </p:sp>
          <p:grpSp>
            <p:nvGrpSpPr>
              <p:cNvPr id="87" name="app development" descr="application development">
                <a:extLst>
                  <a:ext uri="{FF2B5EF4-FFF2-40B4-BE49-F238E27FC236}">
                    <a16:creationId xmlns:a16="http://schemas.microsoft.com/office/drawing/2014/main" id="{0FB8C2E5-1CE3-4990-81B9-C4109EA62B83}"/>
                  </a:ext>
                </a:extLst>
              </p:cNvPr>
              <p:cNvGrpSpPr/>
              <p:nvPr/>
            </p:nvGrpSpPr>
            <p:grpSpPr>
              <a:xfrm>
                <a:off x="-526584" y="1075184"/>
                <a:ext cx="359570" cy="216822"/>
                <a:chOff x="1619314" y="4920550"/>
                <a:chExt cx="500421" cy="301755"/>
              </a:xfrm>
            </p:grpSpPr>
            <p:sp>
              <p:nvSpPr>
                <p:cNvPr id="89" name="Freeform: Shape 88">
                  <a:extLst>
                    <a:ext uri="{FF2B5EF4-FFF2-40B4-BE49-F238E27FC236}">
                      <a16:creationId xmlns:a16="http://schemas.microsoft.com/office/drawing/2014/main" id="{843DA0C9-0A72-442F-8FAE-EA2000ED7060}"/>
                    </a:ext>
                  </a:extLst>
                </p:cNvPr>
                <p:cNvSpPr/>
                <p:nvPr/>
              </p:nvSpPr>
              <p:spPr>
                <a:xfrm>
                  <a:off x="1974276" y="4920997"/>
                  <a:ext cx="145459" cy="301308"/>
                </a:xfrm>
                <a:custGeom>
                  <a:avLst/>
                  <a:gdLst>
                    <a:gd name="connsiteX0" fmla="*/ 22237 w 145458"/>
                    <a:gd name="connsiteY0" fmla="*/ 300372 h 301307"/>
                    <a:gd name="connsiteX1" fmla="*/ 2089 w 145458"/>
                    <a:gd name="connsiteY1" fmla="*/ 283378 h 301307"/>
                    <a:gd name="connsiteX2" fmla="*/ 111941 w 145458"/>
                    <a:gd name="connsiteY2" fmla="*/ 153201 h 301307"/>
                    <a:gd name="connsiteX3" fmla="*/ 5505 w 145458"/>
                    <a:gd name="connsiteY3" fmla="*/ 18383 h 301307"/>
                    <a:gd name="connsiteX4" fmla="*/ 26092 w 145458"/>
                    <a:gd name="connsiteY4" fmla="*/ 2089 h 301307"/>
                    <a:gd name="connsiteX5" fmla="*/ 145843 w 145458"/>
                    <a:gd name="connsiteY5" fmla="*/ 153727 h 301307"/>
                    <a:gd name="connsiteX6" fmla="*/ 22237 w 145458"/>
                    <a:gd name="connsiteY6" fmla="*/ 300372 h 3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58" h="301307">
                      <a:moveTo>
                        <a:pt x="22237" y="300372"/>
                      </a:moveTo>
                      <a:lnTo>
                        <a:pt x="2089" y="283378"/>
                      </a:lnTo>
                      <a:lnTo>
                        <a:pt x="111941" y="153201"/>
                      </a:lnTo>
                      <a:lnTo>
                        <a:pt x="5505" y="18383"/>
                      </a:lnTo>
                      <a:lnTo>
                        <a:pt x="26092" y="2089"/>
                      </a:lnTo>
                      <a:lnTo>
                        <a:pt x="145843" y="153727"/>
                      </a:lnTo>
                      <a:lnTo>
                        <a:pt x="22237" y="300372"/>
                      </a:lnTo>
                      <a:close/>
                    </a:path>
                  </a:pathLst>
                </a:custGeom>
                <a:solidFill>
                  <a:srgbClr val="0078D4"/>
                </a:solidFill>
                <a:ln w="5106"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90" name="Freeform: Shape 89">
                  <a:extLst>
                    <a:ext uri="{FF2B5EF4-FFF2-40B4-BE49-F238E27FC236}">
                      <a16:creationId xmlns:a16="http://schemas.microsoft.com/office/drawing/2014/main" id="{809DEB31-4DA0-4361-B1C5-6F4594ABA993}"/>
                    </a:ext>
                  </a:extLst>
                </p:cNvPr>
                <p:cNvSpPr/>
                <p:nvPr/>
              </p:nvSpPr>
              <p:spPr>
                <a:xfrm>
                  <a:off x="1619314" y="4920550"/>
                  <a:ext cx="145459" cy="301308"/>
                </a:xfrm>
                <a:custGeom>
                  <a:avLst/>
                  <a:gdLst>
                    <a:gd name="connsiteX0" fmla="*/ 121840 w 145458"/>
                    <a:gd name="connsiteY0" fmla="*/ 300285 h 301307"/>
                    <a:gd name="connsiteX1" fmla="*/ 2089 w 145458"/>
                    <a:gd name="connsiteY1" fmla="*/ 148734 h 301307"/>
                    <a:gd name="connsiteX2" fmla="*/ 125782 w 145458"/>
                    <a:gd name="connsiteY2" fmla="*/ 2089 h 301307"/>
                    <a:gd name="connsiteX3" fmla="*/ 145843 w 145458"/>
                    <a:gd name="connsiteY3" fmla="*/ 18996 h 301307"/>
                    <a:gd name="connsiteX4" fmla="*/ 35991 w 145458"/>
                    <a:gd name="connsiteY4" fmla="*/ 149260 h 301307"/>
                    <a:gd name="connsiteX5" fmla="*/ 142427 w 145458"/>
                    <a:gd name="connsiteY5" fmla="*/ 283991 h 301307"/>
                    <a:gd name="connsiteX6" fmla="*/ 121840 w 145458"/>
                    <a:gd name="connsiteY6" fmla="*/ 300285 h 3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58" h="301307">
                      <a:moveTo>
                        <a:pt x="121840" y="300285"/>
                      </a:moveTo>
                      <a:lnTo>
                        <a:pt x="2089" y="148734"/>
                      </a:lnTo>
                      <a:lnTo>
                        <a:pt x="125782" y="2089"/>
                      </a:lnTo>
                      <a:lnTo>
                        <a:pt x="145843" y="18996"/>
                      </a:lnTo>
                      <a:lnTo>
                        <a:pt x="35991" y="149260"/>
                      </a:lnTo>
                      <a:lnTo>
                        <a:pt x="142427" y="283991"/>
                      </a:lnTo>
                      <a:lnTo>
                        <a:pt x="121840" y="300285"/>
                      </a:lnTo>
                      <a:close/>
                    </a:path>
                  </a:pathLst>
                </a:custGeom>
                <a:solidFill>
                  <a:srgbClr val="0078D4"/>
                </a:solidFill>
                <a:ln w="5106"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91" name="Freeform: Shape 90">
                  <a:extLst>
                    <a:ext uri="{FF2B5EF4-FFF2-40B4-BE49-F238E27FC236}">
                      <a16:creationId xmlns:a16="http://schemas.microsoft.com/office/drawing/2014/main" id="{E7E42B21-E96E-44DF-8E78-383FEB67BE9E}"/>
                    </a:ext>
                  </a:extLst>
                </p:cNvPr>
                <p:cNvSpPr/>
                <p:nvPr/>
              </p:nvSpPr>
              <p:spPr>
                <a:xfrm>
                  <a:off x="1823511" y="5026804"/>
                  <a:ext cx="93509" cy="93509"/>
                </a:xfrm>
                <a:custGeom>
                  <a:avLst/>
                  <a:gdLst>
                    <a:gd name="connsiteX0" fmla="*/ 48693 w 93509"/>
                    <a:gd name="connsiteY0" fmla="*/ 95297 h 93509"/>
                    <a:gd name="connsiteX1" fmla="*/ 95297 w 93509"/>
                    <a:gd name="connsiteY1" fmla="*/ 48693 h 93509"/>
                    <a:gd name="connsiteX2" fmla="*/ 48693 w 93509"/>
                    <a:gd name="connsiteY2" fmla="*/ 2089 h 93509"/>
                    <a:gd name="connsiteX3" fmla="*/ 2089 w 93509"/>
                    <a:gd name="connsiteY3" fmla="*/ 48693 h 93509"/>
                    <a:gd name="connsiteX4" fmla="*/ 48693 w 93509"/>
                    <a:gd name="connsiteY4" fmla="*/ 95297 h 9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09" h="93509">
                      <a:moveTo>
                        <a:pt x="48693" y="95297"/>
                      </a:moveTo>
                      <a:cubicBezTo>
                        <a:pt x="74432" y="95297"/>
                        <a:pt x="95297" y="74431"/>
                        <a:pt x="95297" y="48693"/>
                      </a:cubicBezTo>
                      <a:cubicBezTo>
                        <a:pt x="95297" y="22954"/>
                        <a:pt x="74432" y="2089"/>
                        <a:pt x="48693" y="2089"/>
                      </a:cubicBezTo>
                      <a:cubicBezTo>
                        <a:pt x="22954" y="2089"/>
                        <a:pt x="2089" y="22954"/>
                        <a:pt x="2089" y="48693"/>
                      </a:cubicBezTo>
                      <a:cubicBezTo>
                        <a:pt x="2089" y="74431"/>
                        <a:pt x="22954" y="95297"/>
                        <a:pt x="48693" y="95297"/>
                      </a:cubicBezTo>
                      <a:close/>
                    </a:path>
                  </a:pathLst>
                </a:custGeom>
                <a:solidFill>
                  <a:srgbClr val="50E6FF"/>
                </a:solidFill>
                <a:ln w="5106"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92" name="Freeform: Shape 91">
                  <a:extLst>
                    <a:ext uri="{FF2B5EF4-FFF2-40B4-BE49-F238E27FC236}">
                      <a16:creationId xmlns:a16="http://schemas.microsoft.com/office/drawing/2014/main" id="{97A1B0F6-059A-483D-91B5-FC135F4ADDB3}"/>
                    </a:ext>
                  </a:extLst>
                </p:cNvPr>
                <p:cNvSpPr/>
                <p:nvPr/>
              </p:nvSpPr>
              <p:spPr>
                <a:xfrm>
                  <a:off x="1746245" y="4950259"/>
                  <a:ext cx="249358" cy="244163"/>
                </a:xfrm>
                <a:custGeom>
                  <a:avLst/>
                  <a:gdLst>
                    <a:gd name="connsiteX0" fmla="*/ 245797 w 249358"/>
                    <a:gd name="connsiteY0" fmla="*/ 108787 h 244163"/>
                    <a:gd name="connsiteX1" fmla="*/ 210581 w 249358"/>
                    <a:gd name="connsiteY1" fmla="*/ 104670 h 244163"/>
                    <a:gd name="connsiteX2" fmla="*/ 209530 w 249358"/>
                    <a:gd name="connsiteY2" fmla="*/ 101079 h 244163"/>
                    <a:gd name="connsiteX3" fmla="*/ 201207 w 249358"/>
                    <a:gd name="connsiteY3" fmla="*/ 81631 h 244163"/>
                    <a:gd name="connsiteX4" fmla="*/ 199280 w 249358"/>
                    <a:gd name="connsiteY4" fmla="*/ 78302 h 244163"/>
                    <a:gd name="connsiteX5" fmla="*/ 218114 w 249358"/>
                    <a:gd name="connsiteY5" fmla="*/ 54562 h 244163"/>
                    <a:gd name="connsiteX6" fmla="*/ 218377 w 249358"/>
                    <a:gd name="connsiteY6" fmla="*/ 48868 h 244163"/>
                    <a:gd name="connsiteX7" fmla="*/ 200156 w 249358"/>
                    <a:gd name="connsiteY7" fmla="*/ 30647 h 244163"/>
                    <a:gd name="connsiteX8" fmla="*/ 194462 w 249358"/>
                    <a:gd name="connsiteY8" fmla="*/ 30909 h 244163"/>
                    <a:gd name="connsiteX9" fmla="*/ 170109 w 249358"/>
                    <a:gd name="connsiteY9" fmla="*/ 50182 h 244163"/>
                    <a:gd name="connsiteX10" fmla="*/ 166868 w 249358"/>
                    <a:gd name="connsiteY10" fmla="*/ 48430 h 244163"/>
                    <a:gd name="connsiteX11" fmla="*/ 147945 w 249358"/>
                    <a:gd name="connsiteY11" fmla="*/ 41159 h 244163"/>
                    <a:gd name="connsiteX12" fmla="*/ 144179 w 249358"/>
                    <a:gd name="connsiteY12" fmla="*/ 40195 h 244163"/>
                    <a:gd name="connsiteX13" fmla="*/ 140237 w 249358"/>
                    <a:gd name="connsiteY13" fmla="*/ 6293 h 244163"/>
                    <a:gd name="connsiteX14" fmla="*/ 136382 w 249358"/>
                    <a:gd name="connsiteY14" fmla="*/ 2089 h 244163"/>
                    <a:gd name="connsiteX15" fmla="*/ 110627 w 249358"/>
                    <a:gd name="connsiteY15" fmla="*/ 2089 h 244163"/>
                    <a:gd name="connsiteX16" fmla="*/ 106773 w 249358"/>
                    <a:gd name="connsiteY16" fmla="*/ 6293 h 244163"/>
                    <a:gd name="connsiteX17" fmla="*/ 102656 w 249358"/>
                    <a:gd name="connsiteY17" fmla="*/ 41422 h 244163"/>
                    <a:gd name="connsiteX18" fmla="*/ 99239 w 249358"/>
                    <a:gd name="connsiteY18" fmla="*/ 42561 h 244163"/>
                    <a:gd name="connsiteX19" fmla="*/ 81544 w 249358"/>
                    <a:gd name="connsiteY19" fmla="*/ 50707 h 244163"/>
                    <a:gd name="connsiteX20" fmla="*/ 78215 w 249358"/>
                    <a:gd name="connsiteY20" fmla="*/ 52722 h 244163"/>
                    <a:gd name="connsiteX21" fmla="*/ 52022 w 249358"/>
                    <a:gd name="connsiteY21" fmla="*/ 32049 h 244163"/>
                    <a:gd name="connsiteX22" fmla="*/ 46328 w 249358"/>
                    <a:gd name="connsiteY22" fmla="*/ 31786 h 244163"/>
                    <a:gd name="connsiteX23" fmla="*/ 28107 w 249358"/>
                    <a:gd name="connsiteY23" fmla="*/ 50006 h 244163"/>
                    <a:gd name="connsiteX24" fmla="*/ 28369 w 249358"/>
                    <a:gd name="connsiteY24" fmla="*/ 55701 h 244163"/>
                    <a:gd name="connsiteX25" fmla="*/ 50007 w 249358"/>
                    <a:gd name="connsiteY25" fmla="*/ 83120 h 244163"/>
                    <a:gd name="connsiteX26" fmla="*/ 48430 w 249358"/>
                    <a:gd name="connsiteY26" fmla="*/ 86361 h 244163"/>
                    <a:gd name="connsiteX27" fmla="*/ 42561 w 249358"/>
                    <a:gd name="connsiteY27" fmla="*/ 101254 h 244163"/>
                    <a:gd name="connsiteX28" fmla="*/ 41510 w 249358"/>
                    <a:gd name="connsiteY28" fmla="*/ 104845 h 244163"/>
                    <a:gd name="connsiteX29" fmla="*/ 6294 w 249358"/>
                    <a:gd name="connsiteY29" fmla="*/ 108963 h 244163"/>
                    <a:gd name="connsiteX30" fmla="*/ 2089 w 249358"/>
                    <a:gd name="connsiteY30" fmla="*/ 112817 h 244163"/>
                    <a:gd name="connsiteX31" fmla="*/ 2089 w 249358"/>
                    <a:gd name="connsiteY31" fmla="*/ 138572 h 244163"/>
                    <a:gd name="connsiteX32" fmla="*/ 6294 w 249358"/>
                    <a:gd name="connsiteY32" fmla="*/ 142426 h 244163"/>
                    <a:gd name="connsiteX33" fmla="*/ 41597 w 249358"/>
                    <a:gd name="connsiteY33" fmla="*/ 146544 h 244163"/>
                    <a:gd name="connsiteX34" fmla="*/ 42648 w 249358"/>
                    <a:gd name="connsiteY34" fmla="*/ 150135 h 244163"/>
                    <a:gd name="connsiteX35" fmla="*/ 48518 w 249358"/>
                    <a:gd name="connsiteY35" fmla="*/ 164765 h 244163"/>
                    <a:gd name="connsiteX36" fmla="*/ 50182 w 249358"/>
                    <a:gd name="connsiteY36" fmla="*/ 168006 h 244163"/>
                    <a:gd name="connsiteX37" fmla="*/ 28369 w 249358"/>
                    <a:gd name="connsiteY37" fmla="*/ 195600 h 244163"/>
                    <a:gd name="connsiteX38" fmla="*/ 28107 w 249358"/>
                    <a:gd name="connsiteY38" fmla="*/ 201295 h 244163"/>
                    <a:gd name="connsiteX39" fmla="*/ 46328 w 249358"/>
                    <a:gd name="connsiteY39" fmla="*/ 219516 h 244163"/>
                    <a:gd name="connsiteX40" fmla="*/ 52022 w 249358"/>
                    <a:gd name="connsiteY40" fmla="*/ 219253 h 244163"/>
                    <a:gd name="connsiteX41" fmla="*/ 78565 w 249358"/>
                    <a:gd name="connsiteY41" fmla="*/ 198229 h 244163"/>
                    <a:gd name="connsiteX42" fmla="*/ 81894 w 249358"/>
                    <a:gd name="connsiteY42" fmla="*/ 200244 h 244163"/>
                    <a:gd name="connsiteX43" fmla="*/ 98888 w 249358"/>
                    <a:gd name="connsiteY43" fmla="*/ 207952 h 244163"/>
                    <a:gd name="connsiteX44" fmla="*/ 102305 w 249358"/>
                    <a:gd name="connsiteY44" fmla="*/ 209091 h 244163"/>
                    <a:gd name="connsiteX45" fmla="*/ 106247 w 249358"/>
                    <a:gd name="connsiteY45" fmla="*/ 242818 h 244163"/>
                    <a:gd name="connsiteX46" fmla="*/ 110102 w 249358"/>
                    <a:gd name="connsiteY46" fmla="*/ 247023 h 244163"/>
                    <a:gd name="connsiteX47" fmla="*/ 135857 w 249358"/>
                    <a:gd name="connsiteY47" fmla="*/ 247023 h 244163"/>
                    <a:gd name="connsiteX48" fmla="*/ 139711 w 249358"/>
                    <a:gd name="connsiteY48" fmla="*/ 242818 h 244163"/>
                    <a:gd name="connsiteX49" fmla="*/ 143478 w 249358"/>
                    <a:gd name="connsiteY49" fmla="*/ 210581 h 244163"/>
                    <a:gd name="connsiteX50" fmla="*/ 147245 w 249358"/>
                    <a:gd name="connsiteY50" fmla="*/ 209617 h 244163"/>
                    <a:gd name="connsiteX51" fmla="*/ 166167 w 249358"/>
                    <a:gd name="connsiteY51" fmla="*/ 202433 h 244163"/>
                    <a:gd name="connsiteX52" fmla="*/ 169408 w 249358"/>
                    <a:gd name="connsiteY52" fmla="*/ 200769 h 244163"/>
                    <a:gd name="connsiteX53" fmla="*/ 193411 w 249358"/>
                    <a:gd name="connsiteY53" fmla="*/ 219779 h 244163"/>
                    <a:gd name="connsiteX54" fmla="*/ 199105 w 249358"/>
                    <a:gd name="connsiteY54" fmla="*/ 220042 h 244163"/>
                    <a:gd name="connsiteX55" fmla="*/ 217326 w 249358"/>
                    <a:gd name="connsiteY55" fmla="*/ 201820 h 244163"/>
                    <a:gd name="connsiteX56" fmla="*/ 217063 w 249358"/>
                    <a:gd name="connsiteY56" fmla="*/ 196126 h 244163"/>
                    <a:gd name="connsiteX57" fmla="*/ 198755 w 249358"/>
                    <a:gd name="connsiteY57" fmla="*/ 172999 h 244163"/>
                    <a:gd name="connsiteX58" fmla="*/ 200769 w 249358"/>
                    <a:gd name="connsiteY58" fmla="*/ 169670 h 244163"/>
                    <a:gd name="connsiteX59" fmla="*/ 209355 w 249358"/>
                    <a:gd name="connsiteY59" fmla="*/ 150135 h 244163"/>
                    <a:gd name="connsiteX60" fmla="*/ 210405 w 249358"/>
                    <a:gd name="connsiteY60" fmla="*/ 146544 h 244163"/>
                    <a:gd name="connsiteX61" fmla="*/ 245797 w 249358"/>
                    <a:gd name="connsiteY61" fmla="*/ 142426 h 244163"/>
                    <a:gd name="connsiteX62" fmla="*/ 250001 w 249358"/>
                    <a:gd name="connsiteY62" fmla="*/ 138572 h 244163"/>
                    <a:gd name="connsiteX63" fmla="*/ 250001 w 249358"/>
                    <a:gd name="connsiteY63" fmla="*/ 112817 h 244163"/>
                    <a:gd name="connsiteX64" fmla="*/ 245797 w 249358"/>
                    <a:gd name="connsiteY64" fmla="*/ 108787 h 244163"/>
                    <a:gd name="connsiteX65" fmla="*/ 125958 w 249358"/>
                    <a:gd name="connsiteY65" fmla="*/ 183161 h 244163"/>
                    <a:gd name="connsiteX66" fmla="*/ 68053 w 249358"/>
                    <a:gd name="connsiteY66" fmla="*/ 125256 h 244163"/>
                    <a:gd name="connsiteX67" fmla="*/ 125958 w 249358"/>
                    <a:gd name="connsiteY67" fmla="*/ 67352 h 244163"/>
                    <a:gd name="connsiteX68" fmla="*/ 183862 w 249358"/>
                    <a:gd name="connsiteY68" fmla="*/ 125256 h 244163"/>
                    <a:gd name="connsiteX69" fmla="*/ 125958 w 249358"/>
                    <a:gd name="connsiteY69" fmla="*/ 183161 h 2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9358" h="244163">
                      <a:moveTo>
                        <a:pt x="245797" y="108787"/>
                      </a:moveTo>
                      <a:lnTo>
                        <a:pt x="210581" y="104670"/>
                      </a:lnTo>
                      <a:lnTo>
                        <a:pt x="209530" y="101079"/>
                      </a:lnTo>
                      <a:cubicBezTo>
                        <a:pt x="207602" y="94333"/>
                        <a:pt x="204799" y="87763"/>
                        <a:pt x="201207" y="81631"/>
                      </a:cubicBezTo>
                      <a:lnTo>
                        <a:pt x="199280" y="78302"/>
                      </a:lnTo>
                      <a:lnTo>
                        <a:pt x="218114" y="54562"/>
                      </a:lnTo>
                      <a:cubicBezTo>
                        <a:pt x="219604" y="52635"/>
                        <a:pt x="219692" y="50182"/>
                        <a:pt x="218377" y="48868"/>
                      </a:cubicBezTo>
                      <a:lnTo>
                        <a:pt x="200156" y="30647"/>
                      </a:lnTo>
                      <a:cubicBezTo>
                        <a:pt x="198755" y="29245"/>
                        <a:pt x="196302" y="29333"/>
                        <a:pt x="194462" y="30909"/>
                      </a:cubicBezTo>
                      <a:lnTo>
                        <a:pt x="170109" y="50182"/>
                      </a:lnTo>
                      <a:lnTo>
                        <a:pt x="166868" y="48430"/>
                      </a:lnTo>
                      <a:cubicBezTo>
                        <a:pt x="161086" y="45364"/>
                        <a:pt x="154691" y="42911"/>
                        <a:pt x="147945" y="41159"/>
                      </a:cubicBezTo>
                      <a:lnTo>
                        <a:pt x="144179" y="40195"/>
                      </a:lnTo>
                      <a:lnTo>
                        <a:pt x="140237" y="6293"/>
                      </a:lnTo>
                      <a:cubicBezTo>
                        <a:pt x="139974" y="3928"/>
                        <a:pt x="138309" y="2089"/>
                        <a:pt x="136382" y="2089"/>
                      </a:cubicBezTo>
                      <a:lnTo>
                        <a:pt x="110627" y="2089"/>
                      </a:lnTo>
                      <a:cubicBezTo>
                        <a:pt x="108700" y="2089"/>
                        <a:pt x="107036" y="3928"/>
                        <a:pt x="106773" y="6293"/>
                      </a:cubicBezTo>
                      <a:lnTo>
                        <a:pt x="102656" y="41422"/>
                      </a:lnTo>
                      <a:lnTo>
                        <a:pt x="99239" y="42561"/>
                      </a:lnTo>
                      <a:cubicBezTo>
                        <a:pt x="93195" y="44488"/>
                        <a:pt x="87238" y="47203"/>
                        <a:pt x="81544" y="50707"/>
                      </a:cubicBezTo>
                      <a:lnTo>
                        <a:pt x="78215" y="52722"/>
                      </a:lnTo>
                      <a:lnTo>
                        <a:pt x="52022" y="32049"/>
                      </a:lnTo>
                      <a:cubicBezTo>
                        <a:pt x="50095" y="30559"/>
                        <a:pt x="47642" y="30471"/>
                        <a:pt x="46328" y="31786"/>
                      </a:cubicBezTo>
                      <a:lnTo>
                        <a:pt x="28107" y="50006"/>
                      </a:lnTo>
                      <a:cubicBezTo>
                        <a:pt x="26705" y="51408"/>
                        <a:pt x="26880" y="53861"/>
                        <a:pt x="28369" y="55701"/>
                      </a:cubicBezTo>
                      <a:lnTo>
                        <a:pt x="50007" y="83120"/>
                      </a:lnTo>
                      <a:lnTo>
                        <a:pt x="48430" y="86361"/>
                      </a:lnTo>
                      <a:cubicBezTo>
                        <a:pt x="45977" y="91180"/>
                        <a:pt x="44050" y="96173"/>
                        <a:pt x="42561" y="101254"/>
                      </a:cubicBezTo>
                      <a:lnTo>
                        <a:pt x="41510" y="104845"/>
                      </a:lnTo>
                      <a:lnTo>
                        <a:pt x="6294" y="108963"/>
                      </a:lnTo>
                      <a:cubicBezTo>
                        <a:pt x="3929" y="109225"/>
                        <a:pt x="2089" y="110890"/>
                        <a:pt x="2089" y="112817"/>
                      </a:cubicBezTo>
                      <a:lnTo>
                        <a:pt x="2089" y="138572"/>
                      </a:lnTo>
                      <a:cubicBezTo>
                        <a:pt x="2089" y="140499"/>
                        <a:pt x="3929" y="142163"/>
                        <a:pt x="6294" y="142426"/>
                      </a:cubicBezTo>
                      <a:lnTo>
                        <a:pt x="41597" y="146544"/>
                      </a:lnTo>
                      <a:lnTo>
                        <a:pt x="42648" y="150135"/>
                      </a:lnTo>
                      <a:cubicBezTo>
                        <a:pt x="44138" y="155041"/>
                        <a:pt x="46065" y="160034"/>
                        <a:pt x="48518" y="164765"/>
                      </a:cubicBezTo>
                      <a:lnTo>
                        <a:pt x="50182" y="168006"/>
                      </a:lnTo>
                      <a:lnTo>
                        <a:pt x="28369" y="195600"/>
                      </a:lnTo>
                      <a:cubicBezTo>
                        <a:pt x="26880" y="197528"/>
                        <a:pt x="26793" y="199981"/>
                        <a:pt x="28107" y="201295"/>
                      </a:cubicBezTo>
                      <a:lnTo>
                        <a:pt x="46328" y="219516"/>
                      </a:lnTo>
                      <a:cubicBezTo>
                        <a:pt x="47730" y="220918"/>
                        <a:pt x="50182" y="220742"/>
                        <a:pt x="52022" y="219253"/>
                      </a:cubicBezTo>
                      <a:lnTo>
                        <a:pt x="78565" y="198229"/>
                      </a:lnTo>
                      <a:lnTo>
                        <a:pt x="81894" y="200244"/>
                      </a:lnTo>
                      <a:cubicBezTo>
                        <a:pt x="87326" y="203485"/>
                        <a:pt x="93107" y="206113"/>
                        <a:pt x="98888" y="207952"/>
                      </a:cubicBezTo>
                      <a:lnTo>
                        <a:pt x="102305" y="209091"/>
                      </a:lnTo>
                      <a:lnTo>
                        <a:pt x="106247" y="242818"/>
                      </a:lnTo>
                      <a:cubicBezTo>
                        <a:pt x="106510" y="245183"/>
                        <a:pt x="108174" y="247023"/>
                        <a:pt x="110102" y="247023"/>
                      </a:cubicBezTo>
                      <a:lnTo>
                        <a:pt x="135857" y="247023"/>
                      </a:lnTo>
                      <a:cubicBezTo>
                        <a:pt x="137784" y="247023"/>
                        <a:pt x="139448" y="245183"/>
                        <a:pt x="139711" y="242818"/>
                      </a:cubicBezTo>
                      <a:lnTo>
                        <a:pt x="143478" y="210581"/>
                      </a:lnTo>
                      <a:lnTo>
                        <a:pt x="147245" y="209617"/>
                      </a:lnTo>
                      <a:cubicBezTo>
                        <a:pt x="153903" y="207952"/>
                        <a:pt x="160298" y="205499"/>
                        <a:pt x="166167" y="202433"/>
                      </a:cubicBezTo>
                      <a:lnTo>
                        <a:pt x="169408" y="200769"/>
                      </a:lnTo>
                      <a:lnTo>
                        <a:pt x="193411" y="219779"/>
                      </a:lnTo>
                      <a:cubicBezTo>
                        <a:pt x="195338" y="221268"/>
                        <a:pt x="197791" y="221355"/>
                        <a:pt x="199105" y="220042"/>
                      </a:cubicBezTo>
                      <a:lnTo>
                        <a:pt x="217326" y="201820"/>
                      </a:lnTo>
                      <a:cubicBezTo>
                        <a:pt x="218728" y="200419"/>
                        <a:pt x="218640" y="197966"/>
                        <a:pt x="217063" y="196126"/>
                      </a:cubicBezTo>
                      <a:lnTo>
                        <a:pt x="198755" y="172999"/>
                      </a:lnTo>
                      <a:lnTo>
                        <a:pt x="200769" y="169670"/>
                      </a:lnTo>
                      <a:cubicBezTo>
                        <a:pt x="204536" y="163363"/>
                        <a:pt x="207427" y="156793"/>
                        <a:pt x="209355" y="150135"/>
                      </a:cubicBezTo>
                      <a:lnTo>
                        <a:pt x="210405" y="146544"/>
                      </a:lnTo>
                      <a:lnTo>
                        <a:pt x="245797" y="142426"/>
                      </a:lnTo>
                      <a:cubicBezTo>
                        <a:pt x="248162" y="142163"/>
                        <a:pt x="250001" y="140499"/>
                        <a:pt x="250001" y="138572"/>
                      </a:cubicBezTo>
                      <a:lnTo>
                        <a:pt x="250001" y="112817"/>
                      </a:lnTo>
                      <a:cubicBezTo>
                        <a:pt x="250001" y="110715"/>
                        <a:pt x="248162" y="109050"/>
                        <a:pt x="245797" y="108787"/>
                      </a:cubicBezTo>
                      <a:close/>
                      <a:moveTo>
                        <a:pt x="125958" y="183161"/>
                      </a:moveTo>
                      <a:cubicBezTo>
                        <a:pt x="93983" y="183161"/>
                        <a:pt x="68053" y="157144"/>
                        <a:pt x="68053" y="125256"/>
                      </a:cubicBezTo>
                      <a:cubicBezTo>
                        <a:pt x="68053" y="93282"/>
                        <a:pt x="94071" y="67352"/>
                        <a:pt x="125958" y="67352"/>
                      </a:cubicBezTo>
                      <a:cubicBezTo>
                        <a:pt x="157844" y="67352"/>
                        <a:pt x="183862" y="93369"/>
                        <a:pt x="183862" y="125256"/>
                      </a:cubicBezTo>
                      <a:cubicBezTo>
                        <a:pt x="183862" y="157144"/>
                        <a:pt x="157844" y="183161"/>
                        <a:pt x="125958" y="183161"/>
                      </a:cubicBezTo>
                      <a:close/>
                    </a:path>
                  </a:pathLst>
                </a:custGeom>
                <a:solidFill>
                  <a:srgbClr val="0078D7"/>
                </a:solidFill>
                <a:ln w="5106"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grpSp>
          <p:nvGrpSpPr>
            <p:cNvPr id="107" name="Group 106">
              <a:extLst>
                <a:ext uri="{FF2B5EF4-FFF2-40B4-BE49-F238E27FC236}">
                  <a16:creationId xmlns:a16="http://schemas.microsoft.com/office/drawing/2014/main" id="{9B6CDD57-0B2E-4797-9D21-88F5E67C5D0B}"/>
                </a:ext>
              </a:extLst>
            </p:cNvPr>
            <p:cNvGrpSpPr/>
            <p:nvPr/>
          </p:nvGrpSpPr>
          <p:grpSpPr>
            <a:xfrm>
              <a:off x="1914062" y="3366226"/>
              <a:ext cx="8102509" cy="381207"/>
              <a:chOff x="1914062" y="3488146"/>
              <a:chExt cx="8102509" cy="381207"/>
            </a:xfrm>
          </p:grpSpPr>
          <p:pic>
            <p:nvPicPr>
              <p:cNvPr id="99" name="Picture 4">
                <a:extLst>
                  <a:ext uri="{FF2B5EF4-FFF2-40B4-BE49-F238E27FC236}">
                    <a16:creationId xmlns:a16="http://schemas.microsoft.com/office/drawing/2014/main" id="{05BDBD04-0893-427E-82AF-760E2B9A987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611732" y="3509016"/>
                <a:ext cx="617111" cy="345437"/>
              </a:xfrm>
              <a:prstGeom prst="rect">
                <a:avLst/>
              </a:prstGeom>
              <a:noFill/>
              <a:extLst>
                <a:ext uri="{909E8E84-426E-40DD-AFC4-6F175D3DCCD1}">
                  <a14:hiddenFill xmlns:a14="http://schemas.microsoft.com/office/drawing/2010/main">
                    <a:solidFill>
                      <a:srgbClr val="FFFFFF"/>
                    </a:solidFill>
                  </a14:hiddenFill>
                </a:ext>
              </a:extLst>
            </p:spPr>
          </p:pic>
          <p:pic>
            <p:nvPicPr>
              <p:cNvPr id="100" name="Graphic 99">
                <a:extLst>
                  <a:ext uri="{FF2B5EF4-FFF2-40B4-BE49-F238E27FC236}">
                    <a16:creationId xmlns:a16="http://schemas.microsoft.com/office/drawing/2014/main" id="{9C62E224-CFA0-4A04-A913-91C9E11ADF3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57262" y="3592606"/>
                <a:ext cx="513316" cy="221555"/>
              </a:xfrm>
              <a:prstGeom prst="rect">
                <a:avLst/>
              </a:prstGeom>
            </p:spPr>
          </p:pic>
          <p:pic>
            <p:nvPicPr>
              <p:cNvPr id="101" name="Picture 2">
                <a:extLst>
                  <a:ext uri="{FF2B5EF4-FFF2-40B4-BE49-F238E27FC236}">
                    <a16:creationId xmlns:a16="http://schemas.microsoft.com/office/drawing/2014/main" id="{D469443A-1AF3-4B0E-B718-2B57DDE6C6DE}"/>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362364" y="3605733"/>
                <a:ext cx="815461" cy="1953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A picture containing clipart&#10;&#10;Description automatically generated">
                <a:extLst>
                  <a:ext uri="{FF2B5EF4-FFF2-40B4-BE49-F238E27FC236}">
                    <a16:creationId xmlns:a16="http://schemas.microsoft.com/office/drawing/2014/main" id="{0FD6847E-FD9F-4F49-86B4-8197513516E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05984" y="3488146"/>
                <a:ext cx="790789" cy="369515"/>
              </a:xfrm>
              <a:prstGeom prst="rect">
                <a:avLst/>
              </a:prstGeom>
              <a:ln>
                <a:noFill/>
              </a:ln>
            </p:spPr>
          </p:pic>
          <p:sp>
            <p:nvSpPr>
              <p:cNvPr id="104" name="Rectangle 103">
                <a:extLst>
                  <a:ext uri="{FF2B5EF4-FFF2-40B4-BE49-F238E27FC236}">
                    <a16:creationId xmlns:a16="http://schemas.microsoft.com/office/drawing/2014/main" id="{0D013D9B-0CEC-45E8-8F9B-4FAAB5EB3841}"/>
                  </a:ext>
                </a:extLst>
              </p:cNvPr>
              <p:cNvSpPr/>
              <p:nvPr/>
            </p:nvSpPr>
            <p:spPr>
              <a:xfrm>
                <a:off x="1914062" y="3580273"/>
                <a:ext cx="1728574" cy="246221"/>
              </a:xfrm>
              <a:prstGeom prst="rect">
                <a:avLst/>
              </a:prstGeom>
              <a:ln>
                <a:noFill/>
              </a:ln>
            </p:spPr>
            <p:txBody>
              <a:bodyPr wrap="square">
                <a:spAutoFit/>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1A1A1A"/>
                    </a:solidFill>
                    <a:effectLst/>
                    <a:uLnTx/>
                    <a:uFillTx/>
                    <a:latin typeface="+mj-lt"/>
                    <a:ea typeface="Segoe UI Symbol" panose="020B0502040204020203" pitchFamily="34" charset="0"/>
                    <a:cs typeface="Segoe UI Semibold" panose="020B0702040204020203" pitchFamily="34" charset="0"/>
                  </a:rPr>
                  <a:t>Any code or framework…</a:t>
                </a:r>
              </a:p>
            </p:txBody>
          </p:sp>
          <p:pic>
            <p:nvPicPr>
              <p:cNvPr id="88" name="Picture 2" descr="Image result for c++ logo">
                <a:extLst>
                  <a:ext uri="{FF2B5EF4-FFF2-40B4-BE49-F238E27FC236}">
                    <a16:creationId xmlns:a16="http://schemas.microsoft.com/office/drawing/2014/main" id="{A71C5193-3434-4F5D-90DF-0C400B0844A1}"/>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9686729" y="3506934"/>
                <a:ext cx="329842" cy="3624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F8718D6-45E0-4F70-8649-D4025CE000AF}"/>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715400" y="3531067"/>
                <a:ext cx="314152" cy="31415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0" name="Picture 2">
            <a:extLst>
              <a:ext uri="{FF2B5EF4-FFF2-40B4-BE49-F238E27FC236}">
                <a16:creationId xmlns:a16="http://schemas.microsoft.com/office/drawing/2014/main" id="{69E658BE-E203-4CB5-83D3-5271BC70114C}"/>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0515913" y="2208528"/>
            <a:ext cx="632028" cy="433528"/>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Group 120">
            <a:extLst>
              <a:ext uri="{FF2B5EF4-FFF2-40B4-BE49-F238E27FC236}">
                <a16:creationId xmlns:a16="http://schemas.microsoft.com/office/drawing/2014/main" id="{08CEB02F-92E9-472C-BD5E-1674BF87BEF3}"/>
              </a:ext>
            </a:extLst>
          </p:cNvPr>
          <p:cNvGrpSpPr/>
          <p:nvPr/>
        </p:nvGrpSpPr>
        <p:grpSpPr>
          <a:xfrm>
            <a:off x="2400811" y="3619176"/>
            <a:ext cx="8879248" cy="1499446"/>
            <a:chOff x="1653163" y="3821452"/>
            <a:chExt cx="8879248" cy="1499446"/>
          </a:xfrm>
        </p:grpSpPr>
        <p:grpSp>
          <p:nvGrpSpPr>
            <p:cNvPr id="151" name="Group 150">
              <a:extLst>
                <a:ext uri="{FF2B5EF4-FFF2-40B4-BE49-F238E27FC236}">
                  <a16:creationId xmlns:a16="http://schemas.microsoft.com/office/drawing/2014/main" id="{70DAB552-30E9-49F0-8D18-2C199125F0AB}"/>
                </a:ext>
              </a:extLst>
            </p:cNvPr>
            <p:cNvGrpSpPr/>
            <p:nvPr/>
          </p:nvGrpSpPr>
          <p:grpSpPr>
            <a:xfrm>
              <a:off x="1653163" y="3821452"/>
              <a:ext cx="8879248" cy="1499446"/>
              <a:chOff x="1653163" y="3821452"/>
              <a:chExt cx="8879248" cy="1499446"/>
            </a:xfrm>
          </p:grpSpPr>
          <p:sp>
            <p:nvSpPr>
              <p:cNvPr id="191" name="Rectangle 190">
                <a:extLst>
                  <a:ext uri="{FF2B5EF4-FFF2-40B4-BE49-F238E27FC236}">
                    <a16:creationId xmlns:a16="http://schemas.microsoft.com/office/drawing/2014/main" id="{10478393-E80F-47B5-BB2D-B2502DB0DB00}"/>
                  </a:ext>
                </a:extLst>
              </p:cNvPr>
              <p:cNvSpPr/>
              <p:nvPr/>
            </p:nvSpPr>
            <p:spPr bwMode="auto">
              <a:xfrm>
                <a:off x="1653163" y="3821452"/>
                <a:ext cx="1115445" cy="1499446"/>
              </a:xfrm>
              <a:prstGeom prst="rect">
                <a:avLst/>
              </a:prstGeom>
              <a:solidFill>
                <a:srgbClr val="0078D4"/>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822960" rIns="18288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Service-to-service invocation</a:t>
                </a:r>
              </a:p>
            </p:txBody>
          </p:sp>
          <p:sp>
            <p:nvSpPr>
              <p:cNvPr id="192" name="Rectangle 191">
                <a:extLst>
                  <a:ext uri="{FF2B5EF4-FFF2-40B4-BE49-F238E27FC236}">
                    <a16:creationId xmlns:a16="http://schemas.microsoft.com/office/drawing/2014/main" id="{DA66C553-DBE3-4CAD-A342-E468864D2B92}"/>
                  </a:ext>
                </a:extLst>
              </p:cNvPr>
              <p:cNvSpPr/>
              <p:nvPr/>
            </p:nvSpPr>
            <p:spPr bwMode="auto">
              <a:xfrm>
                <a:off x="2763389" y="3821452"/>
                <a:ext cx="1115445" cy="1499446"/>
              </a:xfrm>
              <a:prstGeom prst="rect">
                <a:avLst/>
              </a:prstGeom>
              <a:solidFill>
                <a:srgbClr val="156AB3"/>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State management</a:t>
                </a:r>
              </a:p>
            </p:txBody>
          </p:sp>
          <p:sp>
            <p:nvSpPr>
              <p:cNvPr id="193" name="Rectangle 192">
                <a:extLst>
                  <a:ext uri="{FF2B5EF4-FFF2-40B4-BE49-F238E27FC236}">
                    <a16:creationId xmlns:a16="http://schemas.microsoft.com/office/drawing/2014/main" id="{0C58FCB8-D8CD-46B4-9E7E-C3765905E519}"/>
                  </a:ext>
                </a:extLst>
              </p:cNvPr>
              <p:cNvSpPr/>
              <p:nvPr/>
            </p:nvSpPr>
            <p:spPr bwMode="auto">
              <a:xfrm>
                <a:off x="3873615" y="3821452"/>
                <a:ext cx="1115445" cy="1499446"/>
              </a:xfrm>
              <a:prstGeom prst="rect">
                <a:avLst/>
              </a:prstGeom>
              <a:solidFill>
                <a:srgbClr val="185A96"/>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Publish</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and</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subscribe</a:t>
                </a:r>
              </a:p>
            </p:txBody>
          </p:sp>
          <p:sp>
            <p:nvSpPr>
              <p:cNvPr id="194" name="Rectangle 193">
                <a:extLst>
                  <a:ext uri="{FF2B5EF4-FFF2-40B4-BE49-F238E27FC236}">
                    <a16:creationId xmlns:a16="http://schemas.microsoft.com/office/drawing/2014/main" id="{B9B3991F-7D70-4BA2-A6F2-13FD4BD950A9}"/>
                  </a:ext>
                </a:extLst>
              </p:cNvPr>
              <p:cNvSpPr/>
              <p:nvPr/>
            </p:nvSpPr>
            <p:spPr bwMode="auto">
              <a:xfrm>
                <a:off x="4984077" y="3821452"/>
                <a:ext cx="1115445" cy="149944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egoe UI Semibold"/>
                    <a:ea typeface="Segoe UI" pitchFamily="34" charset="0"/>
                    <a:cs typeface="Segoe UI" pitchFamily="34" charset="0"/>
                  </a:rPr>
                  <a:t>Resource</a:t>
                </a:r>
                <a:br>
                  <a:rPr kumimoji="0" lang="en-US" sz="1200" b="0" i="0" u="none" strike="noStrike" kern="0" cap="none" spc="0" normalizeH="0" baseline="0" noProof="0" dirty="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dirty="0">
                    <a:ln>
                      <a:noFill/>
                    </a:ln>
                    <a:solidFill>
                      <a:srgbClr val="FFFFFF"/>
                    </a:solidFill>
                    <a:effectLst/>
                    <a:uLnTx/>
                    <a:uFillTx/>
                    <a:latin typeface="Segoe UI Semibold"/>
                    <a:ea typeface="Segoe UI" pitchFamily="34" charset="0"/>
                    <a:cs typeface="Segoe UI" pitchFamily="34" charset="0"/>
                  </a:rPr>
                  <a:t>bindings</a:t>
                </a:r>
                <a:br>
                  <a:rPr kumimoji="0" lang="en-US" sz="1200" b="0" i="0" u="none" strike="noStrike" kern="0" cap="none" spc="0" normalizeH="0" baseline="0" noProof="0" dirty="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dirty="0">
                    <a:ln>
                      <a:noFill/>
                    </a:ln>
                    <a:solidFill>
                      <a:srgbClr val="FFFFFF"/>
                    </a:solidFill>
                    <a:effectLst/>
                    <a:uLnTx/>
                    <a:uFillTx/>
                    <a:latin typeface="Segoe UI Semibold"/>
                    <a:ea typeface="Segoe UI" pitchFamily="34" charset="0"/>
                    <a:cs typeface="Segoe UI" pitchFamily="34" charset="0"/>
                  </a:rPr>
                  <a:t>and triggers</a:t>
                </a:r>
              </a:p>
            </p:txBody>
          </p:sp>
          <p:sp>
            <p:nvSpPr>
              <p:cNvPr id="195" name="Rectangle 194">
                <a:extLst>
                  <a:ext uri="{FF2B5EF4-FFF2-40B4-BE49-F238E27FC236}">
                    <a16:creationId xmlns:a16="http://schemas.microsoft.com/office/drawing/2014/main" id="{C252A18E-2117-4E88-A02E-BBFF22F9F99C}"/>
                  </a:ext>
                </a:extLst>
              </p:cNvPr>
              <p:cNvSpPr/>
              <p:nvPr/>
            </p:nvSpPr>
            <p:spPr bwMode="auto">
              <a:xfrm>
                <a:off x="6095579" y="3821452"/>
                <a:ext cx="1115445" cy="149944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Actors</a:t>
                </a:r>
              </a:p>
            </p:txBody>
          </p:sp>
          <p:sp>
            <p:nvSpPr>
              <p:cNvPr id="196" name="Rectangle 195">
                <a:extLst>
                  <a:ext uri="{FF2B5EF4-FFF2-40B4-BE49-F238E27FC236}">
                    <a16:creationId xmlns:a16="http://schemas.microsoft.com/office/drawing/2014/main" id="{CFDBBBEA-3408-4C3D-B769-E3EE7B124B69}"/>
                  </a:ext>
                </a:extLst>
              </p:cNvPr>
              <p:cNvSpPr/>
              <p:nvPr/>
            </p:nvSpPr>
            <p:spPr bwMode="auto">
              <a:xfrm>
                <a:off x="7206041" y="3821452"/>
                <a:ext cx="1115445" cy="1499446"/>
              </a:xfrm>
              <a:prstGeom prst="rect">
                <a:avLst/>
              </a:prstGeom>
              <a:solidFill>
                <a:srgbClr val="1A2C45"/>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Observability</a:t>
                </a:r>
              </a:p>
            </p:txBody>
          </p:sp>
          <p:sp>
            <p:nvSpPr>
              <p:cNvPr id="197" name="Rectangle 196">
                <a:extLst>
                  <a:ext uri="{FF2B5EF4-FFF2-40B4-BE49-F238E27FC236}">
                    <a16:creationId xmlns:a16="http://schemas.microsoft.com/office/drawing/2014/main" id="{18B1D771-8236-40CC-9BF5-46D3C93312DE}"/>
                  </a:ext>
                </a:extLst>
              </p:cNvPr>
              <p:cNvSpPr/>
              <p:nvPr/>
            </p:nvSpPr>
            <p:spPr bwMode="auto">
              <a:xfrm>
                <a:off x="8306504" y="3821452"/>
                <a:ext cx="1115445" cy="149944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Secrets</a:t>
                </a:r>
              </a:p>
            </p:txBody>
          </p:sp>
          <p:grpSp>
            <p:nvGrpSpPr>
              <p:cNvPr id="198" name="Group 197">
                <a:extLst>
                  <a:ext uri="{FF2B5EF4-FFF2-40B4-BE49-F238E27FC236}">
                    <a16:creationId xmlns:a16="http://schemas.microsoft.com/office/drawing/2014/main" id="{FDA83799-6534-4038-BDB3-022215EF5411}"/>
                  </a:ext>
                </a:extLst>
              </p:cNvPr>
              <p:cNvGrpSpPr/>
              <p:nvPr/>
            </p:nvGrpSpPr>
            <p:grpSpPr>
              <a:xfrm>
                <a:off x="2004737" y="4101434"/>
                <a:ext cx="418791" cy="314215"/>
                <a:chOff x="3018614" y="4968330"/>
                <a:chExt cx="418791" cy="314215"/>
              </a:xfrm>
            </p:grpSpPr>
            <p:sp>
              <p:nvSpPr>
                <p:cNvPr id="238" name="Rectangle 932">
                  <a:extLst>
                    <a:ext uri="{FF2B5EF4-FFF2-40B4-BE49-F238E27FC236}">
                      <a16:creationId xmlns:a16="http://schemas.microsoft.com/office/drawing/2014/main" id="{66A91130-354C-4876-98D8-30F8B218D826}"/>
                    </a:ext>
                  </a:extLst>
                </p:cNvPr>
                <p:cNvSpPr>
                  <a:spLocks noChangeArrowheads="1"/>
                </p:cNvSpPr>
                <p:nvPr/>
              </p:nvSpPr>
              <p:spPr bwMode="auto">
                <a:xfrm>
                  <a:off x="3228010" y="5232925"/>
                  <a:ext cx="103995" cy="12027"/>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39" name="Freeform 933">
                  <a:extLst>
                    <a:ext uri="{FF2B5EF4-FFF2-40B4-BE49-F238E27FC236}">
                      <a16:creationId xmlns:a16="http://schemas.microsoft.com/office/drawing/2014/main" id="{119CB378-44D2-444E-B9A3-45325874E6B2}"/>
                    </a:ext>
                  </a:extLst>
                </p:cNvPr>
                <p:cNvSpPr>
                  <a:spLocks/>
                </p:cNvSpPr>
                <p:nvPr/>
              </p:nvSpPr>
              <p:spPr bwMode="auto">
                <a:xfrm>
                  <a:off x="3327789" y="5216387"/>
                  <a:ext cx="21079" cy="43599"/>
                </a:xfrm>
                <a:custGeom>
                  <a:avLst/>
                  <a:gdLst>
                    <a:gd name="T0" fmla="*/ 0 w 15"/>
                    <a:gd name="T1" fmla="*/ 0 h 29"/>
                    <a:gd name="T2" fmla="*/ 15 w 15"/>
                    <a:gd name="T3" fmla="*/ 14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0" name="Freeform 934">
                  <a:extLst>
                    <a:ext uri="{FF2B5EF4-FFF2-40B4-BE49-F238E27FC236}">
                      <a16:creationId xmlns:a16="http://schemas.microsoft.com/office/drawing/2014/main" id="{3121964F-24AC-464A-99BA-F066F6A3EE7D}"/>
                    </a:ext>
                  </a:extLst>
                </p:cNvPr>
                <p:cNvSpPr>
                  <a:spLocks/>
                </p:cNvSpPr>
                <p:nvPr/>
              </p:nvSpPr>
              <p:spPr bwMode="auto">
                <a:xfrm>
                  <a:off x="3223793" y="5008917"/>
                  <a:ext cx="108210" cy="216489"/>
                </a:xfrm>
                <a:custGeom>
                  <a:avLst/>
                  <a:gdLst>
                    <a:gd name="T0" fmla="*/ 7 w 77"/>
                    <a:gd name="T1" fmla="*/ 144 h 144"/>
                    <a:gd name="T2" fmla="*/ 0 w 77"/>
                    <a:gd name="T3" fmla="*/ 144 h 144"/>
                    <a:gd name="T4" fmla="*/ 0 w 77"/>
                    <a:gd name="T5" fmla="*/ 0 h 144"/>
                    <a:gd name="T6" fmla="*/ 77 w 77"/>
                    <a:gd name="T7" fmla="*/ 0 h 144"/>
                    <a:gd name="T8" fmla="*/ 77 w 77"/>
                    <a:gd name="T9" fmla="*/ 7 h 144"/>
                    <a:gd name="T10" fmla="*/ 7 w 77"/>
                    <a:gd name="T11" fmla="*/ 7 h 144"/>
                    <a:gd name="T12" fmla="*/ 7 w 77"/>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77" h="144">
                      <a:moveTo>
                        <a:pt x="7" y="144"/>
                      </a:moveTo>
                      <a:lnTo>
                        <a:pt x="0" y="144"/>
                      </a:lnTo>
                      <a:lnTo>
                        <a:pt x="0" y="0"/>
                      </a:lnTo>
                      <a:lnTo>
                        <a:pt x="77" y="0"/>
                      </a:lnTo>
                      <a:lnTo>
                        <a:pt x="77" y="7"/>
                      </a:lnTo>
                      <a:lnTo>
                        <a:pt x="7" y="7"/>
                      </a:lnTo>
                      <a:lnTo>
                        <a:pt x="7" y="144"/>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1" name="Rectangle 936">
                  <a:extLst>
                    <a:ext uri="{FF2B5EF4-FFF2-40B4-BE49-F238E27FC236}">
                      <a16:creationId xmlns:a16="http://schemas.microsoft.com/office/drawing/2014/main" id="{185291BE-1464-4D35-9B9B-B69C95E346B8}"/>
                    </a:ext>
                  </a:extLst>
                </p:cNvPr>
                <p:cNvSpPr>
                  <a:spLocks noChangeArrowheads="1"/>
                </p:cNvSpPr>
                <p:nvPr/>
              </p:nvSpPr>
              <p:spPr bwMode="auto">
                <a:xfrm>
                  <a:off x="3244874" y="5121673"/>
                  <a:ext cx="89942" cy="10525"/>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2" name="Rectangle 937">
                  <a:extLst>
                    <a:ext uri="{FF2B5EF4-FFF2-40B4-BE49-F238E27FC236}">
                      <a16:creationId xmlns:a16="http://schemas.microsoft.com/office/drawing/2014/main" id="{80F1A083-FB23-4EBC-93FF-A454E2006815}"/>
                    </a:ext>
                  </a:extLst>
                </p:cNvPr>
                <p:cNvSpPr>
                  <a:spLocks noChangeArrowheads="1"/>
                </p:cNvSpPr>
                <p:nvPr/>
              </p:nvSpPr>
              <p:spPr bwMode="auto">
                <a:xfrm>
                  <a:off x="3070611" y="5121673"/>
                  <a:ext cx="92752" cy="10525"/>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3" name="Oval 938">
                  <a:extLst>
                    <a:ext uri="{FF2B5EF4-FFF2-40B4-BE49-F238E27FC236}">
                      <a16:creationId xmlns:a16="http://schemas.microsoft.com/office/drawing/2014/main" id="{939B227F-8BBF-4F74-8DF2-A94C2FF0C454}"/>
                    </a:ext>
                  </a:extLst>
                </p:cNvPr>
                <p:cNvSpPr>
                  <a:spLocks noChangeArrowheads="1"/>
                </p:cNvSpPr>
                <p:nvPr/>
              </p:nvSpPr>
              <p:spPr bwMode="auto">
                <a:xfrm>
                  <a:off x="3350274" y="4968330"/>
                  <a:ext cx="87131" cy="88702"/>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4" name="Rectangle 939">
                  <a:extLst>
                    <a:ext uri="{FF2B5EF4-FFF2-40B4-BE49-F238E27FC236}">
                      <a16:creationId xmlns:a16="http://schemas.microsoft.com/office/drawing/2014/main" id="{4BB205F2-8967-45D3-84AE-CD2B43514F1D}"/>
                    </a:ext>
                  </a:extLst>
                </p:cNvPr>
                <p:cNvSpPr>
                  <a:spLocks noChangeArrowheads="1"/>
                </p:cNvSpPr>
                <p:nvPr/>
              </p:nvSpPr>
              <p:spPr bwMode="auto">
                <a:xfrm>
                  <a:off x="3350274" y="5081084"/>
                  <a:ext cx="87131" cy="90204"/>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5" name="Oval 940">
                  <a:extLst>
                    <a:ext uri="{FF2B5EF4-FFF2-40B4-BE49-F238E27FC236}">
                      <a16:creationId xmlns:a16="http://schemas.microsoft.com/office/drawing/2014/main" id="{E15F3685-A9B4-435F-B0D8-B23A99CAEA8D}"/>
                    </a:ext>
                  </a:extLst>
                </p:cNvPr>
                <p:cNvSpPr>
                  <a:spLocks noChangeArrowheads="1"/>
                </p:cNvSpPr>
                <p:nvPr/>
              </p:nvSpPr>
              <p:spPr bwMode="auto">
                <a:xfrm>
                  <a:off x="3350274" y="5193841"/>
                  <a:ext cx="87131" cy="88702"/>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6" name="Oval 941">
                  <a:extLst>
                    <a:ext uri="{FF2B5EF4-FFF2-40B4-BE49-F238E27FC236}">
                      <a16:creationId xmlns:a16="http://schemas.microsoft.com/office/drawing/2014/main" id="{F5B81D51-CB4A-425E-89D9-6767E85E9F8D}"/>
                    </a:ext>
                  </a:extLst>
                </p:cNvPr>
                <p:cNvSpPr>
                  <a:spLocks noChangeArrowheads="1"/>
                </p:cNvSpPr>
                <p:nvPr/>
              </p:nvSpPr>
              <p:spPr bwMode="auto">
                <a:xfrm>
                  <a:off x="3018614" y="5081084"/>
                  <a:ext cx="88536" cy="90204"/>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7" name="Oval 942">
                  <a:extLst>
                    <a:ext uri="{FF2B5EF4-FFF2-40B4-BE49-F238E27FC236}">
                      <a16:creationId xmlns:a16="http://schemas.microsoft.com/office/drawing/2014/main" id="{CD234901-B0B1-4BBA-BA9C-F47BB30729BF}"/>
                    </a:ext>
                  </a:extLst>
                </p:cNvPr>
                <p:cNvSpPr>
                  <a:spLocks noChangeArrowheads="1"/>
                </p:cNvSpPr>
                <p:nvPr/>
              </p:nvSpPr>
              <p:spPr bwMode="auto">
                <a:xfrm>
                  <a:off x="3184444" y="5081084"/>
                  <a:ext cx="87131" cy="90204"/>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8" name="Rectangle 943">
                  <a:extLst>
                    <a:ext uri="{FF2B5EF4-FFF2-40B4-BE49-F238E27FC236}">
                      <a16:creationId xmlns:a16="http://schemas.microsoft.com/office/drawing/2014/main" id="{0B584C3A-EF8C-4ABA-897B-E48EBEB182B1}"/>
                    </a:ext>
                  </a:extLst>
                </p:cNvPr>
                <p:cNvSpPr>
                  <a:spLocks noChangeArrowheads="1"/>
                </p:cNvSpPr>
                <p:nvPr/>
              </p:nvSpPr>
              <p:spPr bwMode="auto">
                <a:xfrm>
                  <a:off x="3184444" y="4968331"/>
                  <a:ext cx="87131" cy="88702"/>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9" name="Rectangle 944" descr="component solutions">
                  <a:extLst>
                    <a:ext uri="{FF2B5EF4-FFF2-40B4-BE49-F238E27FC236}">
                      <a16:creationId xmlns:a16="http://schemas.microsoft.com/office/drawing/2014/main" id="{E94AD80B-2037-460B-B594-43226EBBD259}"/>
                    </a:ext>
                  </a:extLst>
                </p:cNvPr>
                <p:cNvSpPr>
                  <a:spLocks noChangeArrowheads="1"/>
                </p:cNvSpPr>
                <p:nvPr/>
              </p:nvSpPr>
              <p:spPr bwMode="auto">
                <a:xfrm>
                  <a:off x="3184444" y="5193843"/>
                  <a:ext cx="87131" cy="88702"/>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50" name="Freeform 945">
                  <a:extLst>
                    <a:ext uri="{FF2B5EF4-FFF2-40B4-BE49-F238E27FC236}">
                      <a16:creationId xmlns:a16="http://schemas.microsoft.com/office/drawing/2014/main" id="{EBF1426B-83B6-43CE-8878-551A760E31DF}"/>
                    </a:ext>
                  </a:extLst>
                </p:cNvPr>
                <p:cNvSpPr>
                  <a:spLocks/>
                </p:cNvSpPr>
                <p:nvPr/>
              </p:nvSpPr>
              <p:spPr bwMode="auto">
                <a:xfrm>
                  <a:off x="3327789" y="5105142"/>
                  <a:ext cx="22485" cy="43599"/>
                </a:xfrm>
                <a:custGeom>
                  <a:avLst/>
                  <a:gdLst>
                    <a:gd name="T0" fmla="*/ 0 w 16"/>
                    <a:gd name="T1" fmla="*/ 0 h 29"/>
                    <a:gd name="T2" fmla="*/ 16 w 16"/>
                    <a:gd name="T3" fmla="*/ 14 h 29"/>
                    <a:gd name="T4" fmla="*/ 0 w 16"/>
                    <a:gd name="T5" fmla="*/ 29 h 29"/>
                    <a:gd name="T6" fmla="*/ 0 w 16"/>
                    <a:gd name="T7" fmla="*/ 0 h 29"/>
                  </a:gdLst>
                  <a:ahLst/>
                  <a:cxnLst>
                    <a:cxn ang="0">
                      <a:pos x="T0" y="T1"/>
                    </a:cxn>
                    <a:cxn ang="0">
                      <a:pos x="T2" y="T3"/>
                    </a:cxn>
                    <a:cxn ang="0">
                      <a:pos x="T4" y="T5"/>
                    </a:cxn>
                    <a:cxn ang="0">
                      <a:pos x="T6" y="T7"/>
                    </a:cxn>
                  </a:cxnLst>
                  <a:rect l="0" t="0" r="r" b="b"/>
                  <a:pathLst>
                    <a:path w="16" h="29">
                      <a:moveTo>
                        <a:pt x="0" y="0"/>
                      </a:moveTo>
                      <a:lnTo>
                        <a:pt x="16"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51" name="Freeform 946">
                  <a:extLst>
                    <a:ext uri="{FF2B5EF4-FFF2-40B4-BE49-F238E27FC236}">
                      <a16:creationId xmlns:a16="http://schemas.microsoft.com/office/drawing/2014/main" id="{45B6A27A-9846-492A-AE04-A8DCD914F29E}"/>
                    </a:ext>
                  </a:extLst>
                </p:cNvPr>
                <p:cNvSpPr>
                  <a:spLocks/>
                </p:cNvSpPr>
                <p:nvPr/>
              </p:nvSpPr>
              <p:spPr bwMode="auto">
                <a:xfrm>
                  <a:off x="3327789" y="4992390"/>
                  <a:ext cx="21079" cy="43599"/>
                </a:xfrm>
                <a:custGeom>
                  <a:avLst/>
                  <a:gdLst>
                    <a:gd name="T0" fmla="*/ 0 w 15"/>
                    <a:gd name="T1" fmla="*/ 0 h 29"/>
                    <a:gd name="T2" fmla="*/ 15 w 15"/>
                    <a:gd name="T3" fmla="*/ 15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5"/>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52" name="Freeform 947">
                  <a:extLst>
                    <a:ext uri="{FF2B5EF4-FFF2-40B4-BE49-F238E27FC236}">
                      <a16:creationId xmlns:a16="http://schemas.microsoft.com/office/drawing/2014/main" id="{AAA9F0AA-45B1-48AF-96F0-AC7F0B9FDB74}"/>
                    </a:ext>
                  </a:extLst>
                </p:cNvPr>
                <p:cNvSpPr>
                  <a:spLocks/>
                </p:cNvSpPr>
                <p:nvPr/>
              </p:nvSpPr>
              <p:spPr bwMode="auto">
                <a:xfrm>
                  <a:off x="3157749" y="5105168"/>
                  <a:ext cx="21079" cy="43599"/>
                </a:xfrm>
                <a:custGeom>
                  <a:avLst/>
                  <a:gdLst>
                    <a:gd name="T0" fmla="*/ 0 w 15"/>
                    <a:gd name="T1" fmla="*/ 0 h 29"/>
                    <a:gd name="T2" fmla="*/ 15 w 15"/>
                    <a:gd name="T3" fmla="*/ 14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grpSp>
          <p:grpSp>
            <p:nvGrpSpPr>
              <p:cNvPr id="199" name="Group 198">
                <a:extLst>
                  <a:ext uri="{FF2B5EF4-FFF2-40B4-BE49-F238E27FC236}">
                    <a16:creationId xmlns:a16="http://schemas.microsoft.com/office/drawing/2014/main" id="{AEFC361E-C5D0-4A13-92BE-D2BE6F58EF98}"/>
                  </a:ext>
                </a:extLst>
              </p:cNvPr>
              <p:cNvGrpSpPr/>
              <p:nvPr/>
            </p:nvGrpSpPr>
            <p:grpSpPr>
              <a:xfrm>
                <a:off x="3236655" y="4103697"/>
                <a:ext cx="233132" cy="309689"/>
                <a:chOff x="4385537" y="4970593"/>
                <a:chExt cx="233132" cy="309689"/>
              </a:xfrm>
            </p:grpSpPr>
            <p:sp>
              <p:nvSpPr>
                <p:cNvPr id="235" name="Freeform: Shape 234">
                  <a:extLst>
                    <a:ext uri="{FF2B5EF4-FFF2-40B4-BE49-F238E27FC236}">
                      <a16:creationId xmlns:a16="http://schemas.microsoft.com/office/drawing/2014/main" id="{A86900E9-6489-41BF-B575-097B77CF4D65}"/>
                    </a:ext>
                  </a:extLst>
                </p:cNvPr>
                <p:cNvSpPr/>
                <p:nvPr/>
              </p:nvSpPr>
              <p:spPr>
                <a:xfrm>
                  <a:off x="4385537" y="4970593"/>
                  <a:ext cx="233132" cy="94979"/>
                </a:xfrm>
                <a:custGeom>
                  <a:avLst/>
                  <a:gdLst>
                    <a:gd name="connsiteX0" fmla="*/ 665832 w 665832"/>
                    <a:gd name="connsiteY0" fmla="*/ 135632 h 271264"/>
                    <a:gd name="connsiteX1" fmla="*/ 332916 w 665832"/>
                    <a:gd name="connsiteY1" fmla="*/ 271264 h 271264"/>
                    <a:gd name="connsiteX2" fmla="*/ 0 w 665832"/>
                    <a:gd name="connsiteY2" fmla="*/ 135632 h 271264"/>
                    <a:gd name="connsiteX3" fmla="*/ 332916 w 665832"/>
                    <a:gd name="connsiteY3" fmla="*/ 0 h 271264"/>
                    <a:gd name="connsiteX4" fmla="*/ 665832 w 665832"/>
                    <a:gd name="connsiteY4" fmla="*/ 135632 h 27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832" h="271264">
                      <a:moveTo>
                        <a:pt x="665832" y="135632"/>
                      </a:moveTo>
                      <a:cubicBezTo>
                        <a:pt x="665832" y="210540"/>
                        <a:pt x="516780" y="271264"/>
                        <a:pt x="332916" y="271264"/>
                      </a:cubicBezTo>
                      <a:cubicBezTo>
                        <a:pt x="149052" y="271264"/>
                        <a:pt x="0" y="210540"/>
                        <a:pt x="0" y="135632"/>
                      </a:cubicBezTo>
                      <a:cubicBezTo>
                        <a:pt x="0" y="60725"/>
                        <a:pt x="149052" y="0"/>
                        <a:pt x="332916" y="0"/>
                      </a:cubicBezTo>
                      <a:cubicBezTo>
                        <a:pt x="516780" y="0"/>
                        <a:pt x="665832" y="60725"/>
                        <a:pt x="665832" y="135632"/>
                      </a:cubicBezTo>
                      <a:close/>
                    </a:path>
                  </a:pathLst>
                </a:custGeom>
                <a:solidFill>
                  <a:srgbClr val="FFFFFF"/>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6" name="Freeform: Shape 235">
                  <a:extLst>
                    <a:ext uri="{FF2B5EF4-FFF2-40B4-BE49-F238E27FC236}">
                      <a16:creationId xmlns:a16="http://schemas.microsoft.com/office/drawing/2014/main" id="{13D08809-6DFD-40E7-83A3-4A8C1279CD14}"/>
                    </a:ext>
                  </a:extLst>
                </p:cNvPr>
                <p:cNvSpPr/>
                <p:nvPr/>
              </p:nvSpPr>
              <p:spPr>
                <a:xfrm>
                  <a:off x="4385537" y="5018370"/>
                  <a:ext cx="233132" cy="261912"/>
                </a:xfrm>
                <a:custGeom>
                  <a:avLst/>
                  <a:gdLst>
                    <a:gd name="connsiteX0" fmla="*/ 332916 w 665832"/>
                    <a:gd name="connsiteY0" fmla="*/ 135632 h 748031"/>
                    <a:gd name="connsiteX1" fmla="*/ 0 w 665832"/>
                    <a:gd name="connsiteY1" fmla="*/ 0 h 748031"/>
                    <a:gd name="connsiteX2" fmla="*/ 0 w 665832"/>
                    <a:gd name="connsiteY2" fmla="*/ 617332 h 748031"/>
                    <a:gd name="connsiteX3" fmla="*/ 332916 w 665832"/>
                    <a:gd name="connsiteY3" fmla="*/ 752964 h 748031"/>
                    <a:gd name="connsiteX4" fmla="*/ 665832 w 665832"/>
                    <a:gd name="connsiteY4" fmla="*/ 617332 h 748031"/>
                    <a:gd name="connsiteX5" fmla="*/ 665832 w 665832"/>
                    <a:gd name="connsiteY5" fmla="*/ 0 h 748031"/>
                    <a:gd name="connsiteX6" fmla="*/ 332916 w 665832"/>
                    <a:gd name="connsiteY6" fmla="*/ 135632 h 7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832" h="748031">
                      <a:moveTo>
                        <a:pt x="332916" y="135632"/>
                      </a:moveTo>
                      <a:cubicBezTo>
                        <a:pt x="149607" y="135632"/>
                        <a:pt x="0" y="74803"/>
                        <a:pt x="0" y="0"/>
                      </a:cubicBezTo>
                      <a:lnTo>
                        <a:pt x="0" y="617332"/>
                      </a:lnTo>
                      <a:cubicBezTo>
                        <a:pt x="0" y="692135"/>
                        <a:pt x="148785" y="752964"/>
                        <a:pt x="332916" y="752964"/>
                      </a:cubicBezTo>
                      <a:cubicBezTo>
                        <a:pt x="517047" y="752964"/>
                        <a:pt x="665832" y="692135"/>
                        <a:pt x="665832" y="617332"/>
                      </a:cubicBezTo>
                      <a:lnTo>
                        <a:pt x="665832" y="0"/>
                      </a:lnTo>
                      <a:cubicBezTo>
                        <a:pt x="666654" y="74803"/>
                        <a:pt x="517047" y="135632"/>
                        <a:pt x="332916" y="135632"/>
                      </a:cubicBezTo>
                      <a:close/>
                    </a:path>
                  </a:pathLst>
                </a:custGeom>
                <a:solidFill>
                  <a:srgbClr val="50E6FF"/>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7" name="Freeform: Shape 236">
                  <a:extLst>
                    <a:ext uri="{FF2B5EF4-FFF2-40B4-BE49-F238E27FC236}">
                      <a16:creationId xmlns:a16="http://schemas.microsoft.com/office/drawing/2014/main" id="{207A6361-FB3A-45BF-8BAC-04CE642C6C41}"/>
                    </a:ext>
                  </a:extLst>
                </p:cNvPr>
                <p:cNvSpPr/>
                <p:nvPr/>
              </p:nvSpPr>
              <p:spPr>
                <a:xfrm>
                  <a:off x="4410289" y="4998799"/>
                  <a:ext cx="181325" cy="66197"/>
                </a:xfrm>
                <a:custGeom>
                  <a:avLst/>
                  <a:gdLst>
                    <a:gd name="connsiteX0" fmla="*/ 524445 w 517869"/>
                    <a:gd name="connsiteY0" fmla="*/ 106862 h 189062"/>
                    <a:gd name="connsiteX1" fmla="*/ 262223 w 517869"/>
                    <a:gd name="connsiteY1" fmla="*/ 0 h 189062"/>
                    <a:gd name="connsiteX2" fmla="*/ 0 w 517869"/>
                    <a:gd name="connsiteY2" fmla="*/ 106862 h 189062"/>
                    <a:gd name="connsiteX3" fmla="*/ 22194 w 517869"/>
                    <a:gd name="connsiteY3" fmla="*/ 149606 h 189062"/>
                    <a:gd name="connsiteX4" fmla="*/ 262223 w 517869"/>
                    <a:gd name="connsiteY4" fmla="*/ 190707 h 189062"/>
                    <a:gd name="connsiteX5" fmla="*/ 503073 w 517869"/>
                    <a:gd name="connsiteY5" fmla="*/ 149606 h 189062"/>
                    <a:gd name="connsiteX6" fmla="*/ 524445 w 517869"/>
                    <a:gd name="connsiteY6" fmla="*/ 106862 h 1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869" h="189062">
                      <a:moveTo>
                        <a:pt x="524445" y="106862"/>
                      </a:moveTo>
                      <a:cubicBezTo>
                        <a:pt x="524445" y="47677"/>
                        <a:pt x="406897" y="0"/>
                        <a:pt x="262223" y="0"/>
                      </a:cubicBezTo>
                      <a:cubicBezTo>
                        <a:pt x="117548" y="0"/>
                        <a:pt x="0" y="47677"/>
                        <a:pt x="0" y="106862"/>
                      </a:cubicBezTo>
                      <a:cubicBezTo>
                        <a:pt x="0" y="121658"/>
                        <a:pt x="7398" y="136454"/>
                        <a:pt x="22194" y="149606"/>
                      </a:cubicBezTo>
                      <a:cubicBezTo>
                        <a:pt x="83024" y="175089"/>
                        <a:pt x="167691" y="190707"/>
                        <a:pt x="262223" y="190707"/>
                      </a:cubicBezTo>
                      <a:cubicBezTo>
                        <a:pt x="356754" y="190707"/>
                        <a:pt x="442244" y="175089"/>
                        <a:pt x="503073" y="149606"/>
                      </a:cubicBezTo>
                      <a:cubicBezTo>
                        <a:pt x="517047" y="136454"/>
                        <a:pt x="524445" y="121658"/>
                        <a:pt x="524445" y="106862"/>
                      </a:cubicBezTo>
                      <a:close/>
                    </a:path>
                  </a:pathLst>
                </a:custGeom>
                <a:solidFill>
                  <a:srgbClr val="0078D4"/>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200" name="Group 199">
                <a:extLst>
                  <a:ext uri="{FF2B5EF4-FFF2-40B4-BE49-F238E27FC236}">
                    <a16:creationId xmlns:a16="http://schemas.microsoft.com/office/drawing/2014/main" id="{FEDCF6D7-4D44-4386-8F18-1625FAFB2F5B}"/>
                  </a:ext>
                </a:extLst>
              </p:cNvPr>
              <p:cNvGrpSpPr/>
              <p:nvPr/>
            </p:nvGrpSpPr>
            <p:grpSpPr>
              <a:xfrm>
                <a:off x="4235979" y="4148718"/>
                <a:ext cx="494558" cy="219646"/>
                <a:chOff x="5522126" y="5015614"/>
                <a:chExt cx="494558" cy="219646"/>
              </a:xfrm>
            </p:grpSpPr>
            <p:sp>
              <p:nvSpPr>
                <p:cNvPr id="228" name="AutoShape 131">
                  <a:extLst>
                    <a:ext uri="{FF2B5EF4-FFF2-40B4-BE49-F238E27FC236}">
                      <a16:creationId xmlns:a16="http://schemas.microsoft.com/office/drawing/2014/main" id="{0EB13AAD-169F-4E60-AAF4-1EFF0A15FA62}"/>
                    </a:ext>
                  </a:extLst>
                </p:cNvPr>
                <p:cNvSpPr>
                  <a:spLocks noChangeAspect="1" noChangeArrowheads="1" noTextEdit="1"/>
                </p:cNvSpPr>
                <p:nvPr/>
              </p:nvSpPr>
              <p:spPr bwMode="auto">
                <a:xfrm>
                  <a:off x="5523543" y="5015614"/>
                  <a:ext cx="493141" cy="2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9" name="Rectangle 133">
                  <a:extLst>
                    <a:ext uri="{FF2B5EF4-FFF2-40B4-BE49-F238E27FC236}">
                      <a16:creationId xmlns:a16="http://schemas.microsoft.com/office/drawing/2014/main" id="{D1774325-7043-4E03-AF96-81A532BAC376}"/>
                    </a:ext>
                  </a:extLst>
                </p:cNvPr>
                <p:cNvSpPr>
                  <a:spLocks noChangeArrowheads="1"/>
                </p:cNvSpPr>
                <p:nvPr/>
              </p:nvSpPr>
              <p:spPr bwMode="auto">
                <a:xfrm>
                  <a:off x="5522126" y="5015614"/>
                  <a:ext cx="77939" cy="77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0" name="Rectangle 134">
                  <a:extLst>
                    <a:ext uri="{FF2B5EF4-FFF2-40B4-BE49-F238E27FC236}">
                      <a16:creationId xmlns:a16="http://schemas.microsoft.com/office/drawing/2014/main" id="{1F8BCCB5-0927-4B35-BE26-5EB47483F6E3}"/>
                    </a:ext>
                  </a:extLst>
                </p:cNvPr>
                <p:cNvSpPr>
                  <a:spLocks noChangeArrowheads="1"/>
                </p:cNvSpPr>
                <p:nvPr/>
              </p:nvSpPr>
              <p:spPr bwMode="auto">
                <a:xfrm>
                  <a:off x="5625572" y="5015614"/>
                  <a:ext cx="77939"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1" name="Rectangle 135">
                  <a:extLst>
                    <a:ext uri="{FF2B5EF4-FFF2-40B4-BE49-F238E27FC236}">
                      <a16:creationId xmlns:a16="http://schemas.microsoft.com/office/drawing/2014/main" id="{0DAF985F-6909-4402-8B31-F9A082CA7212}"/>
                    </a:ext>
                  </a:extLst>
                </p:cNvPr>
                <p:cNvSpPr>
                  <a:spLocks noChangeArrowheads="1"/>
                </p:cNvSpPr>
                <p:nvPr/>
              </p:nvSpPr>
              <p:spPr bwMode="auto">
                <a:xfrm>
                  <a:off x="5729018" y="5015614"/>
                  <a:ext cx="77939" cy="77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2" name="Rectangle 136">
                  <a:extLst>
                    <a:ext uri="{FF2B5EF4-FFF2-40B4-BE49-F238E27FC236}">
                      <a16:creationId xmlns:a16="http://schemas.microsoft.com/office/drawing/2014/main" id="{401F9A03-30A5-4FD4-A134-FB934156EACF}"/>
                    </a:ext>
                  </a:extLst>
                </p:cNvPr>
                <p:cNvSpPr>
                  <a:spLocks noChangeArrowheads="1"/>
                </p:cNvSpPr>
                <p:nvPr/>
              </p:nvSpPr>
              <p:spPr bwMode="auto">
                <a:xfrm>
                  <a:off x="5832465" y="5015614"/>
                  <a:ext cx="77939"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3" name="Rectangle 137">
                  <a:extLst>
                    <a:ext uri="{FF2B5EF4-FFF2-40B4-BE49-F238E27FC236}">
                      <a16:creationId xmlns:a16="http://schemas.microsoft.com/office/drawing/2014/main" id="{077A0C00-2ADD-41A9-87FB-0F5322590EDB}"/>
                    </a:ext>
                  </a:extLst>
                </p:cNvPr>
                <p:cNvSpPr>
                  <a:spLocks noChangeArrowheads="1"/>
                </p:cNvSpPr>
                <p:nvPr/>
              </p:nvSpPr>
              <p:spPr bwMode="auto">
                <a:xfrm>
                  <a:off x="5523543" y="5120477"/>
                  <a:ext cx="442126"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4" name="Freeform 138">
                  <a:extLst>
                    <a:ext uri="{FF2B5EF4-FFF2-40B4-BE49-F238E27FC236}">
                      <a16:creationId xmlns:a16="http://schemas.microsoft.com/office/drawing/2014/main" id="{95A08834-FC0E-45DF-9F46-DC5E28DCCBE1}"/>
                    </a:ext>
                  </a:extLst>
                </p:cNvPr>
                <p:cNvSpPr>
                  <a:spLocks/>
                </p:cNvSpPr>
                <p:nvPr/>
              </p:nvSpPr>
              <p:spPr bwMode="auto">
                <a:xfrm>
                  <a:off x="5942996" y="5086468"/>
                  <a:ext cx="73688" cy="147375"/>
                </a:xfrm>
                <a:custGeom>
                  <a:avLst/>
                  <a:gdLst>
                    <a:gd name="T0" fmla="*/ 0 w 52"/>
                    <a:gd name="T1" fmla="*/ 104 h 104"/>
                    <a:gd name="T2" fmla="*/ 52 w 52"/>
                    <a:gd name="T3" fmla="*/ 52 h 104"/>
                    <a:gd name="T4" fmla="*/ 0 w 52"/>
                    <a:gd name="T5" fmla="*/ 0 h 104"/>
                    <a:gd name="T6" fmla="*/ 0 w 52"/>
                    <a:gd name="T7" fmla="*/ 104 h 104"/>
                  </a:gdLst>
                  <a:ahLst/>
                  <a:cxnLst>
                    <a:cxn ang="0">
                      <a:pos x="T0" y="T1"/>
                    </a:cxn>
                    <a:cxn ang="0">
                      <a:pos x="T2" y="T3"/>
                    </a:cxn>
                    <a:cxn ang="0">
                      <a:pos x="T4" y="T5"/>
                    </a:cxn>
                    <a:cxn ang="0">
                      <a:pos x="T6" y="T7"/>
                    </a:cxn>
                  </a:cxnLst>
                  <a:rect l="0" t="0" r="r" b="b"/>
                  <a:pathLst>
                    <a:path w="52" h="104">
                      <a:moveTo>
                        <a:pt x="0" y="104"/>
                      </a:moveTo>
                      <a:lnTo>
                        <a:pt x="52" y="52"/>
                      </a:lnTo>
                      <a:lnTo>
                        <a:pt x="0" y="0"/>
                      </a:lnTo>
                      <a:lnTo>
                        <a:pt x="0" y="104"/>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201" name="Group 200">
                <a:extLst>
                  <a:ext uri="{FF2B5EF4-FFF2-40B4-BE49-F238E27FC236}">
                    <a16:creationId xmlns:a16="http://schemas.microsoft.com/office/drawing/2014/main" id="{3868D42F-1D1E-43BB-BA2E-2C45696DA3CD}"/>
                  </a:ext>
                </a:extLst>
              </p:cNvPr>
              <p:cNvGrpSpPr/>
              <p:nvPr/>
            </p:nvGrpSpPr>
            <p:grpSpPr>
              <a:xfrm>
                <a:off x="6455586" y="4077229"/>
                <a:ext cx="395430" cy="362625"/>
                <a:chOff x="8058210" y="4944318"/>
                <a:chExt cx="395430" cy="362625"/>
              </a:xfrm>
            </p:grpSpPr>
            <p:sp>
              <p:nvSpPr>
                <p:cNvPr id="220" name="Freeform: Shape 219">
                  <a:extLst>
                    <a:ext uri="{FF2B5EF4-FFF2-40B4-BE49-F238E27FC236}">
                      <a16:creationId xmlns:a16="http://schemas.microsoft.com/office/drawing/2014/main" id="{9C570E6B-9D9D-47C2-8F18-9F7042C7EF17}"/>
                    </a:ext>
                  </a:extLst>
                </p:cNvPr>
                <p:cNvSpPr/>
                <p:nvPr/>
              </p:nvSpPr>
              <p:spPr>
                <a:xfrm>
                  <a:off x="8306131" y="5128287"/>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1" name="Freeform: Shape 220">
                  <a:extLst>
                    <a:ext uri="{FF2B5EF4-FFF2-40B4-BE49-F238E27FC236}">
                      <a16:creationId xmlns:a16="http://schemas.microsoft.com/office/drawing/2014/main" id="{BFE7011C-71C1-4468-9F19-CCFBF8329A9D}"/>
                    </a:ext>
                  </a:extLst>
                </p:cNvPr>
                <p:cNvSpPr/>
                <p:nvPr/>
              </p:nvSpPr>
              <p:spPr>
                <a:xfrm>
                  <a:off x="8338239" y="5027164"/>
                  <a:ext cx="81949" cy="81949"/>
                </a:xfrm>
                <a:custGeom>
                  <a:avLst/>
                  <a:gdLst>
                    <a:gd name="connsiteX0" fmla="*/ 102398 w 101142"/>
                    <a:gd name="connsiteY0" fmla="*/ 52195 h 101141"/>
                    <a:gd name="connsiteX1" fmla="*/ 52196 w 101142"/>
                    <a:gd name="connsiteY1" fmla="*/ 102397 h 101141"/>
                    <a:gd name="connsiteX2" fmla="*/ 1994 w 101142"/>
                    <a:gd name="connsiteY2" fmla="*/ 52195 h 101141"/>
                    <a:gd name="connsiteX3" fmla="*/ 52196 w 101142"/>
                    <a:gd name="connsiteY3" fmla="*/ 1994 h 101141"/>
                    <a:gd name="connsiteX4" fmla="*/ 102398 w 101142"/>
                    <a:gd name="connsiteY4" fmla="*/ 52195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5"/>
                      </a:moveTo>
                      <a:cubicBezTo>
                        <a:pt x="102398" y="79981"/>
                        <a:pt x="79896" y="102397"/>
                        <a:pt x="52196" y="102397"/>
                      </a:cubicBezTo>
                      <a:cubicBezTo>
                        <a:pt x="24495" y="102397"/>
                        <a:pt x="1994" y="79896"/>
                        <a:pt x="1994" y="52195"/>
                      </a:cubicBezTo>
                      <a:cubicBezTo>
                        <a:pt x="1994" y="24495"/>
                        <a:pt x="24495" y="1994"/>
                        <a:pt x="52196" y="1994"/>
                      </a:cubicBezTo>
                      <a:cubicBezTo>
                        <a:pt x="79896" y="1994"/>
                        <a:pt x="102398" y="24495"/>
                        <a:pt x="102398" y="52195"/>
                      </a:cubicBez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2" name="Freeform: Shape 221">
                  <a:extLst>
                    <a:ext uri="{FF2B5EF4-FFF2-40B4-BE49-F238E27FC236}">
                      <a16:creationId xmlns:a16="http://schemas.microsoft.com/office/drawing/2014/main" id="{43FFCB90-BDB1-4367-84B9-2E55C455C06A}"/>
                    </a:ext>
                  </a:extLst>
                </p:cNvPr>
                <p:cNvSpPr/>
                <p:nvPr/>
              </p:nvSpPr>
              <p:spPr>
                <a:xfrm>
                  <a:off x="8181822" y="5045410"/>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3" name="Freeform: Shape 222">
                  <a:extLst>
                    <a:ext uri="{FF2B5EF4-FFF2-40B4-BE49-F238E27FC236}">
                      <a16:creationId xmlns:a16="http://schemas.microsoft.com/office/drawing/2014/main" id="{CA4C7BE7-FB8A-4B04-A07C-F15672758FB4}"/>
                    </a:ext>
                  </a:extLst>
                </p:cNvPr>
                <p:cNvSpPr/>
                <p:nvPr/>
              </p:nvSpPr>
              <p:spPr>
                <a:xfrm>
                  <a:off x="8213938" y="4944318"/>
                  <a:ext cx="81949" cy="81949"/>
                </a:xfrm>
                <a:custGeom>
                  <a:avLst/>
                  <a:gdLst>
                    <a:gd name="connsiteX0" fmla="*/ 102398 w 101142"/>
                    <a:gd name="connsiteY0" fmla="*/ 52196 h 101141"/>
                    <a:gd name="connsiteX1" fmla="*/ 52196 w 101142"/>
                    <a:gd name="connsiteY1" fmla="*/ 102397 h 101141"/>
                    <a:gd name="connsiteX2" fmla="*/ 1994 w 101142"/>
                    <a:gd name="connsiteY2" fmla="*/ 52196 h 101141"/>
                    <a:gd name="connsiteX3" fmla="*/ 52111 w 101142"/>
                    <a:gd name="connsiteY3" fmla="*/ 1994 h 101141"/>
                    <a:gd name="connsiteX4" fmla="*/ 102398 w 101142"/>
                    <a:gd name="connsiteY4" fmla="*/ 52196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6"/>
                      </a:moveTo>
                      <a:cubicBezTo>
                        <a:pt x="102398" y="79982"/>
                        <a:pt x="79896" y="102397"/>
                        <a:pt x="52196" y="102397"/>
                      </a:cubicBezTo>
                      <a:cubicBezTo>
                        <a:pt x="24496" y="102397"/>
                        <a:pt x="1994" y="79896"/>
                        <a:pt x="1994" y="52196"/>
                      </a:cubicBezTo>
                      <a:cubicBezTo>
                        <a:pt x="1994" y="24495"/>
                        <a:pt x="24410" y="1994"/>
                        <a:pt x="52111" y="1994"/>
                      </a:cubicBezTo>
                      <a:cubicBezTo>
                        <a:pt x="79812" y="1994"/>
                        <a:pt x="102398" y="24495"/>
                        <a:pt x="102398" y="52196"/>
                      </a:cubicBez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4" name="Freeform: Shape 223">
                  <a:extLst>
                    <a:ext uri="{FF2B5EF4-FFF2-40B4-BE49-F238E27FC236}">
                      <a16:creationId xmlns:a16="http://schemas.microsoft.com/office/drawing/2014/main" id="{1FBF9A9C-BB80-43AB-AD98-D3307965AE84}"/>
                    </a:ext>
                  </a:extLst>
                </p:cNvPr>
                <p:cNvSpPr/>
                <p:nvPr/>
              </p:nvSpPr>
              <p:spPr>
                <a:xfrm>
                  <a:off x="8181822" y="5233189"/>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5" name="Freeform: Shape 224">
                  <a:extLst>
                    <a:ext uri="{FF2B5EF4-FFF2-40B4-BE49-F238E27FC236}">
                      <a16:creationId xmlns:a16="http://schemas.microsoft.com/office/drawing/2014/main" id="{8F4AFA91-048D-44D6-9B55-33DC0CA5F8B9}"/>
                    </a:ext>
                  </a:extLst>
                </p:cNvPr>
                <p:cNvSpPr/>
                <p:nvPr/>
              </p:nvSpPr>
              <p:spPr>
                <a:xfrm>
                  <a:off x="8213938" y="5132128"/>
                  <a:ext cx="81949" cy="81949"/>
                </a:xfrm>
                <a:custGeom>
                  <a:avLst/>
                  <a:gdLst>
                    <a:gd name="connsiteX0" fmla="*/ 102398 w 101142"/>
                    <a:gd name="connsiteY0" fmla="*/ 52196 h 101141"/>
                    <a:gd name="connsiteX1" fmla="*/ 52196 w 101142"/>
                    <a:gd name="connsiteY1" fmla="*/ 102398 h 101141"/>
                    <a:gd name="connsiteX2" fmla="*/ 1994 w 101142"/>
                    <a:gd name="connsiteY2" fmla="*/ 52196 h 101141"/>
                    <a:gd name="connsiteX3" fmla="*/ 52196 w 101142"/>
                    <a:gd name="connsiteY3" fmla="*/ 1994 h 101141"/>
                    <a:gd name="connsiteX4" fmla="*/ 102398 w 101142"/>
                    <a:gd name="connsiteY4" fmla="*/ 52196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6"/>
                      </a:moveTo>
                      <a:cubicBezTo>
                        <a:pt x="102398" y="79982"/>
                        <a:pt x="79896" y="102398"/>
                        <a:pt x="52196" y="102398"/>
                      </a:cubicBezTo>
                      <a:cubicBezTo>
                        <a:pt x="24496" y="102398"/>
                        <a:pt x="1994" y="79896"/>
                        <a:pt x="1994" y="52196"/>
                      </a:cubicBezTo>
                      <a:cubicBezTo>
                        <a:pt x="1994" y="24496"/>
                        <a:pt x="24496" y="1994"/>
                        <a:pt x="52196" y="1994"/>
                      </a:cubicBezTo>
                      <a:cubicBezTo>
                        <a:pt x="79896" y="1994"/>
                        <a:pt x="102398" y="24410"/>
                        <a:pt x="102398" y="52196"/>
                      </a:cubicBez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6" name="Freeform: Shape 225">
                  <a:extLst>
                    <a:ext uri="{FF2B5EF4-FFF2-40B4-BE49-F238E27FC236}">
                      <a16:creationId xmlns:a16="http://schemas.microsoft.com/office/drawing/2014/main" id="{E17F2A1D-F6F5-493F-BC81-BA362837E65C}"/>
                    </a:ext>
                  </a:extLst>
                </p:cNvPr>
                <p:cNvSpPr/>
                <p:nvPr/>
              </p:nvSpPr>
              <p:spPr>
                <a:xfrm>
                  <a:off x="8058210" y="5128287"/>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7" name="Freeform: Shape 226">
                  <a:extLst>
                    <a:ext uri="{FF2B5EF4-FFF2-40B4-BE49-F238E27FC236}">
                      <a16:creationId xmlns:a16="http://schemas.microsoft.com/office/drawing/2014/main" id="{833B83F4-CA00-441D-9EE7-D79A3D2E5D3E}"/>
                    </a:ext>
                  </a:extLst>
                </p:cNvPr>
                <p:cNvSpPr/>
                <p:nvPr/>
              </p:nvSpPr>
              <p:spPr>
                <a:xfrm>
                  <a:off x="8090326" y="5027164"/>
                  <a:ext cx="81949" cy="81949"/>
                </a:xfrm>
                <a:custGeom>
                  <a:avLst/>
                  <a:gdLst>
                    <a:gd name="connsiteX0" fmla="*/ 102398 w 101142"/>
                    <a:gd name="connsiteY0" fmla="*/ 52195 h 101141"/>
                    <a:gd name="connsiteX1" fmla="*/ 52196 w 101142"/>
                    <a:gd name="connsiteY1" fmla="*/ 102397 h 101141"/>
                    <a:gd name="connsiteX2" fmla="*/ 1994 w 101142"/>
                    <a:gd name="connsiteY2" fmla="*/ 52195 h 101141"/>
                    <a:gd name="connsiteX3" fmla="*/ 52111 w 101142"/>
                    <a:gd name="connsiteY3" fmla="*/ 1994 h 101141"/>
                    <a:gd name="connsiteX4" fmla="*/ 102398 w 101142"/>
                    <a:gd name="connsiteY4" fmla="*/ 52195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5"/>
                      </a:moveTo>
                      <a:cubicBezTo>
                        <a:pt x="102398" y="79981"/>
                        <a:pt x="79897" y="102397"/>
                        <a:pt x="52196" y="102397"/>
                      </a:cubicBezTo>
                      <a:cubicBezTo>
                        <a:pt x="24495" y="102397"/>
                        <a:pt x="1994" y="79896"/>
                        <a:pt x="1994" y="52195"/>
                      </a:cubicBezTo>
                      <a:cubicBezTo>
                        <a:pt x="1994" y="24495"/>
                        <a:pt x="24410" y="1994"/>
                        <a:pt x="52111" y="1994"/>
                      </a:cubicBezTo>
                      <a:cubicBezTo>
                        <a:pt x="79811" y="1994"/>
                        <a:pt x="102398" y="24495"/>
                        <a:pt x="102398" y="52195"/>
                      </a:cubicBez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202" name="Group 201">
                <a:extLst>
                  <a:ext uri="{FF2B5EF4-FFF2-40B4-BE49-F238E27FC236}">
                    <a16:creationId xmlns:a16="http://schemas.microsoft.com/office/drawing/2014/main" id="{8948BDC5-CEEA-4237-8EAD-68921222F48E}"/>
                  </a:ext>
                </a:extLst>
              </p:cNvPr>
              <p:cNvGrpSpPr/>
              <p:nvPr/>
            </p:nvGrpSpPr>
            <p:grpSpPr>
              <a:xfrm>
                <a:off x="7575169" y="4105166"/>
                <a:ext cx="363103" cy="306751"/>
                <a:chOff x="9332611" y="4972062"/>
                <a:chExt cx="363103" cy="306751"/>
              </a:xfrm>
            </p:grpSpPr>
            <p:sp>
              <p:nvSpPr>
                <p:cNvPr id="213" name="Freeform 855">
                  <a:extLst>
                    <a:ext uri="{FF2B5EF4-FFF2-40B4-BE49-F238E27FC236}">
                      <a16:creationId xmlns:a16="http://schemas.microsoft.com/office/drawing/2014/main" id="{A6AD505A-D8BE-4CCE-8DDF-30EE83673DE7}"/>
                    </a:ext>
                  </a:extLst>
                </p:cNvPr>
                <p:cNvSpPr>
                  <a:spLocks/>
                </p:cNvSpPr>
                <p:nvPr/>
              </p:nvSpPr>
              <p:spPr bwMode="auto">
                <a:xfrm rot="10242739" flipV="1">
                  <a:off x="9369582" y="5132579"/>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4" name="Oval 757">
                  <a:extLst>
                    <a:ext uri="{FF2B5EF4-FFF2-40B4-BE49-F238E27FC236}">
                      <a16:creationId xmlns:a16="http://schemas.microsoft.com/office/drawing/2014/main" id="{05BE08E2-8928-4756-8C80-081886547B94}"/>
                    </a:ext>
                  </a:extLst>
                </p:cNvPr>
                <p:cNvSpPr>
                  <a:spLocks noChangeArrowheads="1"/>
                </p:cNvSpPr>
                <p:nvPr/>
              </p:nvSpPr>
              <p:spPr bwMode="auto">
                <a:xfrm>
                  <a:off x="9332611" y="5197354"/>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5" name="Freeform 855">
                  <a:extLst>
                    <a:ext uri="{FF2B5EF4-FFF2-40B4-BE49-F238E27FC236}">
                      <a16:creationId xmlns:a16="http://schemas.microsoft.com/office/drawing/2014/main" id="{6E60E208-9B24-4A7F-AEE4-6D12A28B5221}"/>
                    </a:ext>
                  </a:extLst>
                </p:cNvPr>
                <p:cNvSpPr>
                  <a:spLocks/>
                </p:cNvSpPr>
                <p:nvPr/>
              </p:nvSpPr>
              <p:spPr bwMode="auto">
                <a:xfrm rot="15186172" flipV="1">
                  <a:off x="9434981" y="5022187"/>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6" name="Oval 757">
                  <a:extLst>
                    <a:ext uri="{FF2B5EF4-FFF2-40B4-BE49-F238E27FC236}">
                      <a16:creationId xmlns:a16="http://schemas.microsoft.com/office/drawing/2014/main" id="{4F1248E9-626F-433B-839F-61A1CC62EE40}"/>
                    </a:ext>
                  </a:extLst>
                </p:cNvPr>
                <p:cNvSpPr>
                  <a:spLocks noChangeArrowheads="1"/>
                </p:cNvSpPr>
                <p:nvPr/>
              </p:nvSpPr>
              <p:spPr bwMode="auto">
                <a:xfrm rot="4943433">
                  <a:off x="9412184" y="4972062"/>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7" name="Freeform 855">
                  <a:extLst>
                    <a:ext uri="{FF2B5EF4-FFF2-40B4-BE49-F238E27FC236}">
                      <a16:creationId xmlns:a16="http://schemas.microsoft.com/office/drawing/2014/main" id="{3958F7F9-799F-4B48-97ED-9D63990A47A0}"/>
                    </a:ext>
                  </a:extLst>
                </p:cNvPr>
                <p:cNvSpPr>
                  <a:spLocks/>
                </p:cNvSpPr>
                <p:nvPr/>
              </p:nvSpPr>
              <p:spPr bwMode="auto">
                <a:xfrm rot="1131571" flipV="1">
                  <a:off x="9479573" y="5162870"/>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8" name="Oval 757">
                  <a:extLst>
                    <a:ext uri="{FF2B5EF4-FFF2-40B4-BE49-F238E27FC236}">
                      <a16:creationId xmlns:a16="http://schemas.microsoft.com/office/drawing/2014/main" id="{59251EA8-9D76-4899-8211-FDCE664157EB}"/>
                    </a:ext>
                  </a:extLst>
                </p:cNvPr>
                <p:cNvSpPr>
                  <a:spLocks noChangeArrowheads="1"/>
                </p:cNvSpPr>
                <p:nvPr/>
              </p:nvSpPr>
              <p:spPr bwMode="auto">
                <a:xfrm rot="4943433">
                  <a:off x="9614255" y="5146328"/>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9" name="Oval 757">
                  <a:extLst>
                    <a:ext uri="{FF2B5EF4-FFF2-40B4-BE49-F238E27FC236}">
                      <a16:creationId xmlns:a16="http://schemas.microsoft.com/office/drawing/2014/main" id="{CBBF4EF3-A22B-416C-8E9D-526468E8175D}"/>
                    </a:ext>
                  </a:extLst>
                </p:cNvPr>
                <p:cNvSpPr>
                  <a:spLocks noChangeArrowheads="1"/>
                </p:cNvSpPr>
                <p:nvPr/>
              </p:nvSpPr>
              <p:spPr bwMode="auto">
                <a:xfrm>
                  <a:off x="9432399" y="5075906"/>
                  <a:ext cx="145899" cy="14589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grpSp>
          <p:sp>
            <p:nvSpPr>
              <p:cNvPr id="203" name="Rectangle 202">
                <a:extLst>
                  <a:ext uri="{FF2B5EF4-FFF2-40B4-BE49-F238E27FC236}">
                    <a16:creationId xmlns:a16="http://schemas.microsoft.com/office/drawing/2014/main" id="{BFC877F8-DE8C-498C-84D0-A19CC1E95C2F}"/>
                  </a:ext>
                </a:extLst>
              </p:cNvPr>
              <p:cNvSpPr/>
              <p:nvPr/>
            </p:nvSpPr>
            <p:spPr bwMode="auto">
              <a:xfrm>
                <a:off x="9416966" y="3821452"/>
                <a:ext cx="1115445" cy="149944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Extensible</a:t>
                </a:r>
              </a:p>
            </p:txBody>
          </p:sp>
          <p:grpSp>
            <p:nvGrpSpPr>
              <p:cNvPr id="204" name="Group 203">
                <a:extLst>
                  <a:ext uri="{FF2B5EF4-FFF2-40B4-BE49-F238E27FC236}">
                    <a16:creationId xmlns:a16="http://schemas.microsoft.com/office/drawing/2014/main" id="{C6515D1A-9E63-4D2A-9AB1-17EC91601CBE}"/>
                  </a:ext>
                </a:extLst>
              </p:cNvPr>
              <p:cNvGrpSpPr/>
              <p:nvPr/>
            </p:nvGrpSpPr>
            <p:grpSpPr>
              <a:xfrm>
                <a:off x="9839945" y="4125341"/>
                <a:ext cx="269485" cy="266401"/>
                <a:chOff x="10615894" y="4992237"/>
                <a:chExt cx="269485" cy="266401"/>
              </a:xfrm>
            </p:grpSpPr>
            <p:sp>
              <p:nvSpPr>
                <p:cNvPr id="209" name="Freeform: Shape 208">
                  <a:extLst>
                    <a:ext uri="{FF2B5EF4-FFF2-40B4-BE49-F238E27FC236}">
                      <a16:creationId xmlns:a16="http://schemas.microsoft.com/office/drawing/2014/main" id="{2ADE1D1F-51E3-4D3C-A5AB-DA4031F8F91F}"/>
                    </a:ext>
                  </a:extLst>
                </p:cNvPr>
                <p:cNvSpPr/>
                <p:nvPr/>
              </p:nvSpPr>
              <p:spPr>
                <a:xfrm>
                  <a:off x="10747879" y="5041638"/>
                  <a:ext cx="93474" cy="88800"/>
                </a:xfrm>
                <a:custGeom>
                  <a:avLst/>
                  <a:gdLst>
                    <a:gd name="connsiteX0" fmla="*/ 144342 w 143125"/>
                    <a:gd name="connsiteY0" fmla="*/ 80293 h 135969"/>
                    <a:gd name="connsiteX1" fmla="*/ 81796 w 143125"/>
                    <a:gd name="connsiteY1" fmla="*/ 136971 h 135969"/>
                    <a:gd name="connsiteX2" fmla="*/ 43295 w 143125"/>
                    <a:gd name="connsiteY2" fmla="*/ 99186 h 135969"/>
                    <a:gd name="connsiteX3" fmla="*/ 72135 w 143125"/>
                    <a:gd name="connsiteY3" fmla="*/ 66124 h 135969"/>
                    <a:gd name="connsiteX4" fmla="*/ 72135 w 143125"/>
                    <a:gd name="connsiteY4" fmla="*/ 51954 h 135969"/>
                    <a:gd name="connsiteX5" fmla="*/ 72135 w 143125"/>
                    <a:gd name="connsiteY5" fmla="*/ 51954 h 135969"/>
                    <a:gd name="connsiteX6" fmla="*/ 52885 w 143125"/>
                    <a:gd name="connsiteY6" fmla="*/ 51954 h 135969"/>
                    <a:gd name="connsiteX7" fmla="*/ 24045 w 143125"/>
                    <a:gd name="connsiteY7" fmla="*/ 80293 h 135969"/>
                    <a:gd name="connsiteX8" fmla="*/ 0 w 143125"/>
                    <a:gd name="connsiteY8" fmla="*/ 56678 h 135969"/>
                    <a:gd name="connsiteX9" fmla="*/ 62546 w 143125"/>
                    <a:gd name="connsiteY9" fmla="*/ 0 h 135969"/>
                    <a:gd name="connsiteX10" fmla="*/ 144342 w 143125"/>
                    <a:gd name="connsiteY10" fmla="*/ 80293 h 135969"/>
                    <a:gd name="connsiteX11" fmla="*/ 144342 w 143125"/>
                    <a:gd name="connsiteY11" fmla="*/ 80293 h 13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125" h="135969">
                      <a:moveTo>
                        <a:pt x="144342" y="80293"/>
                      </a:moveTo>
                      <a:cubicBezTo>
                        <a:pt x="81796" y="136971"/>
                        <a:pt x="81796" y="136971"/>
                        <a:pt x="81796" y="136971"/>
                      </a:cubicBezTo>
                      <a:cubicBezTo>
                        <a:pt x="43295" y="99186"/>
                        <a:pt x="43295" y="99186"/>
                        <a:pt x="43295" y="99186"/>
                      </a:cubicBezTo>
                      <a:cubicBezTo>
                        <a:pt x="72135" y="66124"/>
                        <a:pt x="72135" y="66124"/>
                        <a:pt x="72135" y="66124"/>
                      </a:cubicBezTo>
                      <a:cubicBezTo>
                        <a:pt x="76930" y="61401"/>
                        <a:pt x="76930" y="56678"/>
                        <a:pt x="72135" y="51954"/>
                      </a:cubicBezTo>
                      <a:lnTo>
                        <a:pt x="72135" y="51954"/>
                      </a:lnTo>
                      <a:cubicBezTo>
                        <a:pt x="67341" y="47231"/>
                        <a:pt x="57680" y="47231"/>
                        <a:pt x="52885" y="51954"/>
                      </a:cubicBezTo>
                      <a:cubicBezTo>
                        <a:pt x="24045" y="80293"/>
                        <a:pt x="24045" y="80293"/>
                        <a:pt x="24045" y="80293"/>
                      </a:cubicBezTo>
                      <a:cubicBezTo>
                        <a:pt x="0" y="56678"/>
                        <a:pt x="0" y="56678"/>
                        <a:pt x="0" y="56678"/>
                      </a:cubicBezTo>
                      <a:cubicBezTo>
                        <a:pt x="62546" y="0"/>
                        <a:pt x="62546" y="0"/>
                        <a:pt x="62546" y="0"/>
                      </a:cubicBezTo>
                      <a:cubicBezTo>
                        <a:pt x="144342" y="80293"/>
                        <a:pt x="144342" y="80293"/>
                        <a:pt x="144342" y="80293"/>
                      </a:cubicBezTo>
                      <a:lnTo>
                        <a:pt x="144342" y="80293"/>
                      </a:lnTo>
                      <a:close/>
                    </a:path>
                  </a:pathLst>
                </a:custGeom>
                <a:solidFill>
                  <a:srgbClr val="FFFF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10" name="Freeform: Shape 209">
                  <a:extLst>
                    <a:ext uri="{FF2B5EF4-FFF2-40B4-BE49-F238E27FC236}">
                      <a16:creationId xmlns:a16="http://schemas.microsoft.com/office/drawing/2014/main" id="{9CE5A1A4-3F18-41F1-B782-418B8B10FA09}"/>
                    </a:ext>
                  </a:extLst>
                </p:cNvPr>
                <p:cNvSpPr/>
                <p:nvPr/>
              </p:nvSpPr>
              <p:spPr>
                <a:xfrm>
                  <a:off x="10622156" y="5124923"/>
                  <a:ext cx="130863" cy="130863"/>
                </a:xfrm>
                <a:custGeom>
                  <a:avLst/>
                  <a:gdLst>
                    <a:gd name="connsiteX0" fmla="*/ 206888 w 200375"/>
                    <a:gd name="connsiteY0" fmla="*/ 80293 h 200375"/>
                    <a:gd name="connsiteX1" fmla="*/ 163592 w 200375"/>
                    <a:gd name="connsiteY1" fmla="*/ 37785 h 200375"/>
                    <a:gd name="connsiteX2" fmla="*/ 91457 w 200375"/>
                    <a:gd name="connsiteY2" fmla="*/ 108632 h 200375"/>
                    <a:gd name="connsiteX3" fmla="*/ 72207 w 200375"/>
                    <a:gd name="connsiteY3" fmla="*/ 108632 h 200375"/>
                    <a:gd name="connsiteX4" fmla="*/ 72207 w 200375"/>
                    <a:gd name="connsiteY4" fmla="*/ 108632 h 200375"/>
                    <a:gd name="connsiteX5" fmla="*/ 72207 w 200375"/>
                    <a:gd name="connsiteY5" fmla="*/ 94463 h 200375"/>
                    <a:gd name="connsiteX6" fmla="*/ 149208 w 200375"/>
                    <a:gd name="connsiteY6" fmla="*/ 18893 h 200375"/>
                    <a:gd name="connsiteX7" fmla="*/ 125163 w 200375"/>
                    <a:gd name="connsiteY7" fmla="*/ 0 h 200375"/>
                    <a:gd name="connsiteX8" fmla="*/ 33706 w 200375"/>
                    <a:gd name="connsiteY8" fmla="*/ 89811 h 200375"/>
                    <a:gd name="connsiteX9" fmla="*/ 0 w 200375"/>
                    <a:gd name="connsiteY9" fmla="*/ 203166 h 200375"/>
                    <a:gd name="connsiteX10" fmla="*/ 115502 w 200375"/>
                    <a:gd name="connsiteY10" fmla="*/ 170104 h 200375"/>
                    <a:gd name="connsiteX11" fmla="*/ 206888 w 200375"/>
                    <a:gd name="connsiteY11" fmla="*/ 80293 h 200375"/>
                    <a:gd name="connsiteX12" fmla="*/ 206888 w 200375"/>
                    <a:gd name="connsiteY12" fmla="*/ 80293 h 200375"/>
                    <a:gd name="connsiteX13" fmla="*/ 206888 w 200375"/>
                    <a:gd name="connsiteY13" fmla="*/ 80293 h 2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375" h="200375">
                      <a:moveTo>
                        <a:pt x="206888" y="80293"/>
                      </a:moveTo>
                      <a:cubicBezTo>
                        <a:pt x="163592" y="37785"/>
                        <a:pt x="163592" y="37785"/>
                        <a:pt x="163592" y="37785"/>
                      </a:cubicBezTo>
                      <a:cubicBezTo>
                        <a:pt x="91457" y="108632"/>
                        <a:pt x="91457" y="108632"/>
                        <a:pt x="91457" y="108632"/>
                      </a:cubicBezTo>
                      <a:cubicBezTo>
                        <a:pt x="86663" y="113355"/>
                        <a:pt x="77002" y="113355"/>
                        <a:pt x="72207" y="108632"/>
                      </a:cubicBezTo>
                      <a:lnTo>
                        <a:pt x="72207" y="108632"/>
                      </a:lnTo>
                      <a:cubicBezTo>
                        <a:pt x="67412" y="103909"/>
                        <a:pt x="67412" y="99186"/>
                        <a:pt x="72207" y="94463"/>
                      </a:cubicBezTo>
                      <a:cubicBezTo>
                        <a:pt x="149208" y="18893"/>
                        <a:pt x="149208" y="18893"/>
                        <a:pt x="149208" y="18893"/>
                      </a:cubicBezTo>
                      <a:cubicBezTo>
                        <a:pt x="125163" y="0"/>
                        <a:pt x="125163" y="0"/>
                        <a:pt x="125163" y="0"/>
                      </a:cubicBezTo>
                      <a:cubicBezTo>
                        <a:pt x="33706" y="89811"/>
                        <a:pt x="33706" y="89811"/>
                        <a:pt x="33706" y="89811"/>
                      </a:cubicBezTo>
                      <a:cubicBezTo>
                        <a:pt x="0" y="203166"/>
                        <a:pt x="0" y="203166"/>
                        <a:pt x="0" y="203166"/>
                      </a:cubicBezTo>
                      <a:cubicBezTo>
                        <a:pt x="115502" y="170104"/>
                        <a:pt x="115502" y="170104"/>
                        <a:pt x="115502" y="170104"/>
                      </a:cubicBezTo>
                      <a:lnTo>
                        <a:pt x="206888" y="80293"/>
                      </a:lnTo>
                      <a:lnTo>
                        <a:pt x="206888" y="80293"/>
                      </a:lnTo>
                      <a:lnTo>
                        <a:pt x="206888" y="80293"/>
                      </a:lnTo>
                      <a:close/>
                    </a:path>
                  </a:pathLst>
                </a:custGeom>
                <a:solidFill>
                  <a:srgbClr val="FFFF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11" name="Freeform: Shape 210">
                  <a:extLst>
                    <a:ext uri="{FF2B5EF4-FFF2-40B4-BE49-F238E27FC236}">
                      <a16:creationId xmlns:a16="http://schemas.microsoft.com/office/drawing/2014/main" id="{97FAA374-274A-4E3F-A3A9-EE1F78CA4D25}"/>
                    </a:ext>
                  </a:extLst>
                </p:cNvPr>
                <p:cNvSpPr/>
                <p:nvPr/>
              </p:nvSpPr>
              <p:spPr>
                <a:xfrm>
                  <a:off x="10801253" y="4992237"/>
                  <a:ext cx="84126" cy="88800"/>
                </a:xfrm>
                <a:custGeom>
                  <a:avLst/>
                  <a:gdLst>
                    <a:gd name="connsiteX0" fmla="*/ 81868 w 128812"/>
                    <a:gd name="connsiteY0" fmla="*/ 137042 h 135969"/>
                    <a:gd name="connsiteX1" fmla="*/ 134824 w 128812"/>
                    <a:gd name="connsiteY1" fmla="*/ 80365 h 135969"/>
                    <a:gd name="connsiteX2" fmla="*/ 52956 w 128812"/>
                    <a:gd name="connsiteY2" fmla="*/ 0 h 135969"/>
                    <a:gd name="connsiteX3" fmla="*/ 0 w 128812"/>
                    <a:gd name="connsiteY3" fmla="*/ 56678 h 135969"/>
                    <a:gd name="connsiteX4" fmla="*/ 81868 w 128812"/>
                    <a:gd name="connsiteY4" fmla="*/ 137042 h 135969"/>
                    <a:gd name="connsiteX5" fmla="*/ 81868 w 128812"/>
                    <a:gd name="connsiteY5" fmla="*/ 137042 h 135969"/>
                    <a:gd name="connsiteX6" fmla="*/ 81868 w 128812"/>
                    <a:gd name="connsiteY6" fmla="*/ 137042 h 13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812" h="135969">
                      <a:moveTo>
                        <a:pt x="81868" y="137042"/>
                      </a:moveTo>
                      <a:cubicBezTo>
                        <a:pt x="134824" y="80365"/>
                        <a:pt x="134824" y="80365"/>
                        <a:pt x="134824" y="80365"/>
                      </a:cubicBezTo>
                      <a:cubicBezTo>
                        <a:pt x="52956" y="0"/>
                        <a:pt x="52956" y="0"/>
                        <a:pt x="52956" y="0"/>
                      </a:cubicBezTo>
                      <a:cubicBezTo>
                        <a:pt x="0" y="56678"/>
                        <a:pt x="0" y="56678"/>
                        <a:pt x="0" y="56678"/>
                      </a:cubicBezTo>
                      <a:lnTo>
                        <a:pt x="81868" y="137042"/>
                      </a:lnTo>
                      <a:lnTo>
                        <a:pt x="81868" y="137042"/>
                      </a:lnTo>
                      <a:lnTo>
                        <a:pt x="81868" y="137042"/>
                      </a:lnTo>
                      <a:close/>
                    </a:path>
                  </a:pathLst>
                </a:custGeom>
                <a:solidFill>
                  <a:srgbClr val="FFFF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12" name="Freeform: Shape 211">
                  <a:extLst>
                    <a:ext uri="{FF2B5EF4-FFF2-40B4-BE49-F238E27FC236}">
                      <a16:creationId xmlns:a16="http://schemas.microsoft.com/office/drawing/2014/main" id="{CE895069-8087-472D-AE5B-062BF5983553}"/>
                    </a:ext>
                  </a:extLst>
                </p:cNvPr>
                <p:cNvSpPr/>
                <p:nvPr/>
              </p:nvSpPr>
              <p:spPr>
                <a:xfrm>
                  <a:off x="10615894" y="4992237"/>
                  <a:ext cx="261726" cy="266401"/>
                </a:xfrm>
                <a:custGeom>
                  <a:avLst/>
                  <a:gdLst>
                    <a:gd name="connsiteX0" fmla="*/ 317524 w 400751"/>
                    <a:gd name="connsiteY0" fmla="*/ 240951 h 407907"/>
                    <a:gd name="connsiteX1" fmla="*/ 298274 w 400751"/>
                    <a:gd name="connsiteY1" fmla="*/ 240951 h 407907"/>
                    <a:gd name="connsiteX2" fmla="*/ 168387 w 400751"/>
                    <a:gd name="connsiteY2" fmla="*/ 118150 h 407907"/>
                    <a:gd name="connsiteX3" fmla="*/ 173182 w 400751"/>
                    <a:gd name="connsiteY3" fmla="*/ 85088 h 407907"/>
                    <a:gd name="connsiteX4" fmla="*/ 86591 w 400751"/>
                    <a:gd name="connsiteY4" fmla="*/ 0 h 407907"/>
                    <a:gd name="connsiteX5" fmla="*/ 86591 w 400751"/>
                    <a:gd name="connsiteY5" fmla="*/ 0 h 407907"/>
                    <a:gd name="connsiteX6" fmla="*/ 91386 w 400751"/>
                    <a:gd name="connsiteY6" fmla="*/ 23616 h 407907"/>
                    <a:gd name="connsiteX7" fmla="*/ 120225 w 400751"/>
                    <a:gd name="connsiteY7" fmla="*/ 70847 h 407907"/>
                    <a:gd name="connsiteX8" fmla="*/ 72135 w 400751"/>
                    <a:gd name="connsiteY8" fmla="*/ 118078 h 407907"/>
                    <a:gd name="connsiteX9" fmla="*/ 19179 w 400751"/>
                    <a:gd name="connsiteY9" fmla="*/ 75570 h 407907"/>
                    <a:gd name="connsiteX10" fmla="*/ 4795 w 400751"/>
                    <a:gd name="connsiteY10" fmla="*/ 61401 h 407907"/>
                    <a:gd name="connsiteX11" fmla="*/ 0 w 400751"/>
                    <a:gd name="connsiteY11" fmla="*/ 85016 h 407907"/>
                    <a:gd name="connsiteX12" fmla="*/ 86591 w 400751"/>
                    <a:gd name="connsiteY12" fmla="*/ 170033 h 407907"/>
                    <a:gd name="connsiteX13" fmla="*/ 110636 w 400751"/>
                    <a:gd name="connsiteY13" fmla="*/ 170033 h 407907"/>
                    <a:gd name="connsiteX14" fmla="*/ 240522 w 400751"/>
                    <a:gd name="connsiteY14" fmla="*/ 292906 h 407907"/>
                    <a:gd name="connsiteX15" fmla="*/ 235728 w 400751"/>
                    <a:gd name="connsiteY15" fmla="*/ 325968 h 407907"/>
                    <a:gd name="connsiteX16" fmla="*/ 322319 w 400751"/>
                    <a:gd name="connsiteY16" fmla="*/ 410984 h 407907"/>
                    <a:gd name="connsiteX17" fmla="*/ 322319 w 400751"/>
                    <a:gd name="connsiteY17" fmla="*/ 410984 h 407907"/>
                    <a:gd name="connsiteX18" fmla="*/ 317524 w 400751"/>
                    <a:gd name="connsiteY18" fmla="*/ 387369 h 407907"/>
                    <a:gd name="connsiteX19" fmla="*/ 288684 w 400751"/>
                    <a:gd name="connsiteY19" fmla="*/ 344860 h 407907"/>
                    <a:gd name="connsiteX20" fmla="*/ 336774 w 400751"/>
                    <a:gd name="connsiteY20" fmla="*/ 292906 h 407907"/>
                    <a:gd name="connsiteX21" fmla="*/ 384865 w 400751"/>
                    <a:gd name="connsiteY21" fmla="*/ 335414 h 407907"/>
                    <a:gd name="connsiteX22" fmla="*/ 404115 w 400751"/>
                    <a:gd name="connsiteY22" fmla="*/ 349583 h 407907"/>
                    <a:gd name="connsiteX23" fmla="*/ 404115 w 400751"/>
                    <a:gd name="connsiteY23" fmla="*/ 325968 h 407907"/>
                    <a:gd name="connsiteX24" fmla="*/ 317524 w 400751"/>
                    <a:gd name="connsiteY24" fmla="*/ 240951 h 407907"/>
                    <a:gd name="connsiteX25" fmla="*/ 317524 w 400751"/>
                    <a:gd name="connsiteY25" fmla="*/ 240951 h 40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0751" h="407907">
                      <a:moveTo>
                        <a:pt x="317524" y="240951"/>
                      </a:moveTo>
                      <a:cubicBezTo>
                        <a:pt x="312729" y="240951"/>
                        <a:pt x="307935" y="240951"/>
                        <a:pt x="298274" y="240951"/>
                      </a:cubicBezTo>
                      <a:cubicBezTo>
                        <a:pt x="168387" y="118150"/>
                        <a:pt x="168387" y="118150"/>
                        <a:pt x="168387" y="118150"/>
                      </a:cubicBezTo>
                      <a:cubicBezTo>
                        <a:pt x="173182" y="108704"/>
                        <a:pt x="173182" y="99257"/>
                        <a:pt x="173182" y="85088"/>
                      </a:cubicBezTo>
                      <a:cubicBezTo>
                        <a:pt x="173182" y="37785"/>
                        <a:pt x="134681" y="0"/>
                        <a:pt x="86591" y="0"/>
                      </a:cubicBezTo>
                      <a:lnTo>
                        <a:pt x="86591" y="0"/>
                      </a:lnTo>
                      <a:cubicBezTo>
                        <a:pt x="91386" y="23616"/>
                        <a:pt x="91386" y="23616"/>
                        <a:pt x="91386" y="23616"/>
                      </a:cubicBezTo>
                      <a:cubicBezTo>
                        <a:pt x="110636" y="33062"/>
                        <a:pt x="120225" y="51954"/>
                        <a:pt x="120225" y="70847"/>
                      </a:cubicBezTo>
                      <a:cubicBezTo>
                        <a:pt x="120225" y="94463"/>
                        <a:pt x="100975" y="118078"/>
                        <a:pt x="72135" y="118078"/>
                      </a:cubicBezTo>
                      <a:cubicBezTo>
                        <a:pt x="48090" y="118078"/>
                        <a:pt x="24045" y="99186"/>
                        <a:pt x="19179" y="75570"/>
                      </a:cubicBezTo>
                      <a:cubicBezTo>
                        <a:pt x="4795" y="61401"/>
                        <a:pt x="4795" y="61401"/>
                        <a:pt x="4795" y="61401"/>
                      </a:cubicBezTo>
                      <a:cubicBezTo>
                        <a:pt x="4795" y="70847"/>
                        <a:pt x="0" y="80293"/>
                        <a:pt x="0" y="85016"/>
                      </a:cubicBezTo>
                      <a:cubicBezTo>
                        <a:pt x="0" y="132248"/>
                        <a:pt x="43295" y="170033"/>
                        <a:pt x="86591" y="170033"/>
                      </a:cubicBezTo>
                      <a:cubicBezTo>
                        <a:pt x="96180" y="170033"/>
                        <a:pt x="105841" y="170033"/>
                        <a:pt x="110636" y="170033"/>
                      </a:cubicBezTo>
                      <a:cubicBezTo>
                        <a:pt x="240522" y="292906"/>
                        <a:pt x="240522" y="292906"/>
                        <a:pt x="240522" y="292906"/>
                      </a:cubicBezTo>
                      <a:cubicBezTo>
                        <a:pt x="235728" y="302352"/>
                        <a:pt x="235728" y="316522"/>
                        <a:pt x="235728" y="325968"/>
                      </a:cubicBezTo>
                      <a:cubicBezTo>
                        <a:pt x="235728" y="373199"/>
                        <a:pt x="274229" y="410984"/>
                        <a:pt x="322319" y="410984"/>
                      </a:cubicBezTo>
                      <a:lnTo>
                        <a:pt x="322319" y="410984"/>
                      </a:lnTo>
                      <a:cubicBezTo>
                        <a:pt x="317524" y="387369"/>
                        <a:pt x="317524" y="387369"/>
                        <a:pt x="317524" y="387369"/>
                      </a:cubicBezTo>
                      <a:cubicBezTo>
                        <a:pt x="298274" y="377922"/>
                        <a:pt x="288684" y="363753"/>
                        <a:pt x="288684" y="344860"/>
                      </a:cubicBezTo>
                      <a:cubicBezTo>
                        <a:pt x="288684" y="316522"/>
                        <a:pt x="307935" y="292906"/>
                        <a:pt x="336774" y="292906"/>
                      </a:cubicBezTo>
                      <a:cubicBezTo>
                        <a:pt x="360819" y="292906"/>
                        <a:pt x="384865" y="311798"/>
                        <a:pt x="384865" y="335414"/>
                      </a:cubicBezTo>
                      <a:cubicBezTo>
                        <a:pt x="404115" y="349583"/>
                        <a:pt x="404115" y="349583"/>
                        <a:pt x="404115" y="349583"/>
                      </a:cubicBezTo>
                      <a:cubicBezTo>
                        <a:pt x="404115" y="344860"/>
                        <a:pt x="408910" y="335414"/>
                        <a:pt x="404115" y="325968"/>
                      </a:cubicBezTo>
                      <a:cubicBezTo>
                        <a:pt x="404115" y="278736"/>
                        <a:pt x="365686" y="240951"/>
                        <a:pt x="317524" y="240951"/>
                      </a:cubicBezTo>
                      <a:lnTo>
                        <a:pt x="317524" y="240951"/>
                      </a:lnTo>
                      <a:close/>
                    </a:path>
                  </a:pathLst>
                </a:custGeom>
                <a:solidFill>
                  <a:srgbClr val="50E6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205" name="signup issues" descr="signup issues, key">
                <a:extLst>
                  <a:ext uri="{FF2B5EF4-FFF2-40B4-BE49-F238E27FC236}">
                    <a16:creationId xmlns:a16="http://schemas.microsoft.com/office/drawing/2014/main" id="{0A3DF2B2-EEEB-4F76-ACC6-616C042AAC87}"/>
                  </a:ext>
                </a:extLst>
              </p:cNvPr>
              <p:cNvGrpSpPr/>
              <p:nvPr/>
            </p:nvGrpSpPr>
            <p:grpSpPr>
              <a:xfrm rot="18878040">
                <a:off x="8758691" y="4160504"/>
                <a:ext cx="227020" cy="226978"/>
                <a:chOff x="5411441" y="4807980"/>
                <a:chExt cx="440767" cy="440681"/>
              </a:xfrm>
              <a:solidFill>
                <a:srgbClr val="121D2F"/>
              </a:solidFill>
            </p:grpSpPr>
            <p:sp>
              <p:nvSpPr>
                <p:cNvPr id="206" name="Freeform: Shape 205">
                  <a:extLst>
                    <a:ext uri="{FF2B5EF4-FFF2-40B4-BE49-F238E27FC236}">
                      <a16:creationId xmlns:a16="http://schemas.microsoft.com/office/drawing/2014/main" id="{D8F0DB26-F822-46BB-B508-9CE63D991AF8}"/>
                    </a:ext>
                  </a:extLst>
                </p:cNvPr>
                <p:cNvSpPr/>
                <p:nvPr/>
              </p:nvSpPr>
              <p:spPr>
                <a:xfrm>
                  <a:off x="5411441" y="4955664"/>
                  <a:ext cx="292265" cy="292265"/>
                </a:xfrm>
                <a:custGeom>
                  <a:avLst/>
                  <a:gdLst>
                    <a:gd name="connsiteX0" fmla="*/ 291424 w 292264"/>
                    <a:gd name="connsiteY0" fmla="*/ 34195 h 292264"/>
                    <a:gd name="connsiteX1" fmla="*/ 258825 w 292264"/>
                    <a:gd name="connsiteY1" fmla="*/ 1624 h 292264"/>
                    <a:gd name="connsiteX2" fmla="*/ 1624 w 292264"/>
                    <a:gd name="connsiteY2" fmla="*/ 258600 h 292264"/>
                    <a:gd name="connsiteX3" fmla="*/ 34223 w 292264"/>
                    <a:gd name="connsiteY3" fmla="*/ 291170 h 292264"/>
                    <a:gd name="connsiteX4" fmla="*/ 291424 w 292264"/>
                    <a:gd name="connsiteY4" fmla="*/ 34195 h 29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64" h="292264">
                      <a:moveTo>
                        <a:pt x="291424" y="34195"/>
                      </a:moveTo>
                      <a:lnTo>
                        <a:pt x="258825" y="1624"/>
                      </a:lnTo>
                      <a:lnTo>
                        <a:pt x="1624" y="258600"/>
                      </a:lnTo>
                      <a:lnTo>
                        <a:pt x="34223" y="291170"/>
                      </a:lnTo>
                      <a:lnTo>
                        <a:pt x="291424" y="34195"/>
                      </a:ln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07" name="Freeform: Shape 206">
                  <a:extLst>
                    <a:ext uri="{FF2B5EF4-FFF2-40B4-BE49-F238E27FC236}">
                      <a16:creationId xmlns:a16="http://schemas.microsoft.com/office/drawing/2014/main" id="{F8C746EB-2885-47CB-A13A-222DAA317BDF}"/>
                    </a:ext>
                  </a:extLst>
                </p:cNvPr>
                <p:cNvSpPr/>
                <p:nvPr/>
              </p:nvSpPr>
              <p:spPr>
                <a:xfrm>
                  <a:off x="5475742" y="5148195"/>
                  <a:ext cx="100466" cy="100466"/>
                </a:xfrm>
                <a:custGeom>
                  <a:avLst/>
                  <a:gdLst>
                    <a:gd name="connsiteX0" fmla="*/ 99585 w 100466"/>
                    <a:gd name="connsiteY0" fmla="*/ 34194 h 100466"/>
                    <a:gd name="connsiteX1" fmla="*/ 66986 w 100466"/>
                    <a:gd name="connsiteY1" fmla="*/ 1624 h 100466"/>
                    <a:gd name="connsiteX2" fmla="*/ 1624 w 100466"/>
                    <a:gd name="connsiteY2" fmla="*/ 66928 h 100466"/>
                    <a:gd name="connsiteX3" fmla="*/ 34224 w 100466"/>
                    <a:gd name="connsiteY3" fmla="*/ 99499 h 100466"/>
                    <a:gd name="connsiteX4" fmla="*/ 99585 w 100466"/>
                    <a:gd name="connsiteY4" fmla="*/ 34194 h 10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6" h="100466">
                      <a:moveTo>
                        <a:pt x="99585" y="34194"/>
                      </a:moveTo>
                      <a:lnTo>
                        <a:pt x="66986" y="1624"/>
                      </a:lnTo>
                      <a:lnTo>
                        <a:pt x="1624" y="66928"/>
                      </a:lnTo>
                      <a:lnTo>
                        <a:pt x="34224" y="99499"/>
                      </a:lnTo>
                      <a:lnTo>
                        <a:pt x="99585" y="34194"/>
                      </a:ln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08" name="Freeform: Shape 207">
                  <a:extLst>
                    <a:ext uri="{FF2B5EF4-FFF2-40B4-BE49-F238E27FC236}">
                      <a16:creationId xmlns:a16="http://schemas.microsoft.com/office/drawing/2014/main" id="{F99F2E52-5030-4584-9DC0-8FF69FBBF55C}"/>
                    </a:ext>
                  </a:extLst>
                </p:cNvPr>
                <p:cNvSpPr/>
                <p:nvPr/>
              </p:nvSpPr>
              <p:spPr>
                <a:xfrm>
                  <a:off x="5619309" y="4807980"/>
                  <a:ext cx="232899" cy="232899"/>
                </a:xfrm>
                <a:custGeom>
                  <a:avLst/>
                  <a:gdLst>
                    <a:gd name="connsiteX0" fmla="*/ 116688 w 232898"/>
                    <a:gd name="connsiteY0" fmla="*/ 1624 h 232898"/>
                    <a:gd name="connsiteX1" fmla="*/ 1624 w 232898"/>
                    <a:gd name="connsiteY1" fmla="*/ 116587 h 232898"/>
                    <a:gd name="connsiteX2" fmla="*/ 116688 w 232898"/>
                    <a:gd name="connsiteY2" fmla="*/ 231550 h 232898"/>
                    <a:gd name="connsiteX3" fmla="*/ 231752 w 232898"/>
                    <a:gd name="connsiteY3" fmla="*/ 116587 h 232898"/>
                    <a:gd name="connsiteX4" fmla="*/ 116688 w 232898"/>
                    <a:gd name="connsiteY4" fmla="*/ 1624 h 232898"/>
                    <a:gd name="connsiteX5" fmla="*/ 116688 w 232898"/>
                    <a:gd name="connsiteY5" fmla="*/ 185873 h 232898"/>
                    <a:gd name="connsiteX6" fmla="*/ 47342 w 232898"/>
                    <a:gd name="connsiteY6" fmla="*/ 116587 h 232898"/>
                    <a:gd name="connsiteX7" fmla="*/ 116688 w 232898"/>
                    <a:gd name="connsiteY7" fmla="*/ 47302 h 232898"/>
                    <a:gd name="connsiteX8" fmla="*/ 186035 w 232898"/>
                    <a:gd name="connsiteY8" fmla="*/ 116587 h 232898"/>
                    <a:gd name="connsiteX9" fmla="*/ 116688 w 232898"/>
                    <a:gd name="connsiteY9" fmla="*/ 185873 h 23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98" h="232898">
                      <a:moveTo>
                        <a:pt x="116688" y="1624"/>
                      </a:moveTo>
                      <a:cubicBezTo>
                        <a:pt x="53114" y="1624"/>
                        <a:pt x="1624" y="53069"/>
                        <a:pt x="1624" y="116587"/>
                      </a:cubicBezTo>
                      <a:cubicBezTo>
                        <a:pt x="1624" y="180105"/>
                        <a:pt x="53114" y="231550"/>
                        <a:pt x="116688" y="231550"/>
                      </a:cubicBezTo>
                      <a:cubicBezTo>
                        <a:pt x="180262" y="231550"/>
                        <a:pt x="231752" y="180105"/>
                        <a:pt x="231752" y="116587"/>
                      </a:cubicBezTo>
                      <a:cubicBezTo>
                        <a:pt x="231752" y="53069"/>
                        <a:pt x="180185" y="1624"/>
                        <a:pt x="116688" y="1624"/>
                      </a:cubicBezTo>
                      <a:close/>
                      <a:moveTo>
                        <a:pt x="116688" y="185873"/>
                      </a:moveTo>
                      <a:cubicBezTo>
                        <a:pt x="78359" y="185873"/>
                        <a:pt x="47342" y="154883"/>
                        <a:pt x="47342" y="116587"/>
                      </a:cubicBezTo>
                      <a:cubicBezTo>
                        <a:pt x="47342" y="78292"/>
                        <a:pt x="78359" y="47302"/>
                        <a:pt x="116688" y="47302"/>
                      </a:cubicBezTo>
                      <a:cubicBezTo>
                        <a:pt x="155017" y="47302"/>
                        <a:pt x="186035" y="78292"/>
                        <a:pt x="186035" y="116587"/>
                      </a:cubicBezTo>
                      <a:cubicBezTo>
                        <a:pt x="186035" y="154883"/>
                        <a:pt x="154940" y="185873"/>
                        <a:pt x="116688" y="185873"/>
                      </a:cubicBez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grpSp>
          <p:nvGrpSpPr>
            <p:cNvPr id="152" name="Graphic 93">
              <a:extLst>
                <a:ext uri="{FF2B5EF4-FFF2-40B4-BE49-F238E27FC236}">
                  <a16:creationId xmlns:a16="http://schemas.microsoft.com/office/drawing/2014/main" id="{B6013CEF-A3D0-4C73-9693-35CCA2C8BC98}"/>
                </a:ext>
              </a:extLst>
            </p:cNvPr>
            <p:cNvGrpSpPr/>
            <p:nvPr/>
          </p:nvGrpSpPr>
          <p:grpSpPr>
            <a:xfrm>
              <a:off x="5288230" y="4148737"/>
              <a:ext cx="486893" cy="388447"/>
              <a:chOff x="5288230" y="4148737"/>
              <a:chExt cx="486893" cy="388447"/>
            </a:xfrm>
          </p:grpSpPr>
          <p:sp>
            <p:nvSpPr>
              <p:cNvPr id="185" name="Freeform: Shape 184">
                <a:extLst>
                  <a:ext uri="{FF2B5EF4-FFF2-40B4-BE49-F238E27FC236}">
                    <a16:creationId xmlns:a16="http://schemas.microsoft.com/office/drawing/2014/main" id="{AA80A617-FD52-4A47-9D0C-38DFD0F15791}"/>
                  </a:ext>
                </a:extLst>
              </p:cNvPr>
              <p:cNvSpPr/>
              <p:nvPr/>
            </p:nvSpPr>
            <p:spPr>
              <a:xfrm>
                <a:off x="5479859" y="4280933"/>
                <a:ext cx="42699" cy="70468"/>
              </a:xfrm>
              <a:custGeom>
                <a:avLst/>
                <a:gdLst>
                  <a:gd name="connsiteX0" fmla="*/ 30261 w 42699"/>
                  <a:gd name="connsiteY0" fmla="*/ 69905 h 70468"/>
                  <a:gd name="connsiteX1" fmla="*/ 25040 w 42699"/>
                  <a:gd name="connsiteY1" fmla="*/ 65109 h 70468"/>
                  <a:gd name="connsiteX2" fmla="*/ 995 w 42699"/>
                  <a:gd name="connsiteY2" fmla="*/ 13431 h 70468"/>
                  <a:gd name="connsiteX3" fmla="*/ 5089 w 42699"/>
                  <a:gd name="connsiteY3" fmla="*/ 995 h 70468"/>
                  <a:gd name="connsiteX4" fmla="*/ 17526 w 42699"/>
                  <a:gd name="connsiteY4" fmla="*/ 5089 h 70468"/>
                  <a:gd name="connsiteX5" fmla="*/ 17775 w 42699"/>
                  <a:gd name="connsiteY5" fmla="*/ 5626 h 70468"/>
                  <a:gd name="connsiteX6" fmla="*/ 41833 w 42699"/>
                  <a:gd name="connsiteY6" fmla="*/ 57304 h 70468"/>
                  <a:gd name="connsiteX7" fmla="*/ 37346 w 42699"/>
                  <a:gd name="connsiteY7" fmla="*/ 69604 h 70468"/>
                  <a:gd name="connsiteX8" fmla="*/ 30261 w 42699"/>
                  <a:gd name="connsiteY8" fmla="*/ 69905 h 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99" h="70468">
                    <a:moveTo>
                      <a:pt x="30261" y="69905"/>
                    </a:moveTo>
                    <a:cubicBezTo>
                      <a:pt x="27950" y="69067"/>
                      <a:pt x="26070" y="67340"/>
                      <a:pt x="25040" y="65109"/>
                    </a:cubicBezTo>
                    <a:lnTo>
                      <a:pt x="995" y="13431"/>
                    </a:lnTo>
                    <a:cubicBezTo>
                      <a:pt x="-1309" y="8866"/>
                      <a:pt x="524" y="3299"/>
                      <a:pt x="5089" y="995"/>
                    </a:cubicBezTo>
                    <a:cubicBezTo>
                      <a:pt x="9654" y="-1308"/>
                      <a:pt x="15222" y="524"/>
                      <a:pt x="17526" y="5089"/>
                    </a:cubicBezTo>
                    <a:cubicBezTo>
                      <a:pt x="17615" y="5265"/>
                      <a:pt x="17698" y="5445"/>
                      <a:pt x="17775" y="5626"/>
                    </a:cubicBezTo>
                    <a:lnTo>
                      <a:pt x="41833" y="57304"/>
                    </a:lnTo>
                    <a:cubicBezTo>
                      <a:pt x="43991" y="61939"/>
                      <a:pt x="41981" y="67447"/>
                      <a:pt x="37346" y="69604"/>
                    </a:cubicBezTo>
                    <a:cubicBezTo>
                      <a:pt x="35117" y="70641"/>
                      <a:pt x="32569" y="70749"/>
                      <a:pt x="30261" y="69905"/>
                    </a:cubicBezTo>
                    <a:close/>
                  </a:path>
                </a:pathLst>
              </a:custGeom>
              <a:solidFill>
                <a:schemeClr val="bg1"/>
              </a:solidFill>
              <a:ln w="128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1F648E08-AB6D-4633-9142-C10604ECB2AE}"/>
                  </a:ext>
                </a:extLst>
              </p:cNvPr>
              <p:cNvSpPr/>
              <p:nvPr/>
            </p:nvSpPr>
            <p:spPr>
              <a:xfrm>
                <a:off x="5507934" y="4268535"/>
                <a:ext cx="42442" cy="69937"/>
              </a:xfrm>
              <a:custGeom>
                <a:avLst/>
                <a:gdLst>
                  <a:gd name="connsiteX0" fmla="*/ 30011 w 42442"/>
                  <a:gd name="connsiteY0" fmla="*/ 69368 h 69937"/>
                  <a:gd name="connsiteX1" fmla="*/ 24791 w 42442"/>
                  <a:gd name="connsiteY1" fmla="*/ 64584 h 69937"/>
                  <a:gd name="connsiteX2" fmla="*/ 745 w 42442"/>
                  <a:gd name="connsiteY2" fmla="*/ 12894 h 69937"/>
                  <a:gd name="connsiteX3" fmla="*/ 5626 w 42442"/>
                  <a:gd name="connsiteY3" fmla="*/ 745 h 69937"/>
                  <a:gd name="connsiteX4" fmla="*/ 17526 w 42442"/>
                  <a:gd name="connsiteY4" fmla="*/ 5089 h 69937"/>
                  <a:gd name="connsiteX5" fmla="*/ 41571 w 42442"/>
                  <a:gd name="connsiteY5" fmla="*/ 56779 h 69937"/>
                  <a:gd name="connsiteX6" fmla="*/ 37108 w 42442"/>
                  <a:gd name="connsiteY6" fmla="*/ 69069 h 69937"/>
                  <a:gd name="connsiteX7" fmla="*/ 29998 w 42442"/>
                  <a:gd name="connsiteY7" fmla="*/ 69368 h 6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2" h="69937">
                    <a:moveTo>
                      <a:pt x="30011" y="69368"/>
                    </a:moveTo>
                    <a:cubicBezTo>
                      <a:pt x="27704" y="68530"/>
                      <a:pt x="25826" y="66809"/>
                      <a:pt x="24791" y="64584"/>
                    </a:cubicBezTo>
                    <a:lnTo>
                      <a:pt x="745" y="12894"/>
                    </a:lnTo>
                    <a:cubicBezTo>
                      <a:pt x="-1262" y="8191"/>
                      <a:pt x="924" y="2752"/>
                      <a:pt x="5626" y="745"/>
                    </a:cubicBezTo>
                    <a:cubicBezTo>
                      <a:pt x="10118" y="-1172"/>
                      <a:pt x="15326" y="729"/>
                      <a:pt x="17526" y="5089"/>
                    </a:cubicBezTo>
                    <a:lnTo>
                      <a:pt x="41571" y="56779"/>
                    </a:lnTo>
                    <a:cubicBezTo>
                      <a:pt x="43732" y="61406"/>
                      <a:pt x="41734" y="66908"/>
                      <a:pt x="37108" y="69069"/>
                    </a:cubicBezTo>
                    <a:cubicBezTo>
                      <a:pt x="34873" y="70113"/>
                      <a:pt x="32313" y="70220"/>
                      <a:pt x="29998" y="69368"/>
                    </a:cubicBezTo>
                    <a:close/>
                  </a:path>
                </a:pathLst>
              </a:custGeom>
              <a:solidFill>
                <a:schemeClr val="bg1"/>
              </a:solidFill>
              <a:ln w="128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CD9B5A8-465C-4D1B-A8A1-D182D204F824}"/>
                  </a:ext>
                </a:extLst>
              </p:cNvPr>
              <p:cNvSpPr/>
              <p:nvPr/>
            </p:nvSpPr>
            <p:spPr>
              <a:xfrm>
                <a:off x="5288230" y="4148737"/>
                <a:ext cx="202778" cy="98441"/>
              </a:xfrm>
              <a:custGeom>
                <a:avLst/>
                <a:gdLst>
                  <a:gd name="connsiteX0" fmla="*/ 190347 w 202778"/>
                  <a:gd name="connsiteY0" fmla="*/ 97885 h 98441"/>
                  <a:gd name="connsiteX1" fmla="*/ 185127 w 202778"/>
                  <a:gd name="connsiteY1" fmla="*/ 93101 h 98441"/>
                  <a:gd name="connsiteX2" fmla="*/ 13901 w 202778"/>
                  <a:gd name="connsiteY2" fmla="*/ 30587 h 98441"/>
                  <a:gd name="connsiteX3" fmla="*/ 13879 w 202778"/>
                  <a:gd name="connsiteY3" fmla="*/ 30597 h 98441"/>
                  <a:gd name="connsiteX4" fmla="*/ 1236 w 202778"/>
                  <a:gd name="connsiteY4" fmla="*/ 27193 h 98441"/>
                  <a:gd name="connsiteX5" fmla="*/ 4640 w 202778"/>
                  <a:gd name="connsiteY5" fmla="*/ 14550 h 98441"/>
                  <a:gd name="connsiteX6" fmla="*/ 6074 w 202778"/>
                  <a:gd name="connsiteY6" fmla="*/ 13881 h 98441"/>
                  <a:gd name="connsiteX7" fmla="*/ 118803 w 202778"/>
                  <a:gd name="connsiteY7" fmla="*/ 8982 h 98441"/>
                  <a:gd name="connsiteX8" fmla="*/ 201907 w 202778"/>
                  <a:gd name="connsiteY8" fmla="*/ 85283 h 98441"/>
                  <a:gd name="connsiteX9" fmla="*/ 197444 w 202778"/>
                  <a:gd name="connsiteY9" fmla="*/ 97573 h 98441"/>
                  <a:gd name="connsiteX10" fmla="*/ 190334 w 202778"/>
                  <a:gd name="connsiteY10" fmla="*/ 97872 h 9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778" h="98441">
                    <a:moveTo>
                      <a:pt x="190347" y="97885"/>
                    </a:moveTo>
                    <a:cubicBezTo>
                      <a:pt x="188040" y="97047"/>
                      <a:pt x="186162" y="95326"/>
                      <a:pt x="185127" y="93101"/>
                    </a:cubicBezTo>
                    <a:cubicBezTo>
                      <a:pt x="155106" y="28556"/>
                      <a:pt x="78446" y="567"/>
                      <a:pt x="13901" y="30587"/>
                    </a:cubicBezTo>
                    <a:cubicBezTo>
                      <a:pt x="13894" y="30590"/>
                      <a:pt x="13886" y="30593"/>
                      <a:pt x="13879" y="30597"/>
                    </a:cubicBezTo>
                    <a:cubicBezTo>
                      <a:pt x="9448" y="33148"/>
                      <a:pt x="3788" y="31624"/>
                      <a:pt x="1236" y="27193"/>
                    </a:cubicBezTo>
                    <a:cubicBezTo>
                      <a:pt x="-1315" y="22762"/>
                      <a:pt x="209" y="17102"/>
                      <a:pt x="4640" y="14550"/>
                    </a:cubicBezTo>
                    <a:cubicBezTo>
                      <a:pt x="5098" y="14287"/>
                      <a:pt x="5578" y="14063"/>
                      <a:pt x="6074" y="13881"/>
                    </a:cubicBezTo>
                    <a:cubicBezTo>
                      <a:pt x="41488" y="-2744"/>
                      <a:pt x="82081" y="-4508"/>
                      <a:pt x="118803" y="8982"/>
                    </a:cubicBezTo>
                    <a:cubicBezTo>
                      <a:pt x="155585" y="22294"/>
                      <a:pt x="185510" y="49770"/>
                      <a:pt x="201907" y="85283"/>
                    </a:cubicBezTo>
                    <a:cubicBezTo>
                      <a:pt x="204068" y="89909"/>
                      <a:pt x="202070" y="95412"/>
                      <a:pt x="197444" y="97573"/>
                    </a:cubicBezTo>
                    <a:cubicBezTo>
                      <a:pt x="195209" y="98617"/>
                      <a:pt x="192649" y="98725"/>
                      <a:pt x="190334" y="97872"/>
                    </a:cubicBezTo>
                    <a:close/>
                  </a:path>
                </a:pathLst>
              </a:custGeom>
              <a:solidFill>
                <a:schemeClr val="bg1"/>
              </a:solidFill>
              <a:ln w="128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00E3546-0BB2-412A-A68B-DC6B77FB3982}"/>
                  </a:ext>
                </a:extLst>
              </p:cNvPr>
              <p:cNvSpPr/>
              <p:nvPr/>
            </p:nvSpPr>
            <p:spPr>
              <a:xfrm>
                <a:off x="5450535" y="4225714"/>
                <a:ext cx="111017" cy="110915"/>
              </a:xfrm>
              <a:custGeom>
                <a:avLst/>
                <a:gdLst>
                  <a:gd name="connsiteX0" fmla="*/ 27605 w 111017"/>
                  <a:gd name="connsiteY0" fmla="*/ 4474 h 110915"/>
                  <a:gd name="connsiteX1" fmla="*/ 4411 w 111017"/>
                  <a:gd name="connsiteY1" fmla="*/ 67633 h 110915"/>
                  <a:gd name="connsiteX2" fmla="*/ 4460 w 111017"/>
                  <a:gd name="connsiteY2" fmla="*/ 67737 h 110915"/>
                  <a:gd name="connsiteX3" fmla="*/ 24558 w 111017"/>
                  <a:gd name="connsiteY3" fmla="*/ 110916 h 110915"/>
                  <a:gd name="connsiteX4" fmla="*/ 111018 w 111017"/>
                  <a:gd name="connsiteY4" fmla="*/ 70746 h 110915"/>
                  <a:gd name="connsiteX5" fmla="*/ 90881 w 111017"/>
                  <a:gd name="connsiteY5" fmla="*/ 27568 h 110915"/>
                  <a:gd name="connsiteX6" fmla="*/ 27703 w 111017"/>
                  <a:gd name="connsiteY6" fmla="*/ 4429 h 110915"/>
                  <a:gd name="connsiteX7" fmla="*/ 27605 w 111017"/>
                  <a:gd name="connsiteY7" fmla="*/ 4474 h 11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7" h="110915">
                    <a:moveTo>
                      <a:pt x="27605" y="4474"/>
                    </a:moveTo>
                    <a:cubicBezTo>
                      <a:pt x="3760" y="15510"/>
                      <a:pt x="-6625" y="43787"/>
                      <a:pt x="4411" y="67633"/>
                    </a:cubicBezTo>
                    <a:cubicBezTo>
                      <a:pt x="4428" y="67668"/>
                      <a:pt x="4444" y="67702"/>
                      <a:pt x="4460" y="67737"/>
                    </a:cubicBezTo>
                    <a:lnTo>
                      <a:pt x="24558" y="110916"/>
                    </a:lnTo>
                    <a:lnTo>
                      <a:pt x="111018" y="70746"/>
                    </a:lnTo>
                    <a:lnTo>
                      <a:pt x="90881" y="27568"/>
                    </a:lnTo>
                    <a:cubicBezTo>
                      <a:pt x="79824" y="3732"/>
                      <a:pt x="51539" y="-6628"/>
                      <a:pt x="27703" y="4429"/>
                    </a:cubicBezTo>
                    <a:cubicBezTo>
                      <a:pt x="27670" y="4444"/>
                      <a:pt x="27638" y="4459"/>
                      <a:pt x="27605" y="4474"/>
                    </a:cubicBezTo>
                    <a:close/>
                  </a:path>
                </a:pathLst>
              </a:custGeom>
              <a:solidFill>
                <a:srgbClr val="50E6FF"/>
              </a:solidFill>
              <a:ln w="128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14EC1F4A-533A-4CF3-8ED9-ED4C6270D51E}"/>
                  </a:ext>
                </a:extLst>
              </p:cNvPr>
              <p:cNvSpPr/>
              <p:nvPr/>
            </p:nvSpPr>
            <p:spPr>
              <a:xfrm>
                <a:off x="5572670" y="4438435"/>
                <a:ext cx="202454" cy="98748"/>
              </a:xfrm>
              <a:custGeom>
                <a:avLst/>
                <a:gdLst>
                  <a:gd name="connsiteX0" fmla="*/ 84099 w 202454"/>
                  <a:gd name="connsiteY0" fmla="*/ 89733 h 98748"/>
                  <a:gd name="connsiteX1" fmla="*/ 995 w 202454"/>
                  <a:gd name="connsiteY1" fmla="*/ 13431 h 98748"/>
                  <a:gd name="connsiteX2" fmla="*/ 5089 w 202454"/>
                  <a:gd name="connsiteY2" fmla="*/ 995 h 98748"/>
                  <a:gd name="connsiteX3" fmla="*/ 17526 w 202454"/>
                  <a:gd name="connsiteY3" fmla="*/ 5089 h 98748"/>
                  <a:gd name="connsiteX4" fmla="*/ 17775 w 202454"/>
                  <a:gd name="connsiteY4" fmla="*/ 5626 h 98748"/>
                  <a:gd name="connsiteX5" fmla="*/ 189001 w 202454"/>
                  <a:gd name="connsiteY5" fmla="*/ 68141 h 98748"/>
                  <a:gd name="connsiteX6" fmla="*/ 189023 w 202454"/>
                  <a:gd name="connsiteY6" fmla="*/ 68131 h 98748"/>
                  <a:gd name="connsiteX7" fmla="*/ 201460 w 202454"/>
                  <a:gd name="connsiteY7" fmla="*/ 72225 h 98748"/>
                  <a:gd name="connsiteX8" fmla="*/ 197365 w 202454"/>
                  <a:gd name="connsiteY8" fmla="*/ 84661 h 98748"/>
                  <a:gd name="connsiteX9" fmla="*/ 196828 w 202454"/>
                  <a:gd name="connsiteY9" fmla="*/ 84911 h 98748"/>
                  <a:gd name="connsiteX10" fmla="*/ 84099 w 202454"/>
                  <a:gd name="connsiteY10" fmla="*/ 89733 h 9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54" h="98748">
                    <a:moveTo>
                      <a:pt x="84099" y="89733"/>
                    </a:moveTo>
                    <a:cubicBezTo>
                      <a:pt x="47317" y="76421"/>
                      <a:pt x="17392" y="48945"/>
                      <a:pt x="995" y="13431"/>
                    </a:cubicBezTo>
                    <a:cubicBezTo>
                      <a:pt x="-1309" y="8866"/>
                      <a:pt x="524" y="3299"/>
                      <a:pt x="5089" y="995"/>
                    </a:cubicBezTo>
                    <a:cubicBezTo>
                      <a:pt x="9654" y="-1308"/>
                      <a:pt x="15222" y="524"/>
                      <a:pt x="17526" y="5089"/>
                    </a:cubicBezTo>
                    <a:cubicBezTo>
                      <a:pt x="17615" y="5265"/>
                      <a:pt x="17698" y="5445"/>
                      <a:pt x="17775" y="5626"/>
                    </a:cubicBezTo>
                    <a:cubicBezTo>
                      <a:pt x="47796" y="70171"/>
                      <a:pt x="124456" y="98160"/>
                      <a:pt x="189001" y="68141"/>
                    </a:cubicBezTo>
                    <a:cubicBezTo>
                      <a:pt x="189009" y="68137"/>
                      <a:pt x="189015" y="68135"/>
                      <a:pt x="189023" y="68131"/>
                    </a:cubicBezTo>
                    <a:cubicBezTo>
                      <a:pt x="193588" y="65826"/>
                      <a:pt x="199155" y="67660"/>
                      <a:pt x="201460" y="72225"/>
                    </a:cubicBezTo>
                    <a:cubicBezTo>
                      <a:pt x="203762" y="76790"/>
                      <a:pt x="201930" y="82357"/>
                      <a:pt x="197365" y="84661"/>
                    </a:cubicBezTo>
                    <a:cubicBezTo>
                      <a:pt x="197189" y="84750"/>
                      <a:pt x="197009" y="84834"/>
                      <a:pt x="196828" y="84911"/>
                    </a:cubicBezTo>
                    <a:cubicBezTo>
                      <a:pt x="161404" y="101511"/>
                      <a:pt x="120811" y="103247"/>
                      <a:pt x="84099" y="89733"/>
                    </a:cubicBezTo>
                    <a:close/>
                  </a:path>
                </a:pathLst>
              </a:custGeom>
              <a:solidFill>
                <a:schemeClr val="bg1"/>
              </a:solidFill>
              <a:ln w="128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0C5A3830-8F46-415E-921E-FEE58F86B02B}"/>
                  </a:ext>
                </a:extLst>
              </p:cNvPr>
              <p:cNvSpPr/>
              <p:nvPr/>
            </p:nvSpPr>
            <p:spPr>
              <a:xfrm>
                <a:off x="5502301" y="4349308"/>
                <a:ext cx="110912" cy="110886"/>
              </a:xfrm>
              <a:custGeom>
                <a:avLst/>
                <a:gdLst>
                  <a:gd name="connsiteX0" fmla="*/ 83361 w 110912"/>
                  <a:gd name="connsiteY0" fmla="*/ 106403 h 110886"/>
                  <a:gd name="connsiteX1" fmla="*/ 106478 w 110912"/>
                  <a:gd name="connsiteY1" fmla="*/ 43216 h 110886"/>
                  <a:gd name="connsiteX2" fmla="*/ 106442 w 110912"/>
                  <a:gd name="connsiteY2" fmla="*/ 43140 h 110886"/>
                  <a:gd name="connsiteX3" fmla="*/ 86357 w 110912"/>
                  <a:gd name="connsiteY3" fmla="*/ 0 h 110886"/>
                  <a:gd name="connsiteX4" fmla="*/ 0 w 110912"/>
                  <a:gd name="connsiteY4" fmla="*/ 40182 h 110886"/>
                  <a:gd name="connsiteX5" fmla="*/ 20085 w 110912"/>
                  <a:gd name="connsiteY5" fmla="*/ 83361 h 110886"/>
                  <a:gd name="connsiteX6" fmla="*/ 83286 w 110912"/>
                  <a:gd name="connsiteY6" fmla="*/ 106438 h 110886"/>
                  <a:gd name="connsiteX7" fmla="*/ 83361 w 110912"/>
                  <a:gd name="connsiteY7" fmla="*/ 106403 h 11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12" h="110886">
                    <a:moveTo>
                      <a:pt x="83361" y="106403"/>
                    </a:moveTo>
                    <a:cubicBezTo>
                      <a:pt x="107192" y="95338"/>
                      <a:pt x="117542" y="67049"/>
                      <a:pt x="106478" y="43216"/>
                    </a:cubicBezTo>
                    <a:cubicBezTo>
                      <a:pt x="106465" y="43191"/>
                      <a:pt x="106453" y="43166"/>
                      <a:pt x="106442" y="43140"/>
                    </a:cubicBezTo>
                    <a:lnTo>
                      <a:pt x="86357" y="0"/>
                    </a:lnTo>
                    <a:lnTo>
                      <a:pt x="0" y="40182"/>
                    </a:lnTo>
                    <a:lnTo>
                      <a:pt x="20085" y="83361"/>
                    </a:lnTo>
                    <a:cubicBezTo>
                      <a:pt x="31165" y="107186"/>
                      <a:pt x="59461" y="117518"/>
                      <a:pt x="83286" y="106438"/>
                    </a:cubicBezTo>
                    <a:cubicBezTo>
                      <a:pt x="83311" y="106426"/>
                      <a:pt x="83336" y="106415"/>
                      <a:pt x="83361" y="106403"/>
                    </a:cubicBezTo>
                    <a:close/>
                  </a:path>
                </a:pathLst>
              </a:custGeom>
              <a:solidFill>
                <a:srgbClr val="50E6FF"/>
              </a:solidFill>
              <a:ln w="1285" cap="flat">
                <a:noFill/>
                <a:prstDash val="solid"/>
                <a:miter/>
              </a:ln>
            </p:spPr>
            <p:txBody>
              <a:bodyPr rtlCol="0" anchor="ctr"/>
              <a:lstStyle/>
              <a:p>
                <a:endParaRPr lang="en-US"/>
              </a:p>
            </p:txBody>
          </p:sp>
        </p:grpSp>
        <p:grpSp>
          <p:nvGrpSpPr>
            <p:cNvPr id="182" name="Graphic 67">
              <a:extLst>
                <a:ext uri="{FF2B5EF4-FFF2-40B4-BE49-F238E27FC236}">
                  <a16:creationId xmlns:a16="http://schemas.microsoft.com/office/drawing/2014/main" id="{8B7B01EC-5CA6-49A7-B6C2-2ACD04B5A788}"/>
                </a:ext>
              </a:extLst>
            </p:cNvPr>
            <p:cNvGrpSpPr/>
            <p:nvPr/>
          </p:nvGrpSpPr>
          <p:grpSpPr>
            <a:xfrm>
              <a:off x="8679465" y="4088478"/>
              <a:ext cx="360069" cy="456160"/>
              <a:chOff x="8679465" y="4088478"/>
              <a:chExt cx="360069" cy="456160"/>
            </a:xfrm>
          </p:grpSpPr>
          <p:sp>
            <p:nvSpPr>
              <p:cNvPr id="183" name="Freeform: Shape 182">
                <a:extLst>
                  <a:ext uri="{FF2B5EF4-FFF2-40B4-BE49-F238E27FC236}">
                    <a16:creationId xmlns:a16="http://schemas.microsoft.com/office/drawing/2014/main" id="{86BAA778-664D-4721-90D4-E5F92E4D4AF5}"/>
                  </a:ext>
                </a:extLst>
              </p:cNvPr>
              <p:cNvSpPr/>
              <p:nvPr/>
            </p:nvSpPr>
            <p:spPr>
              <a:xfrm>
                <a:off x="8679465" y="4088478"/>
                <a:ext cx="360069" cy="456160"/>
              </a:xfrm>
              <a:custGeom>
                <a:avLst/>
                <a:gdLst>
                  <a:gd name="connsiteX0" fmla="*/ 185122 w 360069"/>
                  <a:gd name="connsiteY0" fmla="*/ 0 h 456160"/>
                  <a:gd name="connsiteX1" fmla="*/ 360069 w 360069"/>
                  <a:gd name="connsiteY1" fmla="*/ 93139 h 456160"/>
                  <a:gd name="connsiteX2" fmla="*/ 359037 w 360069"/>
                  <a:gd name="connsiteY2" fmla="*/ 215237 h 456160"/>
                  <a:gd name="connsiteX3" fmla="*/ 358895 w 360069"/>
                  <a:gd name="connsiteY3" fmla="*/ 221748 h 456160"/>
                  <a:gd name="connsiteX4" fmla="*/ 245744 w 360069"/>
                  <a:gd name="connsiteY4" fmla="*/ 414981 h 456160"/>
                  <a:gd name="connsiteX5" fmla="*/ 180035 w 360069"/>
                  <a:gd name="connsiteY5" fmla="*/ 456161 h 456160"/>
                  <a:gd name="connsiteX6" fmla="*/ 112439 w 360069"/>
                  <a:gd name="connsiteY6" fmla="*/ 413469 h 456160"/>
                  <a:gd name="connsiteX7" fmla="*/ 356 w 360069"/>
                  <a:gd name="connsiteY7" fmla="*/ 225163 h 456160"/>
                  <a:gd name="connsiteX8" fmla="*/ 0 w 360069"/>
                  <a:gd name="connsiteY8" fmla="*/ 212000 h 456160"/>
                  <a:gd name="connsiteX9" fmla="*/ 0 w 360069"/>
                  <a:gd name="connsiteY9" fmla="*/ 93139 h 45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69" h="456160">
                    <a:moveTo>
                      <a:pt x="185122" y="0"/>
                    </a:moveTo>
                    <a:lnTo>
                      <a:pt x="360069" y="93139"/>
                    </a:lnTo>
                    <a:lnTo>
                      <a:pt x="359037" y="215237"/>
                    </a:lnTo>
                    <a:cubicBezTo>
                      <a:pt x="359037" y="217407"/>
                      <a:pt x="359037" y="219578"/>
                      <a:pt x="358895" y="221748"/>
                    </a:cubicBezTo>
                    <a:cubicBezTo>
                      <a:pt x="356120" y="300834"/>
                      <a:pt x="312806" y="372947"/>
                      <a:pt x="245744" y="414981"/>
                    </a:cubicBezTo>
                    <a:lnTo>
                      <a:pt x="180035" y="456161"/>
                    </a:lnTo>
                    <a:lnTo>
                      <a:pt x="112439" y="413469"/>
                    </a:lnTo>
                    <a:cubicBezTo>
                      <a:pt x="47192" y="372094"/>
                      <a:pt x="4536" y="302239"/>
                      <a:pt x="356" y="225163"/>
                    </a:cubicBezTo>
                    <a:cubicBezTo>
                      <a:pt x="130" y="220787"/>
                      <a:pt x="12" y="216399"/>
                      <a:pt x="0" y="212000"/>
                    </a:cubicBezTo>
                    <a:lnTo>
                      <a:pt x="0" y="93139"/>
                    </a:lnTo>
                    <a:close/>
                  </a:path>
                </a:pathLst>
              </a:custGeom>
              <a:solidFill>
                <a:srgbClr val="50E6FF"/>
              </a:solidFill>
              <a:ln w="174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53968FCE-4F57-4A05-9B2B-C483F82F72D9}"/>
                  </a:ext>
                </a:extLst>
              </p:cNvPr>
              <p:cNvSpPr/>
              <p:nvPr/>
            </p:nvSpPr>
            <p:spPr>
              <a:xfrm>
                <a:off x="8807291" y="4196347"/>
                <a:ext cx="109682" cy="232151"/>
              </a:xfrm>
              <a:custGeom>
                <a:avLst/>
                <a:gdLst>
                  <a:gd name="connsiteX0" fmla="*/ 109682 w 109682"/>
                  <a:gd name="connsiteY0" fmla="*/ 54910 h 232151"/>
                  <a:gd name="connsiteX1" fmla="*/ 54910 w 109682"/>
                  <a:gd name="connsiteY1" fmla="*/ 0 h 232151"/>
                  <a:gd name="connsiteX2" fmla="*/ 0 w 109682"/>
                  <a:gd name="connsiteY2" fmla="*/ 54772 h 232151"/>
                  <a:gd name="connsiteX3" fmla="*/ 41607 w 109682"/>
                  <a:gd name="connsiteY3" fmla="*/ 108061 h 232151"/>
                  <a:gd name="connsiteX4" fmla="*/ 41607 w 109682"/>
                  <a:gd name="connsiteY4" fmla="*/ 232152 h 232151"/>
                  <a:gd name="connsiteX5" fmla="*/ 86735 w 109682"/>
                  <a:gd name="connsiteY5" fmla="*/ 232152 h 232151"/>
                  <a:gd name="connsiteX6" fmla="*/ 86735 w 109682"/>
                  <a:gd name="connsiteY6" fmla="*/ 206145 h 232151"/>
                  <a:gd name="connsiteX7" fmla="*/ 67613 w 109682"/>
                  <a:gd name="connsiteY7" fmla="*/ 206145 h 232151"/>
                  <a:gd name="connsiteX8" fmla="*/ 67613 w 109682"/>
                  <a:gd name="connsiteY8" fmla="*/ 193142 h 232151"/>
                  <a:gd name="connsiteX9" fmla="*/ 86735 w 109682"/>
                  <a:gd name="connsiteY9" fmla="*/ 193142 h 232151"/>
                  <a:gd name="connsiteX10" fmla="*/ 86735 w 109682"/>
                  <a:gd name="connsiteY10" fmla="*/ 167118 h 232151"/>
                  <a:gd name="connsiteX11" fmla="*/ 67613 w 109682"/>
                  <a:gd name="connsiteY11" fmla="*/ 167118 h 232151"/>
                  <a:gd name="connsiteX12" fmla="*/ 67613 w 109682"/>
                  <a:gd name="connsiteY12" fmla="*/ 108186 h 232151"/>
                  <a:gd name="connsiteX13" fmla="*/ 109682 w 109682"/>
                  <a:gd name="connsiteY13" fmla="*/ 54910 h 232151"/>
                  <a:gd name="connsiteX14" fmla="*/ 54841 w 109682"/>
                  <a:gd name="connsiteY14" fmla="*/ 17822 h 232151"/>
                  <a:gd name="connsiteX15" fmla="*/ 67844 w 109682"/>
                  <a:gd name="connsiteY15" fmla="*/ 30825 h 232151"/>
                  <a:gd name="connsiteX16" fmla="*/ 54841 w 109682"/>
                  <a:gd name="connsiteY16" fmla="*/ 43828 h 232151"/>
                  <a:gd name="connsiteX17" fmla="*/ 41838 w 109682"/>
                  <a:gd name="connsiteY17" fmla="*/ 30878 h 232151"/>
                  <a:gd name="connsiteX18" fmla="*/ 54788 w 109682"/>
                  <a:gd name="connsiteY18" fmla="*/ 17822 h 232151"/>
                  <a:gd name="connsiteX19" fmla="*/ 54841 w 109682"/>
                  <a:gd name="connsiteY19" fmla="*/ 17822 h 2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682" h="232151">
                    <a:moveTo>
                      <a:pt x="109682" y="54910"/>
                    </a:moveTo>
                    <a:cubicBezTo>
                      <a:pt x="109719" y="24622"/>
                      <a:pt x="85198" y="38"/>
                      <a:pt x="54910" y="0"/>
                    </a:cubicBezTo>
                    <a:cubicBezTo>
                      <a:pt x="24622" y="-38"/>
                      <a:pt x="38" y="24484"/>
                      <a:pt x="0" y="54772"/>
                    </a:cubicBezTo>
                    <a:cubicBezTo>
                      <a:pt x="-32" y="79988"/>
                      <a:pt x="17136" y="101976"/>
                      <a:pt x="41607" y="108061"/>
                    </a:cubicBezTo>
                    <a:lnTo>
                      <a:pt x="41607" y="232152"/>
                    </a:lnTo>
                    <a:lnTo>
                      <a:pt x="86735" y="232152"/>
                    </a:lnTo>
                    <a:lnTo>
                      <a:pt x="86735" y="206145"/>
                    </a:lnTo>
                    <a:lnTo>
                      <a:pt x="67613" y="206145"/>
                    </a:lnTo>
                    <a:lnTo>
                      <a:pt x="67613" y="193142"/>
                    </a:lnTo>
                    <a:lnTo>
                      <a:pt x="86735" y="193142"/>
                    </a:lnTo>
                    <a:lnTo>
                      <a:pt x="86735" y="167118"/>
                    </a:lnTo>
                    <a:lnTo>
                      <a:pt x="67613" y="167118"/>
                    </a:lnTo>
                    <a:lnTo>
                      <a:pt x="67613" y="108186"/>
                    </a:lnTo>
                    <a:cubicBezTo>
                      <a:pt x="92269" y="102294"/>
                      <a:pt x="109668" y="80262"/>
                      <a:pt x="109682" y="54910"/>
                    </a:cubicBezTo>
                    <a:close/>
                    <a:moveTo>
                      <a:pt x="54841" y="17822"/>
                    </a:moveTo>
                    <a:cubicBezTo>
                      <a:pt x="62022" y="17822"/>
                      <a:pt x="67844" y="23644"/>
                      <a:pt x="67844" y="30825"/>
                    </a:cubicBezTo>
                    <a:cubicBezTo>
                      <a:pt x="67844" y="38006"/>
                      <a:pt x="62022" y="43828"/>
                      <a:pt x="54841" y="43828"/>
                    </a:cubicBezTo>
                    <a:cubicBezTo>
                      <a:pt x="47680" y="43828"/>
                      <a:pt x="41867" y="38039"/>
                      <a:pt x="41838" y="30878"/>
                    </a:cubicBezTo>
                    <a:cubicBezTo>
                      <a:pt x="41808" y="23697"/>
                      <a:pt x="47606" y="17851"/>
                      <a:pt x="54788" y="17822"/>
                    </a:cubicBezTo>
                    <a:cubicBezTo>
                      <a:pt x="54805" y="17822"/>
                      <a:pt x="54823" y="17822"/>
                      <a:pt x="54841" y="17822"/>
                    </a:cubicBezTo>
                    <a:close/>
                  </a:path>
                </a:pathLst>
              </a:custGeom>
              <a:solidFill>
                <a:srgbClr val="121D2F"/>
              </a:solidFill>
              <a:ln w="1745" cap="flat">
                <a:noFill/>
                <a:prstDash val="solid"/>
                <a:miter/>
              </a:ln>
            </p:spPr>
            <p:txBody>
              <a:bodyPr rtlCol="0" anchor="ctr"/>
              <a:lstStyle/>
              <a:p>
                <a:endParaRPr lang="en-US"/>
              </a:p>
            </p:txBody>
          </p:sp>
        </p:grpSp>
      </p:grpSp>
      <p:grpSp>
        <p:nvGrpSpPr>
          <p:cNvPr id="22" name="Group 21">
            <a:extLst>
              <a:ext uri="{FF2B5EF4-FFF2-40B4-BE49-F238E27FC236}">
                <a16:creationId xmlns:a16="http://schemas.microsoft.com/office/drawing/2014/main" id="{A637AC47-1CD8-4F0A-9595-EEE0D8B4BE29}"/>
              </a:ext>
            </a:extLst>
          </p:cNvPr>
          <p:cNvGrpSpPr/>
          <p:nvPr/>
        </p:nvGrpSpPr>
        <p:grpSpPr>
          <a:xfrm>
            <a:off x="588263" y="5560355"/>
            <a:ext cx="11027664" cy="933450"/>
            <a:chOff x="588263" y="5517067"/>
            <a:chExt cx="11027664" cy="933450"/>
          </a:xfrm>
        </p:grpSpPr>
        <p:sp>
          <p:nvSpPr>
            <p:cNvPr id="113" name="Rectangle 112">
              <a:extLst>
                <a:ext uri="{FF2B5EF4-FFF2-40B4-BE49-F238E27FC236}">
                  <a16:creationId xmlns:a16="http://schemas.microsoft.com/office/drawing/2014/main" id="{A1460C60-8542-4F42-AAEB-6569182E11B5}"/>
                </a:ext>
              </a:extLst>
            </p:cNvPr>
            <p:cNvSpPr/>
            <p:nvPr/>
          </p:nvSpPr>
          <p:spPr bwMode="auto">
            <a:xfrm>
              <a:off x="588263" y="5517067"/>
              <a:ext cx="11027664" cy="933450"/>
            </a:xfrm>
            <a:prstGeom prst="rect">
              <a:avLst/>
            </a:prstGeom>
            <a:solidFill>
              <a:schemeClr val="bg1"/>
            </a:solidFill>
            <a:ln w="7710" cap="flat">
              <a:noFill/>
              <a:prstDash val="solid"/>
              <a:miter/>
            </a:ln>
            <a:effectLst>
              <a:outerShdw blurRad="190500" sx="102000" sy="1020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9144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ts val="1200"/>
                </a:spcAft>
                <a:buClrTx/>
                <a:buSzTx/>
                <a:buFontTx/>
                <a:buNone/>
                <a:tabLst/>
                <a:defRPr/>
              </a:pPr>
              <a:r>
                <a:rPr kumimoji="0" lang="en-US" sz="1600" b="0" i="0" u="none" strike="noStrike" kern="1200" cap="none" spc="0" normalizeH="0" baseline="0" noProof="0">
                  <a:ln>
                    <a:noFill/>
                  </a:ln>
                  <a:solidFill>
                    <a:srgbClr val="1A1A1A"/>
                  </a:solidFill>
                  <a:effectLst/>
                  <a:uLnTx/>
                  <a:uFillTx/>
                  <a:latin typeface="Segoe UI Semibold"/>
                  <a:ea typeface="Segoe UI Symbol"/>
                  <a:cs typeface="+mn-cs"/>
                </a:rPr>
                <a:t>Hosting infrastructure</a:t>
              </a:r>
            </a:p>
          </p:txBody>
        </p:sp>
        <p:grpSp>
          <p:nvGrpSpPr>
            <p:cNvPr id="21" name="Group 20">
              <a:extLst>
                <a:ext uri="{FF2B5EF4-FFF2-40B4-BE49-F238E27FC236}">
                  <a16:creationId xmlns:a16="http://schemas.microsoft.com/office/drawing/2014/main" id="{E5E32FE5-4F8E-48C7-952C-821A3C45B442}"/>
                </a:ext>
              </a:extLst>
            </p:cNvPr>
            <p:cNvGrpSpPr/>
            <p:nvPr/>
          </p:nvGrpSpPr>
          <p:grpSpPr>
            <a:xfrm>
              <a:off x="990933" y="5952415"/>
              <a:ext cx="10201861" cy="495116"/>
              <a:chOff x="990933" y="5952415"/>
              <a:chExt cx="10201861" cy="495116"/>
            </a:xfrm>
          </p:grpSpPr>
          <p:pic>
            <p:nvPicPr>
              <p:cNvPr id="117" name="Picture 116">
                <a:extLst>
                  <a:ext uri="{FF2B5EF4-FFF2-40B4-BE49-F238E27FC236}">
                    <a16:creationId xmlns:a16="http://schemas.microsoft.com/office/drawing/2014/main" id="{3E7B97FA-22B6-4C3E-B784-4E88E6E7F7D4}"/>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8221611" y="6076755"/>
                <a:ext cx="1394208" cy="246437"/>
              </a:xfrm>
              <a:prstGeom prst="rect">
                <a:avLst/>
              </a:prstGeom>
            </p:spPr>
          </p:pic>
          <p:pic>
            <p:nvPicPr>
              <p:cNvPr id="118" name="Picture 2" descr="Image result for aws logo">
                <a:extLst>
                  <a:ext uri="{FF2B5EF4-FFF2-40B4-BE49-F238E27FC236}">
                    <a16:creationId xmlns:a16="http://schemas.microsoft.com/office/drawing/2014/main" id="{05549E61-5A73-41F6-B95C-51D9B8B05CFB}"/>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317241" y="6035324"/>
                <a:ext cx="439065" cy="32929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a:extLst>
                  <a:ext uri="{FF2B5EF4-FFF2-40B4-BE49-F238E27FC236}">
                    <a16:creationId xmlns:a16="http://schemas.microsoft.com/office/drawing/2014/main" id="{4C26AD6B-76C2-401F-93AB-B69180D3F36B}"/>
                  </a:ext>
                </a:extLst>
              </p:cNvPr>
              <p:cNvPicPr>
                <a:picLocks noChangeAspect="1" noChangeArrowheads="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bwMode="auto">
              <a:xfrm>
                <a:off x="5150913" y="6102680"/>
                <a:ext cx="1257881" cy="19458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See the source image">
                <a:extLst>
                  <a:ext uri="{FF2B5EF4-FFF2-40B4-BE49-F238E27FC236}">
                    <a16:creationId xmlns:a16="http://schemas.microsoft.com/office/drawing/2014/main" id="{7ADA52DB-7605-4889-9538-DAD6AE148B11}"/>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803401" y="6076755"/>
                <a:ext cx="1023603" cy="24643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descr="A picture containing drawing&#10;&#10;Description automatically generated">
                <a:extLst>
                  <a:ext uri="{FF2B5EF4-FFF2-40B4-BE49-F238E27FC236}">
                    <a16:creationId xmlns:a16="http://schemas.microsoft.com/office/drawing/2014/main" id="{1BC92FB3-0478-4E35-823A-0C0771FA75CC}"/>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990933" y="5952415"/>
                <a:ext cx="1496911" cy="495116"/>
              </a:xfrm>
              <a:prstGeom prst="rect">
                <a:avLst/>
              </a:prstGeom>
            </p:spPr>
          </p:pic>
          <p:grpSp>
            <p:nvGrpSpPr>
              <p:cNvPr id="16" name="Group 15">
                <a:extLst>
                  <a:ext uri="{FF2B5EF4-FFF2-40B4-BE49-F238E27FC236}">
                    <a16:creationId xmlns:a16="http://schemas.microsoft.com/office/drawing/2014/main" id="{F20D0D87-BDCD-43F5-929F-94A9F0578086}"/>
                  </a:ext>
                </a:extLst>
              </p:cNvPr>
              <p:cNvGrpSpPr/>
              <p:nvPr/>
            </p:nvGrpSpPr>
            <p:grpSpPr>
              <a:xfrm>
                <a:off x="10010424" y="6037572"/>
                <a:ext cx="1182370" cy="324803"/>
                <a:chOff x="8904605" y="5967339"/>
                <a:chExt cx="1182370" cy="324803"/>
              </a:xfrm>
            </p:grpSpPr>
            <p:pic>
              <p:nvPicPr>
                <p:cNvPr id="115" name="Graphic 114">
                  <a:extLst>
                    <a:ext uri="{FF2B5EF4-FFF2-40B4-BE49-F238E27FC236}">
                      <a16:creationId xmlns:a16="http://schemas.microsoft.com/office/drawing/2014/main" id="{87C65C42-586D-488D-A59D-72F28728C17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904605" y="5967339"/>
                  <a:ext cx="324803" cy="324803"/>
                </a:xfrm>
                <a:prstGeom prst="rect">
                  <a:avLst/>
                </a:prstGeom>
              </p:spPr>
            </p:pic>
            <p:sp>
              <p:nvSpPr>
                <p:cNvPr id="15" name="TextBox 14">
                  <a:extLst>
                    <a:ext uri="{FF2B5EF4-FFF2-40B4-BE49-F238E27FC236}">
                      <a16:creationId xmlns:a16="http://schemas.microsoft.com/office/drawing/2014/main" id="{52BB8EAB-9C4B-4516-BDEE-280A00CCFCA8}"/>
                    </a:ext>
                  </a:extLst>
                </p:cNvPr>
                <p:cNvSpPr txBox="1"/>
                <p:nvPr/>
              </p:nvSpPr>
              <p:spPr>
                <a:xfrm>
                  <a:off x="9227116" y="6061334"/>
                  <a:ext cx="859859" cy="169277"/>
                </a:xfrm>
                <a:prstGeom prst="rect">
                  <a:avLst/>
                </a:prstGeom>
                <a:noFill/>
              </p:spPr>
              <p:txBody>
                <a:bodyPr wrap="square" lIns="0" tIns="0" rIns="0" bIns="0" rtlCol="0" anchor="ctr">
                  <a:spAutoFit/>
                </a:bodyPr>
                <a:lstStyle/>
                <a:p>
                  <a:pPr algn="l"/>
                  <a:r>
                    <a:rPr lang="en-US" sz="1100">
                      <a:latin typeface="+mj-lt"/>
                    </a:rPr>
                    <a:t>On-Premises</a:t>
                  </a:r>
                </a:p>
              </p:txBody>
            </p:sp>
          </p:grpSp>
          <p:grpSp>
            <p:nvGrpSpPr>
              <p:cNvPr id="19" name="Group 18">
                <a:extLst>
                  <a:ext uri="{FF2B5EF4-FFF2-40B4-BE49-F238E27FC236}">
                    <a16:creationId xmlns:a16="http://schemas.microsoft.com/office/drawing/2014/main" id="{95F0ED51-0A66-4CDE-8DCD-9A9A2D092C07}"/>
                  </a:ext>
                </a:extLst>
              </p:cNvPr>
              <p:cNvGrpSpPr/>
              <p:nvPr/>
            </p:nvGrpSpPr>
            <p:grpSpPr>
              <a:xfrm>
                <a:off x="2882451" y="6037572"/>
                <a:ext cx="1040183" cy="324803"/>
                <a:chOff x="10650650" y="5928158"/>
                <a:chExt cx="1040183" cy="324803"/>
              </a:xfrm>
            </p:grpSpPr>
            <p:pic>
              <p:nvPicPr>
                <p:cNvPr id="128" name="Graphic 127">
                  <a:extLst>
                    <a:ext uri="{FF2B5EF4-FFF2-40B4-BE49-F238E27FC236}">
                      <a16:creationId xmlns:a16="http://schemas.microsoft.com/office/drawing/2014/main" id="{5EEB8227-FDDD-467B-8EDC-BB51F47EE0E5}"/>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10650650" y="5928158"/>
                  <a:ext cx="324803" cy="324803"/>
                </a:xfrm>
                <a:prstGeom prst="rect">
                  <a:avLst/>
                </a:prstGeom>
              </p:spPr>
            </p:pic>
            <p:sp>
              <p:nvSpPr>
                <p:cNvPr id="18" name="TextBox 17">
                  <a:extLst>
                    <a:ext uri="{FF2B5EF4-FFF2-40B4-BE49-F238E27FC236}">
                      <a16:creationId xmlns:a16="http://schemas.microsoft.com/office/drawing/2014/main" id="{DC27835B-A615-4F4C-88CA-A644ADD74760}"/>
                    </a:ext>
                  </a:extLst>
                </p:cNvPr>
                <p:cNvSpPr txBox="1"/>
                <p:nvPr/>
              </p:nvSpPr>
              <p:spPr>
                <a:xfrm>
                  <a:off x="11029797" y="6004253"/>
                  <a:ext cx="661036" cy="169277"/>
                </a:xfrm>
                <a:prstGeom prst="rect">
                  <a:avLst/>
                </a:prstGeom>
                <a:noFill/>
              </p:spPr>
              <p:txBody>
                <a:bodyPr wrap="square" lIns="0" tIns="0" rIns="0" bIns="0" rtlCol="0" anchor="ctr">
                  <a:spAutoFit/>
                </a:bodyPr>
                <a:lstStyle/>
                <a:p>
                  <a:pPr algn="l"/>
                  <a:r>
                    <a:rPr lang="en-US" sz="1100">
                      <a:latin typeface="+mj-lt"/>
                    </a:rPr>
                    <a:t>Azure Arc</a:t>
                  </a:r>
                </a:p>
              </p:txBody>
            </p:sp>
          </p:grpSp>
        </p:grpSp>
      </p:grpSp>
    </p:spTree>
    <p:extLst>
      <p:ext uri="{BB962C8B-B14F-4D97-AF65-F5344CB8AC3E}">
        <p14:creationId xmlns:p14="http://schemas.microsoft.com/office/powerpoint/2010/main" val="2215975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path" presetSubtype="0" decel="100000" fill="hold" nodeType="withEffect">
                                  <p:stCondLst>
                                    <p:cond delay="0"/>
                                  </p:stCondLst>
                                  <p:childTnLst>
                                    <p:animMotion origin="layout" path="M -8.33333E-7 4.81481E-6 L -8.33333E-7 0.02569 " pathEditMode="relative" rAng="0" ptsTypes="AA">
                                      <p:cBhvr>
                                        <p:cTn id="9" dur="500" spd="-100000" fill="hold"/>
                                        <p:tgtEl>
                                          <p:spTgt spid="22"/>
                                        </p:tgtEl>
                                        <p:attrNameLst>
                                          <p:attrName>ppt_x</p:attrName>
                                          <p:attrName>ppt_y</p:attrName>
                                        </p:attrNameLst>
                                      </p:cBhvr>
                                      <p:rCtr x="0"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0088-8FA2-44E6-88D5-F54B3D84CF80}"/>
              </a:ext>
            </a:extLst>
          </p:cNvPr>
          <p:cNvSpPr>
            <a:spLocks noGrp="1"/>
          </p:cNvSpPr>
          <p:nvPr>
            <p:ph type="title"/>
          </p:nvPr>
        </p:nvSpPr>
        <p:spPr/>
        <p:txBody>
          <a:bodyPr/>
          <a:lstStyle/>
          <a:p>
            <a:r>
              <a:rPr lang="en-US" dirty="0"/>
              <a:t>Sidecar model</a:t>
            </a:r>
          </a:p>
        </p:txBody>
      </p:sp>
      <p:grpSp>
        <p:nvGrpSpPr>
          <p:cNvPr id="15" name="!!AppA">
            <a:extLst>
              <a:ext uri="{FF2B5EF4-FFF2-40B4-BE49-F238E27FC236}">
                <a16:creationId xmlns:a16="http://schemas.microsoft.com/office/drawing/2014/main" id="{7051EE5C-1131-4B4C-B80E-36ABE1587CB4}"/>
              </a:ext>
            </a:extLst>
          </p:cNvPr>
          <p:cNvGrpSpPr/>
          <p:nvPr/>
        </p:nvGrpSpPr>
        <p:grpSpPr>
          <a:xfrm>
            <a:off x="2535434" y="1697366"/>
            <a:ext cx="1666465" cy="1944207"/>
            <a:chOff x="3444424" y="1954650"/>
            <a:chExt cx="1400542" cy="1633964"/>
          </a:xfrm>
        </p:grpSpPr>
        <p:pic>
          <p:nvPicPr>
            <p:cNvPr id="6" name="Graphic 5">
              <a:extLst>
                <a:ext uri="{FF2B5EF4-FFF2-40B4-BE49-F238E27FC236}">
                  <a16:creationId xmlns:a16="http://schemas.microsoft.com/office/drawing/2014/main" id="{027F6AB3-CC82-4861-840F-4BA77310E4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4424" y="1954650"/>
              <a:ext cx="1400542" cy="1633964"/>
            </a:xfrm>
            <a:prstGeom prst="rect">
              <a:avLst/>
            </a:prstGeom>
          </p:spPr>
        </p:pic>
        <p:sp>
          <p:nvSpPr>
            <p:cNvPr id="8" name="TextBox 7">
              <a:extLst>
                <a:ext uri="{FF2B5EF4-FFF2-40B4-BE49-F238E27FC236}">
                  <a16:creationId xmlns:a16="http://schemas.microsoft.com/office/drawing/2014/main" id="{218B87FA-1B54-4B02-A9F9-6BE2989627CF}"/>
                </a:ext>
              </a:extLst>
            </p:cNvPr>
            <p:cNvSpPr txBox="1"/>
            <p:nvPr/>
          </p:nvSpPr>
          <p:spPr>
            <a:xfrm>
              <a:off x="3699370" y="2525411"/>
              <a:ext cx="812366" cy="258664"/>
            </a:xfrm>
            <a:prstGeom prst="rect">
              <a:avLst/>
            </a:prstGeom>
            <a:noFill/>
          </p:spPr>
          <p:txBody>
            <a:bodyPr wrap="none" lIns="0" tIns="0" rIns="0" bIns="0" rtlCol="0">
              <a:spAutoFit/>
            </a:bodyPr>
            <a:lstStyle/>
            <a:p>
              <a:pPr algn="ctr"/>
              <a:r>
                <a:rPr lang="en-US" sz="2000" dirty="0" err="1">
                  <a:solidFill>
                    <a:schemeClr val="bg1"/>
                  </a:solidFill>
                  <a:latin typeface="+mj-lt"/>
                </a:rPr>
                <a:t>WebSite</a:t>
              </a:r>
              <a:endParaRPr lang="en-US" sz="2000" dirty="0">
                <a:solidFill>
                  <a:schemeClr val="bg1"/>
                </a:solidFill>
                <a:latin typeface="+mj-lt"/>
              </a:endParaRPr>
            </a:p>
          </p:txBody>
        </p:sp>
      </p:grpSp>
      <p:cxnSp>
        <p:nvCxnSpPr>
          <p:cNvPr id="19" name="Straight Arrow Connector 18">
            <a:extLst>
              <a:ext uri="{FF2B5EF4-FFF2-40B4-BE49-F238E27FC236}">
                <a16:creationId xmlns:a16="http://schemas.microsoft.com/office/drawing/2014/main" id="{82064AC5-A5C4-45E2-AA47-3AFCBE56DBC2}"/>
              </a:ext>
            </a:extLst>
          </p:cNvPr>
          <p:cNvCxnSpPr>
            <a:cxnSpLocks/>
            <a:stCxn id="6" idx="3"/>
          </p:cNvCxnSpPr>
          <p:nvPr/>
        </p:nvCxnSpPr>
        <p:spPr>
          <a:xfrm>
            <a:off x="4201899" y="2669470"/>
            <a:ext cx="4096699" cy="14805"/>
          </a:xfrm>
          <a:prstGeom prst="straightConnector1">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23" name="!!Sidecar">
            <a:extLst>
              <a:ext uri="{FF2B5EF4-FFF2-40B4-BE49-F238E27FC236}">
                <a16:creationId xmlns:a16="http://schemas.microsoft.com/office/drawing/2014/main" id="{0B0D300A-A0C9-4191-9136-F0664083CF33}"/>
              </a:ext>
            </a:extLst>
          </p:cNvPr>
          <p:cNvGrpSpPr/>
          <p:nvPr/>
        </p:nvGrpSpPr>
        <p:grpSpPr>
          <a:xfrm>
            <a:off x="8298598" y="1991138"/>
            <a:ext cx="1186830" cy="1389573"/>
            <a:chOff x="8298598" y="2543027"/>
            <a:chExt cx="1186830" cy="1389573"/>
          </a:xfrm>
        </p:grpSpPr>
        <p:sp>
          <p:nvSpPr>
            <p:cNvPr id="24" name="Freeform: Shape 23">
              <a:extLst>
                <a:ext uri="{FF2B5EF4-FFF2-40B4-BE49-F238E27FC236}">
                  <a16:creationId xmlns:a16="http://schemas.microsoft.com/office/drawing/2014/main" id="{86E071D5-1384-46DA-A5E8-A3163BCCA556}"/>
                </a:ext>
              </a:extLst>
            </p:cNvPr>
            <p:cNvSpPr/>
            <p:nvPr/>
          </p:nvSpPr>
          <p:spPr>
            <a:xfrm>
              <a:off x="8359990" y="2640643"/>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202192"/>
            </a:solidFill>
            <a:ln w="820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681FDCC-2BF0-468D-80EB-D3CC66D53E74}"/>
                </a:ext>
              </a:extLst>
            </p:cNvPr>
            <p:cNvSpPr/>
            <p:nvPr/>
          </p:nvSpPr>
          <p:spPr>
            <a:xfrm>
              <a:off x="8298598" y="2543027"/>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FFFFFF"/>
            </a:solidFill>
            <a:ln w="8202" cap="flat">
              <a:noFill/>
              <a:prstDash val="solid"/>
              <a:miter/>
            </a:ln>
            <a:effectLst>
              <a:outerShdw blurRad="63500" sx="102000" sy="102000" algn="ctr" rotWithShape="0">
                <a:prstClr val="black">
                  <a:alpha val="40000"/>
                </a:prstClr>
              </a:outerShdw>
            </a:effectLst>
          </p:spPr>
          <p:txBody>
            <a:bodyPr rtlCol="0" anchor="ctr"/>
            <a:lstStyle/>
            <a:p>
              <a:endParaRPr lang="en-US"/>
            </a:p>
          </p:txBody>
        </p:sp>
        <p:grpSp>
          <p:nvGrpSpPr>
            <p:cNvPr id="26" name="Graphic 11">
              <a:extLst>
                <a:ext uri="{FF2B5EF4-FFF2-40B4-BE49-F238E27FC236}">
                  <a16:creationId xmlns:a16="http://schemas.microsoft.com/office/drawing/2014/main" id="{0B0D300A-A0C9-4191-9136-F0664083CF33}"/>
                </a:ext>
              </a:extLst>
            </p:cNvPr>
            <p:cNvGrpSpPr/>
            <p:nvPr/>
          </p:nvGrpSpPr>
          <p:grpSpPr>
            <a:xfrm>
              <a:off x="8386477" y="2846026"/>
              <a:ext cx="952402" cy="699902"/>
              <a:chOff x="8386477" y="2846026"/>
              <a:chExt cx="952402" cy="699902"/>
            </a:xfrm>
          </p:grpSpPr>
          <p:sp>
            <p:nvSpPr>
              <p:cNvPr id="27" name="Freeform: Shape 26">
                <a:extLst>
                  <a:ext uri="{FF2B5EF4-FFF2-40B4-BE49-F238E27FC236}">
                    <a16:creationId xmlns:a16="http://schemas.microsoft.com/office/drawing/2014/main" id="{9887A359-30AD-4025-9F72-E6B5C14D2C95}"/>
                  </a:ext>
                </a:extLst>
              </p:cNvPr>
              <p:cNvSpPr/>
              <p:nvPr/>
            </p:nvSpPr>
            <p:spPr>
              <a:xfrm>
                <a:off x="8386477" y="3024839"/>
                <a:ext cx="952402" cy="423390"/>
              </a:xfrm>
              <a:custGeom>
                <a:avLst/>
                <a:gdLst>
                  <a:gd name="connsiteX0" fmla="*/ 233026 w 952402"/>
                  <a:gd name="connsiteY0" fmla="*/ 323464 h 423390"/>
                  <a:gd name="connsiteX1" fmla="*/ 162392 w 952402"/>
                  <a:gd name="connsiteY1" fmla="*/ 323464 h 423390"/>
                  <a:gd name="connsiteX2" fmla="*/ 162392 w 952402"/>
                  <a:gd name="connsiteY2" fmla="*/ 301267 h 423390"/>
                  <a:gd name="connsiteX3" fmla="*/ 142011 w 952402"/>
                  <a:gd name="connsiteY3" fmla="*/ 319750 h 423390"/>
                  <a:gd name="connsiteX4" fmla="*/ 100753 w 952402"/>
                  <a:gd name="connsiteY4" fmla="*/ 329900 h 423390"/>
                  <a:gd name="connsiteX5" fmla="*/ 34740 w 952402"/>
                  <a:gd name="connsiteY5" fmla="*/ 304237 h 423390"/>
                  <a:gd name="connsiteX6" fmla="*/ 83 w 952402"/>
                  <a:gd name="connsiteY6" fmla="*/ 223289 h 423390"/>
                  <a:gd name="connsiteX7" fmla="*/ 35648 w 952402"/>
                  <a:gd name="connsiteY7" fmla="*/ 141515 h 423390"/>
                  <a:gd name="connsiteX8" fmla="*/ 100423 w 952402"/>
                  <a:gd name="connsiteY8" fmla="*/ 116761 h 423390"/>
                  <a:gd name="connsiteX9" fmla="*/ 140526 w 952402"/>
                  <a:gd name="connsiteY9" fmla="*/ 125755 h 423390"/>
                  <a:gd name="connsiteX10" fmla="*/ 162640 w 952402"/>
                  <a:gd name="connsiteY10" fmla="*/ 142753 h 423390"/>
                  <a:gd name="connsiteX11" fmla="*/ 162640 w 952402"/>
                  <a:gd name="connsiteY11" fmla="*/ 0 h 423390"/>
                  <a:gd name="connsiteX12" fmla="*/ 233274 w 952402"/>
                  <a:gd name="connsiteY12" fmla="*/ 0 h 423390"/>
                  <a:gd name="connsiteX13" fmla="*/ 164620 w 952402"/>
                  <a:gd name="connsiteY13" fmla="*/ 223537 h 423390"/>
                  <a:gd name="connsiteX14" fmla="*/ 151418 w 952402"/>
                  <a:gd name="connsiteY14" fmla="*/ 191355 h 423390"/>
                  <a:gd name="connsiteX15" fmla="*/ 118906 w 952402"/>
                  <a:gd name="connsiteY15" fmla="*/ 178318 h 423390"/>
                  <a:gd name="connsiteX16" fmla="*/ 84250 w 952402"/>
                  <a:gd name="connsiteY16" fmla="*/ 194243 h 423390"/>
                  <a:gd name="connsiteX17" fmla="*/ 84250 w 952402"/>
                  <a:gd name="connsiteY17" fmla="*/ 253242 h 423390"/>
                  <a:gd name="connsiteX18" fmla="*/ 118906 w 952402"/>
                  <a:gd name="connsiteY18" fmla="*/ 269086 h 423390"/>
                  <a:gd name="connsiteX19" fmla="*/ 151418 w 952402"/>
                  <a:gd name="connsiteY19" fmla="*/ 255800 h 423390"/>
                  <a:gd name="connsiteX20" fmla="*/ 164620 w 952402"/>
                  <a:gd name="connsiteY20" fmla="*/ 223537 h 423390"/>
                  <a:gd name="connsiteX21" fmla="*/ 497986 w 952402"/>
                  <a:gd name="connsiteY21" fmla="*/ 323464 h 423390"/>
                  <a:gd name="connsiteX22" fmla="*/ 427352 w 952402"/>
                  <a:gd name="connsiteY22" fmla="*/ 323464 h 423390"/>
                  <a:gd name="connsiteX23" fmla="*/ 427352 w 952402"/>
                  <a:gd name="connsiteY23" fmla="*/ 301267 h 423390"/>
                  <a:gd name="connsiteX24" fmla="*/ 407218 w 952402"/>
                  <a:gd name="connsiteY24" fmla="*/ 319750 h 423390"/>
                  <a:gd name="connsiteX25" fmla="*/ 365960 w 952402"/>
                  <a:gd name="connsiteY25" fmla="*/ 329900 h 423390"/>
                  <a:gd name="connsiteX26" fmla="*/ 299947 w 952402"/>
                  <a:gd name="connsiteY26" fmla="*/ 304237 h 423390"/>
                  <a:gd name="connsiteX27" fmla="*/ 265290 w 952402"/>
                  <a:gd name="connsiteY27" fmla="*/ 223289 h 423390"/>
                  <a:gd name="connsiteX28" fmla="*/ 299947 w 952402"/>
                  <a:gd name="connsiteY28" fmla="*/ 141515 h 423390"/>
                  <a:gd name="connsiteX29" fmla="*/ 364805 w 952402"/>
                  <a:gd name="connsiteY29" fmla="*/ 116761 h 423390"/>
                  <a:gd name="connsiteX30" fmla="*/ 404825 w 952402"/>
                  <a:gd name="connsiteY30" fmla="*/ 125755 h 423390"/>
                  <a:gd name="connsiteX31" fmla="*/ 427022 w 952402"/>
                  <a:gd name="connsiteY31" fmla="*/ 142753 h 423390"/>
                  <a:gd name="connsiteX32" fmla="*/ 427022 w 952402"/>
                  <a:gd name="connsiteY32" fmla="*/ 123609 h 423390"/>
                  <a:gd name="connsiteX33" fmla="*/ 497986 w 952402"/>
                  <a:gd name="connsiteY33" fmla="*/ 123609 h 423390"/>
                  <a:gd name="connsiteX34" fmla="*/ 429497 w 952402"/>
                  <a:gd name="connsiteY34" fmla="*/ 223537 h 423390"/>
                  <a:gd name="connsiteX35" fmla="*/ 416130 w 952402"/>
                  <a:gd name="connsiteY35" fmla="*/ 191355 h 423390"/>
                  <a:gd name="connsiteX36" fmla="*/ 383866 w 952402"/>
                  <a:gd name="connsiteY36" fmla="*/ 178318 h 423390"/>
                  <a:gd name="connsiteX37" fmla="*/ 349457 w 952402"/>
                  <a:gd name="connsiteY37" fmla="*/ 193996 h 423390"/>
                  <a:gd name="connsiteX38" fmla="*/ 349457 w 952402"/>
                  <a:gd name="connsiteY38" fmla="*/ 252995 h 423390"/>
                  <a:gd name="connsiteX39" fmla="*/ 383866 w 952402"/>
                  <a:gd name="connsiteY39" fmla="*/ 269086 h 423390"/>
                  <a:gd name="connsiteX40" fmla="*/ 416212 w 952402"/>
                  <a:gd name="connsiteY40" fmla="*/ 255965 h 423390"/>
                  <a:gd name="connsiteX41" fmla="*/ 429497 w 952402"/>
                  <a:gd name="connsiteY41" fmla="*/ 223537 h 423390"/>
                  <a:gd name="connsiteX42" fmla="*/ 770867 w 952402"/>
                  <a:gd name="connsiteY42" fmla="*/ 223537 h 423390"/>
                  <a:gd name="connsiteX43" fmla="*/ 735302 w 952402"/>
                  <a:gd name="connsiteY43" fmla="*/ 305393 h 423390"/>
                  <a:gd name="connsiteX44" fmla="*/ 670527 w 952402"/>
                  <a:gd name="connsiteY44" fmla="*/ 330148 h 423390"/>
                  <a:gd name="connsiteX45" fmla="*/ 630424 w 952402"/>
                  <a:gd name="connsiteY45" fmla="*/ 321071 h 423390"/>
                  <a:gd name="connsiteX46" fmla="*/ 608227 w 952402"/>
                  <a:gd name="connsiteY46" fmla="*/ 304072 h 423390"/>
                  <a:gd name="connsiteX47" fmla="*/ 608227 w 952402"/>
                  <a:gd name="connsiteY47" fmla="*/ 423391 h 423390"/>
                  <a:gd name="connsiteX48" fmla="*/ 537676 w 952402"/>
                  <a:gd name="connsiteY48" fmla="*/ 423391 h 423390"/>
                  <a:gd name="connsiteX49" fmla="*/ 537676 w 952402"/>
                  <a:gd name="connsiteY49" fmla="*/ 123609 h 423390"/>
                  <a:gd name="connsiteX50" fmla="*/ 608227 w 952402"/>
                  <a:gd name="connsiteY50" fmla="*/ 123609 h 423390"/>
                  <a:gd name="connsiteX51" fmla="*/ 608227 w 952402"/>
                  <a:gd name="connsiteY51" fmla="*/ 145806 h 423390"/>
                  <a:gd name="connsiteX52" fmla="*/ 628691 w 952402"/>
                  <a:gd name="connsiteY52" fmla="*/ 127240 h 423390"/>
                  <a:gd name="connsiteX53" fmla="*/ 669949 w 952402"/>
                  <a:gd name="connsiteY53" fmla="*/ 117173 h 423390"/>
                  <a:gd name="connsiteX54" fmla="*/ 735962 w 952402"/>
                  <a:gd name="connsiteY54" fmla="*/ 142753 h 423390"/>
                  <a:gd name="connsiteX55" fmla="*/ 770867 w 952402"/>
                  <a:gd name="connsiteY55" fmla="*/ 223702 h 423390"/>
                  <a:gd name="connsiteX56" fmla="*/ 697427 w 952402"/>
                  <a:gd name="connsiteY56" fmla="*/ 223537 h 423390"/>
                  <a:gd name="connsiteX57" fmla="*/ 652045 w 952402"/>
                  <a:gd name="connsiteY57" fmla="*/ 178317 h 423390"/>
                  <a:gd name="connsiteX58" fmla="*/ 651796 w 952402"/>
                  <a:gd name="connsiteY58" fmla="*/ 178318 h 423390"/>
                  <a:gd name="connsiteX59" fmla="*/ 606085 w 952402"/>
                  <a:gd name="connsiteY59" fmla="*/ 222705 h 423390"/>
                  <a:gd name="connsiteX60" fmla="*/ 606082 w 952402"/>
                  <a:gd name="connsiteY60" fmla="*/ 223784 h 423390"/>
                  <a:gd name="connsiteX61" fmla="*/ 619450 w 952402"/>
                  <a:gd name="connsiteY61" fmla="*/ 255965 h 423390"/>
                  <a:gd name="connsiteX62" fmla="*/ 651796 w 952402"/>
                  <a:gd name="connsiteY62" fmla="*/ 269086 h 423390"/>
                  <a:gd name="connsiteX63" fmla="*/ 686453 w 952402"/>
                  <a:gd name="connsiteY63" fmla="*/ 253160 h 423390"/>
                  <a:gd name="connsiteX64" fmla="*/ 697427 w 952402"/>
                  <a:gd name="connsiteY64" fmla="*/ 223537 h 423390"/>
                  <a:gd name="connsiteX65" fmla="*/ 952402 w 952402"/>
                  <a:gd name="connsiteY65" fmla="*/ 188880 h 423390"/>
                  <a:gd name="connsiteX66" fmla="*/ 922284 w 952402"/>
                  <a:gd name="connsiteY66" fmla="*/ 181783 h 423390"/>
                  <a:gd name="connsiteX67" fmla="*/ 877065 w 952402"/>
                  <a:gd name="connsiteY67" fmla="*/ 210169 h 423390"/>
                  <a:gd name="connsiteX68" fmla="*/ 873187 w 952402"/>
                  <a:gd name="connsiteY68" fmla="*/ 237977 h 423390"/>
                  <a:gd name="connsiteX69" fmla="*/ 873187 w 952402"/>
                  <a:gd name="connsiteY69" fmla="*/ 323464 h 423390"/>
                  <a:gd name="connsiteX70" fmla="*/ 802553 w 952402"/>
                  <a:gd name="connsiteY70" fmla="*/ 323464 h 423390"/>
                  <a:gd name="connsiteX71" fmla="*/ 802553 w 952402"/>
                  <a:gd name="connsiteY71" fmla="*/ 123609 h 423390"/>
                  <a:gd name="connsiteX72" fmla="*/ 873187 w 952402"/>
                  <a:gd name="connsiteY72" fmla="*/ 123609 h 423390"/>
                  <a:gd name="connsiteX73" fmla="*/ 873187 w 952402"/>
                  <a:gd name="connsiteY73" fmla="*/ 156616 h 423390"/>
                  <a:gd name="connsiteX74" fmla="*/ 897281 w 952402"/>
                  <a:gd name="connsiteY74" fmla="*/ 131366 h 423390"/>
                  <a:gd name="connsiteX75" fmla="*/ 938540 w 952402"/>
                  <a:gd name="connsiteY75" fmla="*/ 121051 h 423390"/>
                  <a:gd name="connsiteX76" fmla="*/ 952320 w 952402"/>
                  <a:gd name="connsiteY76" fmla="*/ 121711 h 42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52402" h="423390">
                    <a:moveTo>
                      <a:pt x="233026" y="323464"/>
                    </a:moveTo>
                    <a:lnTo>
                      <a:pt x="162392" y="323464"/>
                    </a:lnTo>
                    <a:lnTo>
                      <a:pt x="162392" y="301267"/>
                    </a:lnTo>
                    <a:cubicBezTo>
                      <a:pt x="156857" y="308688"/>
                      <a:pt x="149936" y="314965"/>
                      <a:pt x="142011" y="319750"/>
                    </a:cubicBezTo>
                    <a:cubicBezTo>
                      <a:pt x="129372" y="326655"/>
                      <a:pt x="115153" y="330153"/>
                      <a:pt x="100753" y="329900"/>
                    </a:cubicBezTo>
                    <a:cubicBezTo>
                      <a:pt x="76304" y="329952"/>
                      <a:pt x="52734" y="320789"/>
                      <a:pt x="34740" y="304237"/>
                    </a:cubicBezTo>
                    <a:cubicBezTo>
                      <a:pt x="11613" y="283831"/>
                      <a:pt x="-1112" y="254108"/>
                      <a:pt x="83" y="223289"/>
                    </a:cubicBezTo>
                    <a:cubicBezTo>
                      <a:pt x="-1175" y="192029"/>
                      <a:pt x="11924" y="161909"/>
                      <a:pt x="35648" y="141515"/>
                    </a:cubicBezTo>
                    <a:cubicBezTo>
                      <a:pt x="53403" y="125486"/>
                      <a:pt x="76502" y="116658"/>
                      <a:pt x="100423" y="116761"/>
                    </a:cubicBezTo>
                    <a:cubicBezTo>
                      <a:pt x="114299" y="116676"/>
                      <a:pt x="128014" y="119752"/>
                      <a:pt x="140526" y="125755"/>
                    </a:cubicBezTo>
                    <a:cubicBezTo>
                      <a:pt x="148828" y="130094"/>
                      <a:pt x="156311" y="135846"/>
                      <a:pt x="162640" y="142753"/>
                    </a:cubicBezTo>
                    <a:lnTo>
                      <a:pt x="162640" y="0"/>
                    </a:lnTo>
                    <a:lnTo>
                      <a:pt x="233274" y="0"/>
                    </a:lnTo>
                    <a:close/>
                    <a:moveTo>
                      <a:pt x="164620" y="223537"/>
                    </a:moveTo>
                    <a:cubicBezTo>
                      <a:pt x="164879" y="211441"/>
                      <a:pt x="160096" y="199784"/>
                      <a:pt x="151418" y="191355"/>
                    </a:cubicBezTo>
                    <a:cubicBezTo>
                      <a:pt x="142831" y="182729"/>
                      <a:pt x="131074" y="178014"/>
                      <a:pt x="118906" y="178318"/>
                    </a:cubicBezTo>
                    <a:cubicBezTo>
                      <a:pt x="105526" y="178044"/>
                      <a:pt x="92756" y="183911"/>
                      <a:pt x="84250" y="194243"/>
                    </a:cubicBezTo>
                    <a:cubicBezTo>
                      <a:pt x="69618" y="211188"/>
                      <a:pt x="69618" y="236298"/>
                      <a:pt x="84250" y="253242"/>
                    </a:cubicBezTo>
                    <a:cubicBezTo>
                      <a:pt x="92711" y="263625"/>
                      <a:pt x="105519" y="269480"/>
                      <a:pt x="118906" y="269086"/>
                    </a:cubicBezTo>
                    <a:cubicBezTo>
                      <a:pt x="131110" y="269324"/>
                      <a:pt x="142873" y="264517"/>
                      <a:pt x="151418" y="255800"/>
                    </a:cubicBezTo>
                    <a:cubicBezTo>
                      <a:pt x="160108" y="247346"/>
                      <a:pt x="164891" y="235658"/>
                      <a:pt x="164620" y="223537"/>
                    </a:cubicBezTo>
                    <a:close/>
                    <a:moveTo>
                      <a:pt x="497986" y="323464"/>
                    </a:moveTo>
                    <a:lnTo>
                      <a:pt x="427352" y="323464"/>
                    </a:lnTo>
                    <a:lnTo>
                      <a:pt x="427352" y="301267"/>
                    </a:lnTo>
                    <a:cubicBezTo>
                      <a:pt x="421865" y="308641"/>
                      <a:pt x="415034" y="314913"/>
                      <a:pt x="407218" y="319750"/>
                    </a:cubicBezTo>
                    <a:cubicBezTo>
                      <a:pt x="394587" y="326677"/>
                      <a:pt x="380363" y="330176"/>
                      <a:pt x="365960" y="329900"/>
                    </a:cubicBezTo>
                    <a:cubicBezTo>
                      <a:pt x="341508" y="329969"/>
                      <a:pt x="317932" y="320803"/>
                      <a:pt x="299947" y="304237"/>
                    </a:cubicBezTo>
                    <a:cubicBezTo>
                      <a:pt x="276820" y="283831"/>
                      <a:pt x="264095" y="254108"/>
                      <a:pt x="265290" y="223289"/>
                    </a:cubicBezTo>
                    <a:cubicBezTo>
                      <a:pt x="263806" y="192179"/>
                      <a:pt x="276560" y="162084"/>
                      <a:pt x="299947" y="141515"/>
                    </a:cubicBezTo>
                    <a:cubicBezTo>
                      <a:pt x="317737" y="125487"/>
                      <a:pt x="340859" y="116661"/>
                      <a:pt x="364805" y="116761"/>
                    </a:cubicBezTo>
                    <a:cubicBezTo>
                      <a:pt x="378657" y="116666"/>
                      <a:pt x="392346" y="119743"/>
                      <a:pt x="404825" y="125755"/>
                    </a:cubicBezTo>
                    <a:cubicBezTo>
                      <a:pt x="413154" y="130090"/>
                      <a:pt x="420665" y="135842"/>
                      <a:pt x="427022" y="142753"/>
                    </a:cubicBezTo>
                    <a:lnTo>
                      <a:pt x="427022" y="123609"/>
                    </a:lnTo>
                    <a:lnTo>
                      <a:pt x="497986" y="123609"/>
                    </a:lnTo>
                    <a:close/>
                    <a:moveTo>
                      <a:pt x="429497" y="223537"/>
                    </a:moveTo>
                    <a:cubicBezTo>
                      <a:pt x="429712" y="211417"/>
                      <a:pt x="424868" y="199755"/>
                      <a:pt x="416130" y="191355"/>
                    </a:cubicBezTo>
                    <a:cubicBezTo>
                      <a:pt x="407614" y="182775"/>
                      <a:pt x="395952" y="178063"/>
                      <a:pt x="383866" y="178318"/>
                    </a:cubicBezTo>
                    <a:cubicBezTo>
                      <a:pt x="370605" y="178022"/>
                      <a:pt x="357935" y="183796"/>
                      <a:pt x="349457" y="193996"/>
                    </a:cubicBezTo>
                    <a:cubicBezTo>
                      <a:pt x="334718" y="210901"/>
                      <a:pt x="334718" y="236090"/>
                      <a:pt x="349457" y="252995"/>
                    </a:cubicBezTo>
                    <a:cubicBezTo>
                      <a:pt x="357790" y="263430"/>
                      <a:pt x="370515" y="269380"/>
                      <a:pt x="383866" y="269086"/>
                    </a:cubicBezTo>
                    <a:cubicBezTo>
                      <a:pt x="395992" y="269341"/>
                      <a:pt x="407691" y="264597"/>
                      <a:pt x="416212" y="255965"/>
                    </a:cubicBezTo>
                    <a:cubicBezTo>
                      <a:pt x="424976" y="247486"/>
                      <a:pt x="429793" y="235727"/>
                      <a:pt x="429497" y="223537"/>
                    </a:cubicBezTo>
                    <a:close/>
                    <a:moveTo>
                      <a:pt x="770867" y="223537"/>
                    </a:moveTo>
                    <a:cubicBezTo>
                      <a:pt x="772137" y="254823"/>
                      <a:pt x="759042" y="284973"/>
                      <a:pt x="735302" y="305393"/>
                    </a:cubicBezTo>
                    <a:cubicBezTo>
                      <a:pt x="717538" y="321409"/>
                      <a:pt x="694445" y="330234"/>
                      <a:pt x="670527" y="330148"/>
                    </a:cubicBezTo>
                    <a:cubicBezTo>
                      <a:pt x="656639" y="330253"/>
                      <a:pt x="642914" y="327146"/>
                      <a:pt x="630424" y="321071"/>
                    </a:cubicBezTo>
                    <a:cubicBezTo>
                      <a:pt x="622073" y="316770"/>
                      <a:pt x="614556" y="311014"/>
                      <a:pt x="608227" y="304072"/>
                    </a:cubicBezTo>
                    <a:lnTo>
                      <a:pt x="608227" y="423391"/>
                    </a:lnTo>
                    <a:lnTo>
                      <a:pt x="537676" y="423391"/>
                    </a:lnTo>
                    <a:lnTo>
                      <a:pt x="537676" y="123609"/>
                    </a:lnTo>
                    <a:lnTo>
                      <a:pt x="608227" y="123609"/>
                    </a:lnTo>
                    <a:lnTo>
                      <a:pt x="608227" y="145806"/>
                    </a:lnTo>
                    <a:cubicBezTo>
                      <a:pt x="613699" y="138276"/>
                      <a:pt x="620666" y="131955"/>
                      <a:pt x="628691" y="127240"/>
                    </a:cubicBezTo>
                    <a:cubicBezTo>
                      <a:pt x="641352" y="120399"/>
                      <a:pt x="655561" y="116932"/>
                      <a:pt x="669949" y="117173"/>
                    </a:cubicBezTo>
                    <a:cubicBezTo>
                      <a:pt x="694381" y="117131"/>
                      <a:pt x="717938" y="126260"/>
                      <a:pt x="735962" y="142753"/>
                    </a:cubicBezTo>
                    <a:cubicBezTo>
                      <a:pt x="759182" y="163112"/>
                      <a:pt x="771997" y="192842"/>
                      <a:pt x="770867" y="223702"/>
                    </a:cubicBezTo>
                    <a:close/>
                    <a:moveTo>
                      <a:pt x="697427" y="223537"/>
                    </a:moveTo>
                    <a:cubicBezTo>
                      <a:pt x="697383" y="198518"/>
                      <a:pt x="677064" y="178271"/>
                      <a:pt x="652045" y="178317"/>
                    </a:cubicBezTo>
                    <a:cubicBezTo>
                      <a:pt x="651962" y="178317"/>
                      <a:pt x="651878" y="178317"/>
                      <a:pt x="651796" y="178318"/>
                    </a:cubicBezTo>
                    <a:cubicBezTo>
                      <a:pt x="626916" y="177952"/>
                      <a:pt x="606451" y="197824"/>
                      <a:pt x="606085" y="222705"/>
                    </a:cubicBezTo>
                    <a:cubicBezTo>
                      <a:pt x="606079" y="223065"/>
                      <a:pt x="606079" y="223424"/>
                      <a:pt x="606082" y="223784"/>
                    </a:cubicBezTo>
                    <a:cubicBezTo>
                      <a:pt x="605867" y="235903"/>
                      <a:pt x="610711" y="247565"/>
                      <a:pt x="619450" y="255965"/>
                    </a:cubicBezTo>
                    <a:cubicBezTo>
                      <a:pt x="627982" y="264580"/>
                      <a:pt x="639673" y="269322"/>
                      <a:pt x="651796" y="269086"/>
                    </a:cubicBezTo>
                    <a:cubicBezTo>
                      <a:pt x="665197" y="269459"/>
                      <a:pt x="678008" y="263573"/>
                      <a:pt x="686453" y="253160"/>
                    </a:cubicBezTo>
                    <a:cubicBezTo>
                      <a:pt x="693653" y="244985"/>
                      <a:pt x="697564" y="234430"/>
                      <a:pt x="697427" y="223537"/>
                    </a:cubicBezTo>
                    <a:close/>
                    <a:moveTo>
                      <a:pt x="952402" y="188880"/>
                    </a:moveTo>
                    <a:cubicBezTo>
                      <a:pt x="943037" y="184251"/>
                      <a:pt x="932730" y="181823"/>
                      <a:pt x="922284" y="181783"/>
                    </a:cubicBezTo>
                    <a:cubicBezTo>
                      <a:pt x="899014" y="181783"/>
                      <a:pt x="883914" y="191190"/>
                      <a:pt x="877065" y="210169"/>
                    </a:cubicBezTo>
                    <a:cubicBezTo>
                      <a:pt x="874193" y="219148"/>
                      <a:pt x="872881" y="228554"/>
                      <a:pt x="873187" y="237977"/>
                    </a:cubicBezTo>
                    <a:lnTo>
                      <a:pt x="873187" y="323464"/>
                    </a:lnTo>
                    <a:lnTo>
                      <a:pt x="802553" y="323464"/>
                    </a:lnTo>
                    <a:lnTo>
                      <a:pt x="802553" y="123609"/>
                    </a:lnTo>
                    <a:lnTo>
                      <a:pt x="873187" y="123609"/>
                    </a:lnTo>
                    <a:lnTo>
                      <a:pt x="873187" y="156616"/>
                    </a:lnTo>
                    <a:cubicBezTo>
                      <a:pt x="879194" y="146475"/>
                      <a:pt x="887429" y="137838"/>
                      <a:pt x="897281" y="131366"/>
                    </a:cubicBezTo>
                    <a:cubicBezTo>
                      <a:pt x="909849" y="124270"/>
                      <a:pt x="924107" y="120706"/>
                      <a:pt x="938540" y="121051"/>
                    </a:cubicBezTo>
                    <a:cubicBezTo>
                      <a:pt x="942253" y="121051"/>
                      <a:pt x="946791" y="121051"/>
                      <a:pt x="952320" y="121711"/>
                    </a:cubicBezTo>
                    <a:close/>
                  </a:path>
                </a:pathLst>
              </a:custGeom>
              <a:solidFill>
                <a:srgbClr val="0D2192"/>
              </a:solidFill>
              <a:ln w="8202"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1DDEEA0-222D-4E5D-936D-07E0093DFC30}"/>
                  </a:ext>
                </a:extLst>
              </p:cNvPr>
              <p:cNvSpPr/>
              <p:nvPr/>
            </p:nvSpPr>
            <p:spPr>
              <a:xfrm>
                <a:off x="8917469" y="3349705"/>
                <a:ext cx="83341" cy="196223"/>
              </a:xfrm>
              <a:custGeom>
                <a:avLst/>
                <a:gdLst>
                  <a:gd name="connsiteX0" fmla="*/ 6106 w 83341"/>
                  <a:gd name="connsiteY0" fmla="*/ 0 h 196223"/>
                  <a:gd name="connsiteX1" fmla="*/ 77235 w 83341"/>
                  <a:gd name="connsiteY1" fmla="*/ 0 h 196223"/>
                  <a:gd name="connsiteX2" fmla="*/ 83341 w 83341"/>
                  <a:gd name="connsiteY2" fmla="*/ 167013 h 196223"/>
                  <a:gd name="connsiteX3" fmla="*/ 41671 w 83341"/>
                  <a:gd name="connsiteY3" fmla="*/ 196224 h 196223"/>
                  <a:gd name="connsiteX4" fmla="*/ 0 w 83341"/>
                  <a:gd name="connsiteY4" fmla="*/ 167013 h 196223"/>
                  <a:gd name="connsiteX5" fmla="*/ 6106 w 83341"/>
                  <a:gd name="connsiteY5" fmla="*/ 0 h 19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1" h="196223">
                    <a:moveTo>
                      <a:pt x="6106" y="0"/>
                    </a:moveTo>
                    <a:lnTo>
                      <a:pt x="77235" y="0"/>
                    </a:lnTo>
                    <a:lnTo>
                      <a:pt x="83341" y="167013"/>
                    </a:lnTo>
                    <a:lnTo>
                      <a:pt x="41671" y="196224"/>
                    </a:lnTo>
                    <a:lnTo>
                      <a:pt x="0" y="167013"/>
                    </a:lnTo>
                    <a:lnTo>
                      <a:pt x="6106" y="0"/>
                    </a:lnTo>
                    <a:close/>
                  </a:path>
                </a:pathLst>
              </a:custGeom>
              <a:solidFill>
                <a:srgbClr val="0D2192"/>
              </a:solidFill>
              <a:ln w="820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CAF38AB-BEBF-4AA9-9AEC-D52C432B639E}"/>
                  </a:ext>
                </a:extLst>
              </p:cNvPr>
              <p:cNvSpPr/>
              <p:nvPr/>
            </p:nvSpPr>
            <p:spPr>
              <a:xfrm>
                <a:off x="8764071" y="2846026"/>
                <a:ext cx="269827" cy="189869"/>
              </a:xfrm>
              <a:custGeom>
                <a:avLst/>
                <a:gdLst>
                  <a:gd name="connsiteX0" fmla="*/ 264547 w 269827"/>
                  <a:gd name="connsiteY0" fmla="*/ 0 h 189869"/>
                  <a:gd name="connsiteX1" fmla="*/ 269828 w 269827"/>
                  <a:gd name="connsiteY1" fmla="*/ 0 h 189869"/>
                  <a:gd name="connsiteX2" fmla="*/ 269828 w 269827"/>
                  <a:gd name="connsiteY2" fmla="*/ 189870 h 189869"/>
                  <a:gd name="connsiteX3" fmla="*/ 264547 w 269827"/>
                  <a:gd name="connsiteY3" fmla="*/ 189870 h 189869"/>
                  <a:gd name="connsiteX4" fmla="*/ 5281 w 269827"/>
                  <a:gd name="connsiteY4" fmla="*/ 189870 h 189869"/>
                  <a:gd name="connsiteX5" fmla="*/ 0 w 269827"/>
                  <a:gd name="connsiteY5" fmla="*/ 189870 h 189869"/>
                  <a:gd name="connsiteX6" fmla="*/ 0 w 269827"/>
                  <a:gd name="connsiteY6" fmla="*/ 0 h 189869"/>
                  <a:gd name="connsiteX7" fmla="*/ 5281 w 269827"/>
                  <a:gd name="connsiteY7" fmla="*/ 0 h 1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27" h="189869">
                    <a:moveTo>
                      <a:pt x="264547" y="0"/>
                    </a:moveTo>
                    <a:cubicBezTo>
                      <a:pt x="267464" y="0"/>
                      <a:pt x="269828" y="0"/>
                      <a:pt x="269828" y="0"/>
                    </a:cubicBezTo>
                    <a:lnTo>
                      <a:pt x="269828" y="189870"/>
                    </a:lnTo>
                    <a:cubicBezTo>
                      <a:pt x="269828" y="189870"/>
                      <a:pt x="267464" y="189870"/>
                      <a:pt x="264547" y="189870"/>
                    </a:cubicBezTo>
                    <a:lnTo>
                      <a:pt x="5281" y="189870"/>
                    </a:lnTo>
                    <a:cubicBezTo>
                      <a:pt x="2364" y="189870"/>
                      <a:pt x="0" y="189870"/>
                      <a:pt x="0" y="189870"/>
                    </a:cubicBezTo>
                    <a:lnTo>
                      <a:pt x="0" y="0"/>
                    </a:lnTo>
                    <a:cubicBezTo>
                      <a:pt x="0" y="0"/>
                      <a:pt x="2364" y="0"/>
                      <a:pt x="5281" y="0"/>
                    </a:cubicBezTo>
                    <a:close/>
                  </a:path>
                </a:pathLst>
              </a:custGeom>
              <a:solidFill>
                <a:srgbClr val="0D2192"/>
              </a:solidFill>
              <a:ln w="820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92F91A1-FFB8-46E9-8243-92188880DC32}"/>
                  </a:ext>
                </a:extLst>
              </p:cNvPr>
              <p:cNvSpPr/>
              <p:nvPr/>
            </p:nvSpPr>
            <p:spPr>
              <a:xfrm>
                <a:off x="8764071" y="2846026"/>
                <a:ext cx="99762" cy="189869"/>
              </a:xfrm>
              <a:custGeom>
                <a:avLst/>
                <a:gdLst>
                  <a:gd name="connsiteX0" fmla="*/ 0 w 99762"/>
                  <a:gd name="connsiteY0" fmla="*/ 0 h 189869"/>
                  <a:gd name="connsiteX1" fmla="*/ 99762 w 99762"/>
                  <a:gd name="connsiteY1" fmla="*/ 0 h 189869"/>
                  <a:gd name="connsiteX2" fmla="*/ 99762 w 99762"/>
                  <a:gd name="connsiteY2" fmla="*/ 189870 h 189869"/>
                  <a:gd name="connsiteX3" fmla="*/ 0 w 99762"/>
                  <a:gd name="connsiteY3" fmla="*/ 189870 h 189869"/>
                </a:gdLst>
                <a:ahLst/>
                <a:cxnLst>
                  <a:cxn ang="0">
                    <a:pos x="connsiteX0" y="connsiteY0"/>
                  </a:cxn>
                  <a:cxn ang="0">
                    <a:pos x="connsiteX1" y="connsiteY1"/>
                  </a:cxn>
                  <a:cxn ang="0">
                    <a:pos x="connsiteX2" y="connsiteY2"/>
                  </a:cxn>
                  <a:cxn ang="0">
                    <a:pos x="connsiteX3" y="connsiteY3"/>
                  </a:cxn>
                </a:cxnLst>
                <a:rect l="l" t="t" r="r" b="b"/>
                <a:pathLst>
                  <a:path w="99762" h="189869">
                    <a:moveTo>
                      <a:pt x="0" y="0"/>
                    </a:moveTo>
                    <a:lnTo>
                      <a:pt x="99762" y="0"/>
                    </a:lnTo>
                    <a:lnTo>
                      <a:pt x="99762" y="189870"/>
                    </a:lnTo>
                    <a:lnTo>
                      <a:pt x="0" y="189870"/>
                    </a:lnTo>
                    <a:close/>
                  </a:path>
                </a:pathLst>
              </a:custGeom>
              <a:solidFill>
                <a:srgbClr val="FFFFFF">
                  <a:alpha val="8000"/>
                </a:srgbClr>
              </a:solidFill>
              <a:ln w="8202"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8D1A370-817E-45FA-946C-1940D06D17F8}"/>
                  </a:ext>
                </a:extLst>
              </p:cNvPr>
              <p:cNvSpPr/>
              <p:nvPr/>
            </p:nvSpPr>
            <p:spPr>
              <a:xfrm>
                <a:off x="8678915" y="3023601"/>
                <a:ext cx="436675" cy="45548"/>
              </a:xfrm>
              <a:custGeom>
                <a:avLst/>
                <a:gdLst>
                  <a:gd name="connsiteX0" fmla="*/ 426939 w 436675"/>
                  <a:gd name="connsiteY0" fmla="*/ 0 h 45548"/>
                  <a:gd name="connsiteX1" fmla="*/ 436676 w 436675"/>
                  <a:gd name="connsiteY1" fmla="*/ 0 h 45548"/>
                  <a:gd name="connsiteX2" fmla="*/ 436676 w 436675"/>
                  <a:gd name="connsiteY2" fmla="*/ 45549 h 45548"/>
                  <a:gd name="connsiteX3" fmla="*/ 426939 w 436675"/>
                  <a:gd name="connsiteY3" fmla="*/ 45549 h 45548"/>
                  <a:gd name="connsiteX4" fmla="*/ 9737 w 436675"/>
                  <a:gd name="connsiteY4" fmla="*/ 45549 h 45548"/>
                  <a:gd name="connsiteX5" fmla="*/ 0 w 436675"/>
                  <a:gd name="connsiteY5" fmla="*/ 45549 h 45548"/>
                  <a:gd name="connsiteX6" fmla="*/ 0 w 436675"/>
                  <a:gd name="connsiteY6" fmla="*/ 0 h 45548"/>
                  <a:gd name="connsiteX7" fmla="*/ 9737 w 436675"/>
                  <a:gd name="connsiteY7" fmla="*/ 0 h 4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5" h="45548">
                    <a:moveTo>
                      <a:pt x="426939" y="0"/>
                    </a:moveTo>
                    <a:cubicBezTo>
                      <a:pt x="432316" y="0"/>
                      <a:pt x="436676" y="0"/>
                      <a:pt x="436676" y="0"/>
                    </a:cubicBezTo>
                    <a:lnTo>
                      <a:pt x="436676" y="45549"/>
                    </a:lnTo>
                    <a:cubicBezTo>
                      <a:pt x="436676" y="45549"/>
                      <a:pt x="432316" y="45549"/>
                      <a:pt x="426939" y="45549"/>
                    </a:cubicBezTo>
                    <a:lnTo>
                      <a:pt x="9737" y="45549"/>
                    </a:lnTo>
                    <a:cubicBezTo>
                      <a:pt x="4359" y="45549"/>
                      <a:pt x="0" y="45549"/>
                      <a:pt x="0" y="45549"/>
                    </a:cubicBezTo>
                    <a:lnTo>
                      <a:pt x="0" y="0"/>
                    </a:lnTo>
                    <a:cubicBezTo>
                      <a:pt x="0" y="0"/>
                      <a:pt x="4359" y="0"/>
                      <a:pt x="9737" y="0"/>
                    </a:cubicBezTo>
                    <a:close/>
                  </a:path>
                </a:pathLst>
              </a:custGeom>
              <a:solidFill>
                <a:srgbClr val="0D2192"/>
              </a:solidFill>
              <a:ln w="8202"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3CADC27-CEB4-4497-9F94-5C6D5A202D1E}"/>
                  </a:ext>
                </a:extLst>
              </p:cNvPr>
              <p:cNvSpPr/>
              <p:nvPr/>
            </p:nvSpPr>
            <p:spPr>
              <a:xfrm>
                <a:off x="8678915" y="3023601"/>
                <a:ext cx="135078" cy="56111"/>
              </a:xfrm>
              <a:custGeom>
                <a:avLst/>
                <a:gdLst>
                  <a:gd name="connsiteX0" fmla="*/ 0 w 135078"/>
                  <a:gd name="connsiteY0" fmla="*/ 0 h 56111"/>
                  <a:gd name="connsiteX1" fmla="*/ 135079 w 135078"/>
                  <a:gd name="connsiteY1" fmla="*/ 0 h 56111"/>
                  <a:gd name="connsiteX2" fmla="*/ 135079 w 135078"/>
                  <a:gd name="connsiteY2" fmla="*/ 56111 h 56111"/>
                  <a:gd name="connsiteX3" fmla="*/ 0 w 135078"/>
                  <a:gd name="connsiteY3" fmla="*/ 56111 h 56111"/>
                </a:gdLst>
                <a:ahLst/>
                <a:cxnLst>
                  <a:cxn ang="0">
                    <a:pos x="connsiteX0" y="connsiteY0"/>
                  </a:cxn>
                  <a:cxn ang="0">
                    <a:pos x="connsiteX1" y="connsiteY1"/>
                  </a:cxn>
                  <a:cxn ang="0">
                    <a:pos x="connsiteX2" y="connsiteY2"/>
                  </a:cxn>
                  <a:cxn ang="0">
                    <a:pos x="connsiteX3" y="connsiteY3"/>
                  </a:cxn>
                </a:cxnLst>
                <a:rect l="l" t="t" r="r" b="b"/>
                <a:pathLst>
                  <a:path w="135078" h="56111">
                    <a:moveTo>
                      <a:pt x="0" y="0"/>
                    </a:moveTo>
                    <a:lnTo>
                      <a:pt x="135079" y="0"/>
                    </a:lnTo>
                    <a:lnTo>
                      <a:pt x="135079" y="56111"/>
                    </a:lnTo>
                    <a:lnTo>
                      <a:pt x="0" y="56111"/>
                    </a:lnTo>
                    <a:close/>
                  </a:path>
                </a:pathLst>
              </a:custGeom>
              <a:solidFill>
                <a:srgbClr val="FFFFFF">
                  <a:alpha val="8000"/>
                </a:srgbClr>
              </a:solidFill>
              <a:ln w="8202" cap="flat">
                <a:noFill/>
                <a:prstDash val="solid"/>
                <a:miter/>
              </a:ln>
            </p:spPr>
            <p:txBody>
              <a:bodyPr rtlCol="0" anchor="ctr"/>
              <a:lstStyle/>
              <a:p>
                <a:endParaRPr lang="en-US"/>
              </a:p>
            </p:txBody>
          </p:sp>
        </p:grpSp>
      </p:grpSp>
      <p:sp>
        <p:nvSpPr>
          <p:cNvPr id="34" name="TextBox 33">
            <a:extLst>
              <a:ext uri="{FF2B5EF4-FFF2-40B4-BE49-F238E27FC236}">
                <a16:creationId xmlns:a16="http://schemas.microsoft.com/office/drawing/2014/main" id="{53008F84-C694-4486-BB26-35440A6D1987}"/>
              </a:ext>
            </a:extLst>
          </p:cNvPr>
          <p:cNvSpPr txBox="1"/>
          <p:nvPr/>
        </p:nvSpPr>
        <p:spPr>
          <a:xfrm>
            <a:off x="5732478" y="2266667"/>
            <a:ext cx="1035540" cy="307777"/>
          </a:xfrm>
          <a:prstGeom prst="rect">
            <a:avLst/>
          </a:prstGeom>
          <a:noFill/>
        </p:spPr>
        <p:txBody>
          <a:bodyPr wrap="none" lIns="0" tIns="0" rIns="0" bIns="0" rtlCol="0">
            <a:spAutoFit/>
          </a:bodyPr>
          <a:lstStyle/>
          <a:p>
            <a:pPr algn="ctr"/>
            <a:r>
              <a:rPr lang="en-US" sz="2000">
                <a:solidFill>
                  <a:srgbClr val="202192"/>
                </a:solidFill>
                <a:latin typeface="+mj-lt"/>
              </a:rPr>
              <a:t>Dapr API</a:t>
            </a:r>
          </a:p>
        </p:txBody>
      </p:sp>
      <p:sp>
        <p:nvSpPr>
          <p:cNvPr id="36" name="TextBox 35">
            <a:extLst>
              <a:ext uri="{FF2B5EF4-FFF2-40B4-BE49-F238E27FC236}">
                <a16:creationId xmlns:a16="http://schemas.microsoft.com/office/drawing/2014/main" id="{D546A33C-267A-46ED-B49E-A20C2F9F9728}"/>
              </a:ext>
            </a:extLst>
          </p:cNvPr>
          <p:cNvSpPr txBox="1"/>
          <p:nvPr/>
        </p:nvSpPr>
        <p:spPr>
          <a:xfrm>
            <a:off x="2213902" y="4110181"/>
            <a:ext cx="8072692" cy="1400383"/>
          </a:xfrm>
          <a:prstGeom prst="rect">
            <a:avLst/>
          </a:prstGeom>
          <a:noFill/>
        </p:spPr>
        <p:txBody>
          <a:bodyPr wrap="square">
            <a:spAutoFit/>
          </a:bodyPr>
          <a:lstStyle/>
          <a:p>
            <a:pPr marL="0" marR="0" lvl="0" indent="0" algn="ctr" defTabSz="914367" eaLnBrk="1" fontAlgn="auto" latinLnBrk="0" hangingPunct="1">
              <a:lnSpc>
                <a:spcPct val="100000"/>
              </a:lnSpc>
              <a:spcBef>
                <a:spcPts val="300"/>
              </a:spcBef>
              <a:spcAft>
                <a:spcPts val="1200"/>
              </a:spcAft>
              <a:buClrTx/>
              <a:buSzTx/>
              <a:buFontTx/>
              <a:buNone/>
              <a:tabLst/>
              <a:defRPr/>
            </a:pPr>
            <a:r>
              <a:rPr kumimoji="0" lang="en-US" sz="1800" b="1" i="0" u="none" strike="noStrike" kern="0" cap="none" spc="0" normalizeH="0" baseline="0" noProof="0" dirty="0">
                <a:ln>
                  <a:noFill/>
                </a:ln>
                <a:solidFill>
                  <a:srgbClr val="0078D4"/>
                </a:solidFill>
                <a:effectLst/>
                <a:uLnTx/>
                <a:uFillTx/>
                <a:latin typeface="Consolas" panose="020B0609020204030204" pitchFamily="49" charset="0"/>
              </a:rPr>
              <a:t>POST</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 http://localhost:3500/v1.0/</a:t>
            </a:r>
            <a:r>
              <a:rPr kumimoji="0" lang="en-US" sz="2000" b="1" i="0" u="none" strike="noStrike" kern="0" cap="none" spc="0" normalizeH="0" baseline="0" noProof="0" dirty="0">
                <a:ln>
                  <a:noFill/>
                </a:ln>
                <a:solidFill>
                  <a:srgbClr val="0078D4"/>
                </a:solidFill>
                <a:effectLst/>
                <a:uLnTx/>
                <a:uFillTx/>
                <a:latin typeface="Consolas" panose="020B0609020204030204" pitchFamily="49" charset="0"/>
              </a:rPr>
              <a:t>invoke</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/cart/method/</a:t>
            </a:r>
            <a:r>
              <a:rPr lang="en-US" sz="1800" kern="0" dirty="0">
                <a:solidFill>
                  <a:srgbClr val="0078D4"/>
                </a:solidFill>
                <a:latin typeface="Consolas" panose="020B0609020204030204" pitchFamily="49" charset="0"/>
              </a:rPr>
              <a:t>new</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order</a:t>
            </a:r>
          </a:p>
          <a:p>
            <a:pPr marL="0" marR="0" lvl="0" indent="0" algn="ctr" defTabSz="914367" eaLnBrk="1" fontAlgn="auto" latinLnBrk="0" hangingPunct="1">
              <a:lnSpc>
                <a:spcPct val="100000"/>
              </a:lnSpc>
              <a:spcBef>
                <a:spcPts val="300"/>
              </a:spcBef>
              <a:spcAft>
                <a:spcPts val="1200"/>
              </a:spcAft>
              <a:buClrTx/>
              <a:buSzTx/>
              <a:buFontTx/>
              <a:buNone/>
              <a:tabLst/>
              <a:defRPr/>
            </a:pPr>
            <a:r>
              <a:rPr kumimoji="0" lang="en-US" sz="1800" b="1" i="0" u="none" strike="noStrike" kern="0" cap="none" spc="0" normalizeH="0" baseline="0" noProof="0" dirty="0">
                <a:ln>
                  <a:noFill/>
                </a:ln>
                <a:solidFill>
                  <a:srgbClr val="0078D4"/>
                </a:solidFill>
                <a:effectLst/>
                <a:uLnTx/>
                <a:uFillTx/>
                <a:latin typeface="Consolas" panose="020B0609020204030204" pitchFamily="49" charset="0"/>
              </a:rPr>
              <a:t>GET</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 http://localhost:3500/v1.0/</a:t>
            </a:r>
            <a:r>
              <a:rPr kumimoji="0" lang="en-US" sz="2000" b="1" i="0" u="none" strike="noStrike" kern="0" cap="none" spc="0" normalizeH="0" baseline="0" noProof="0" dirty="0">
                <a:ln>
                  <a:noFill/>
                </a:ln>
                <a:solidFill>
                  <a:srgbClr val="0078D4"/>
                </a:solidFill>
                <a:effectLst/>
                <a:uLnTx/>
                <a:uFillTx/>
                <a:latin typeface="Consolas" panose="020B0609020204030204" pitchFamily="49" charset="0"/>
              </a:rPr>
              <a:t>state</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/inventory/item67</a:t>
            </a:r>
          </a:p>
          <a:p>
            <a:pPr algn="ctr" defTabSz="914367">
              <a:spcBef>
                <a:spcPts val="300"/>
              </a:spcBef>
              <a:spcAft>
                <a:spcPts val="1200"/>
              </a:spcAft>
              <a:defRPr/>
            </a:pPr>
            <a:r>
              <a:rPr kumimoji="0" lang="en-US" sz="1800" b="1" i="0" u="none" strike="noStrike" kern="0" cap="none" spc="0" normalizeH="0" baseline="0" noProof="0" dirty="0">
                <a:ln>
                  <a:noFill/>
                </a:ln>
                <a:solidFill>
                  <a:srgbClr val="0078D4"/>
                </a:solidFill>
                <a:effectLst/>
                <a:uLnTx/>
                <a:uFillTx/>
                <a:latin typeface="Consolas" panose="020B0609020204030204" pitchFamily="49" charset="0"/>
              </a:rPr>
              <a:t>POST</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 http://localhost:3500/v1.0/</a:t>
            </a:r>
            <a:r>
              <a:rPr kumimoji="0" lang="en-US" sz="2000" b="1" i="0" u="none" strike="noStrike" kern="0" cap="none" spc="0" normalizeH="0" baseline="0" noProof="0" dirty="0">
                <a:ln>
                  <a:noFill/>
                </a:ln>
                <a:solidFill>
                  <a:srgbClr val="0078D4"/>
                </a:solidFill>
                <a:effectLst/>
                <a:uLnTx/>
                <a:uFillTx/>
                <a:latin typeface="Consolas" panose="020B0609020204030204" pitchFamily="49" charset="0"/>
              </a:rPr>
              <a:t>publish</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/shipping/orders</a:t>
            </a:r>
          </a:p>
        </p:txBody>
      </p:sp>
      <p:sp>
        <p:nvSpPr>
          <p:cNvPr id="38" name="TextBox 37">
            <a:extLst>
              <a:ext uri="{FF2B5EF4-FFF2-40B4-BE49-F238E27FC236}">
                <a16:creationId xmlns:a16="http://schemas.microsoft.com/office/drawing/2014/main" id="{B540879F-B5ED-4593-8094-E0E82ACA1103}"/>
              </a:ext>
            </a:extLst>
          </p:cNvPr>
          <p:cNvSpPr txBox="1"/>
          <p:nvPr/>
        </p:nvSpPr>
        <p:spPr>
          <a:xfrm>
            <a:off x="5776400" y="2780351"/>
            <a:ext cx="947695" cy="215444"/>
          </a:xfrm>
          <a:prstGeom prst="rect">
            <a:avLst/>
          </a:prstGeom>
          <a:noFill/>
        </p:spPr>
        <p:txBody>
          <a:bodyPr wrap="none" lIns="0" tIns="0" rIns="0" bIns="0" rtlCol="0">
            <a:spAutoFit/>
          </a:bodyPr>
          <a:lstStyle/>
          <a:p>
            <a:pPr algn="ctr"/>
            <a:r>
              <a:rPr lang="en-US" sz="1400">
                <a:solidFill>
                  <a:srgbClr val="202192"/>
                </a:solidFill>
                <a:latin typeface="+mj-lt"/>
              </a:rPr>
              <a:t>HTTP/gRPC</a:t>
            </a:r>
          </a:p>
        </p:txBody>
      </p:sp>
      <p:sp>
        <p:nvSpPr>
          <p:cNvPr id="22" name="TextBox 21">
            <a:extLst>
              <a:ext uri="{FF2B5EF4-FFF2-40B4-BE49-F238E27FC236}">
                <a16:creationId xmlns:a16="http://schemas.microsoft.com/office/drawing/2014/main" id="{B1808541-E4BA-4F8C-AF13-6F5B168D77AF}"/>
              </a:ext>
            </a:extLst>
          </p:cNvPr>
          <p:cNvSpPr txBox="1"/>
          <p:nvPr/>
        </p:nvSpPr>
        <p:spPr>
          <a:xfrm>
            <a:off x="2070082" y="1228758"/>
            <a:ext cx="2504016" cy="369332"/>
          </a:xfrm>
          <a:prstGeom prst="rect">
            <a:avLst/>
          </a:prstGeom>
          <a:noFill/>
        </p:spPr>
        <p:txBody>
          <a:bodyPr wrap="square">
            <a:spAutoFit/>
          </a:bodyPr>
          <a:lstStyle/>
          <a:p>
            <a:pPr algn="ctr">
              <a:spcAft>
                <a:spcPts val="600"/>
              </a:spcAft>
            </a:pPr>
            <a:r>
              <a:rPr lang="en-US">
                <a:solidFill>
                  <a:srgbClr val="202192"/>
                </a:solidFill>
                <a:latin typeface="Segoe UI Semibold" panose="020B0702040204020203" pitchFamily="34" charset="0"/>
                <a:cs typeface="Segoe UI Semibold" panose="020B0702040204020203" pitchFamily="34" charset="0"/>
              </a:rPr>
              <a:t>Application</a:t>
            </a:r>
          </a:p>
        </p:txBody>
      </p:sp>
      <p:sp>
        <p:nvSpPr>
          <p:cNvPr id="33" name="TextBox 32">
            <a:extLst>
              <a:ext uri="{FF2B5EF4-FFF2-40B4-BE49-F238E27FC236}">
                <a16:creationId xmlns:a16="http://schemas.microsoft.com/office/drawing/2014/main" id="{E7BBD5D1-9A42-40A0-8B5E-0E3656F011BA}"/>
              </a:ext>
            </a:extLst>
          </p:cNvPr>
          <p:cNvSpPr txBox="1"/>
          <p:nvPr/>
        </p:nvSpPr>
        <p:spPr>
          <a:xfrm>
            <a:off x="7619843" y="1508160"/>
            <a:ext cx="2504016" cy="369332"/>
          </a:xfrm>
          <a:prstGeom prst="rect">
            <a:avLst/>
          </a:prstGeom>
          <a:noFill/>
        </p:spPr>
        <p:txBody>
          <a:bodyPr wrap="square">
            <a:spAutoFit/>
          </a:bodyPr>
          <a:lstStyle/>
          <a:p>
            <a:pPr algn="ctr">
              <a:spcAft>
                <a:spcPts val="600"/>
              </a:spcAft>
            </a:pPr>
            <a:r>
              <a:rPr lang="en-US">
                <a:solidFill>
                  <a:srgbClr val="202192"/>
                </a:solidFill>
                <a:latin typeface="Segoe UI Semibold" panose="020B0702040204020203" pitchFamily="34" charset="0"/>
                <a:cs typeface="Segoe UI Semibold" panose="020B0702040204020203" pitchFamily="34" charset="0"/>
              </a:rPr>
              <a:t>Dapr sidecar</a:t>
            </a:r>
          </a:p>
        </p:txBody>
      </p:sp>
    </p:spTree>
    <p:extLst>
      <p:ext uri="{BB962C8B-B14F-4D97-AF65-F5344CB8AC3E}">
        <p14:creationId xmlns:p14="http://schemas.microsoft.com/office/powerpoint/2010/main" val="124692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Vertical)">
                                      <p:cBhvr>
                                        <p:cTn id="26" dur="500"/>
                                        <p:tgtEl>
                                          <p:spTgt spid="19"/>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xEl>
                                              <p:pRg st="0" end="0"/>
                                            </p:txEl>
                                          </p:spTgt>
                                        </p:tgtEl>
                                        <p:attrNameLst>
                                          <p:attrName>style.visibility</p:attrName>
                                        </p:attrNameLst>
                                      </p:cBhvr>
                                      <p:to>
                                        <p:strVal val="visible"/>
                                      </p:to>
                                    </p:set>
                                    <p:animEffect transition="in" filter="fade">
                                      <p:cBhvr>
                                        <p:cTn id="37" dur="500"/>
                                        <p:tgtEl>
                                          <p:spTgt spid="3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xEl>
                                              <p:pRg st="1" end="1"/>
                                            </p:txEl>
                                          </p:spTgt>
                                        </p:tgtEl>
                                        <p:attrNameLst>
                                          <p:attrName>style.visibility</p:attrName>
                                        </p:attrNameLst>
                                      </p:cBhvr>
                                      <p:to>
                                        <p:strVal val="visible"/>
                                      </p:to>
                                    </p:set>
                                    <p:animEffect transition="in" filter="fade">
                                      <p:cBhvr>
                                        <p:cTn id="42" dur="500"/>
                                        <p:tgtEl>
                                          <p:spTgt spid="3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xEl>
                                              <p:pRg st="2" end="2"/>
                                            </p:txEl>
                                          </p:spTgt>
                                        </p:tgtEl>
                                        <p:attrNameLst>
                                          <p:attrName>style.visibility</p:attrName>
                                        </p:attrNameLst>
                                      </p:cBhvr>
                                      <p:to>
                                        <p:strVal val="visible"/>
                                      </p:to>
                                    </p:set>
                                    <p:animEffect transition="in" filter="fade">
                                      <p:cBhvr>
                                        <p:cTn id="47"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build="p"/>
      <p:bldP spid="38" grpId="0"/>
      <p:bldP spid="2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6D5-D05B-4376-A072-EDC136C336A1}"/>
              </a:ext>
            </a:extLst>
          </p:cNvPr>
          <p:cNvSpPr>
            <a:spLocks noGrp="1"/>
          </p:cNvSpPr>
          <p:nvPr>
            <p:ph type="title"/>
          </p:nvPr>
        </p:nvSpPr>
        <p:spPr/>
        <p:txBody>
          <a:bodyPr/>
          <a:lstStyle/>
          <a:p>
            <a:r>
              <a:rPr lang="en-US" dirty="0"/>
              <a:t>Dapr applications</a:t>
            </a:r>
          </a:p>
        </p:txBody>
      </p:sp>
      <p:grpSp>
        <p:nvGrpSpPr>
          <p:cNvPr id="91" name="Group 90">
            <a:extLst>
              <a:ext uri="{FF2B5EF4-FFF2-40B4-BE49-F238E27FC236}">
                <a16:creationId xmlns:a16="http://schemas.microsoft.com/office/drawing/2014/main" id="{27914549-9BE3-4C75-A12D-FE049070FBCF}"/>
              </a:ext>
            </a:extLst>
          </p:cNvPr>
          <p:cNvGrpSpPr/>
          <p:nvPr/>
        </p:nvGrpSpPr>
        <p:grpSpPr>
          <a:xfrm>
            <a:off x="9812662" y="815773"/>
            <a:ext cx="1854693" cy="2159117"/>
            <a:chOff x="9171114" y="761455"/>
            <a:chExt cx="1854693" cy="2159117"/>
          </a:xfrm>
        </p:grpSpPr>
        <p:grpSp>
          <p:nvGrpSpPr>
            <p:cNvPr id="40" name="Group 39">
              <a:extLst>
                <a:ext uri="{FF2B5EF4-FFF2-40B4-BE49-F238E27FC236}">
                  <a16:creationId xmlns:a16="http://schemas.microsoft.com/office/drawing/2014/main" id="{59DA0F06-3ABE-420B-87D3-4E06616A80A5}"/>
                </a:ext>
              </a:extLst>
            </p:cNvPr>
            <p:cNvGrpSpPr/>
            <p:nvPr/>
          </p:nvGrpSpPr>
          <p:grpSpPr>
            <a:xfrm>
              <a:off x="9360298" y="761455"/>
              <a:ext cx="1665509" cy="1943094"/>
              <a:chOff x="9936928" y="239338"/>
              <a:chExt cx="1665509" cy="1943094"/>
            </a:xfrm>
          </p:grpSpPr>
          <p:pic>
            <p:nvPicPr>
              <p:cNvPr id="41" name="Graphic 40">
                <a:extLst>
                  <a:ext uri="{FF2B5EF4-FFF2-40B4-BE49-F238E27FC236}">
                    <a16:creationId xmlns:a16="http://schemas.microsoft.com/office/drawing/2014/main" id="{566AF26C-D227-463B-9CDA-D3781F2DF66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36928" y="239338"/>
                <a:ext cx="1665509" cy="1943094"/>
              </a:xfrm>
              <a:prstGeom prst="rect">
                <a:avLst/>
              </a:prstGeom>
            </p:spPr>
          </p:pic>
          <p:sp>
            <p:nvSpPr>
              <p:cNvPr id="42" name="TextBox 41">
                <a:extLst>
                  <a:ext uri="{FF2B5EF4-FFF2-40B4-BE49-F238E27FC236}">
                    <a16:creationId xmlns:a16="http://schemas.microsoft.com/office/drawing/2014/main" id="{A46B624C-AA09-49EE-BFE2-B80C36433195}"/>
                  </a:ext>
                </a:extLst>
              </p:cNvPr>
              <p:cNvSpPr txBox="1"/>
              <p:nvPr/>
            </p:nvSpPr>
            <p:spPr>
              <a:xfrm>
                <a:off x="9988704" y="815842"/>
                <a:ext cx="1484958" cy="307777"/>
              </a:xfrm>
              <a:prstGeom prst="rect">
                <a:avLst/>
              </a:prstGeom>
              <a:noFill/>
            </p:spPr>
            <p:txBody>
              <a:bodyPr wrap="none" lIns="0" tIns="0" rIns="0" bIns="0" rtlCol="0">
                <a:spAutoFit/>
              </a:bodyPr>
              <a:lstStyle/>
              <a:p>
                <a:pPr algn="ctr"/>
                <a:r>
                  <a:rPr lang="en-US" sz="1600" dirty="0" err="1">
                    <a:solidFill>
                      <a:srgbClr val="202192"/>
                    </a:solidFill>
                    <a:latin typeface="+mj-lt"/>
                  </a:rPr>
                  <a:t>CounterService</a:t>
                </a:r>
                <a:r>
                  <a:rPr lang="en-US" sz="2000" dirty="0">
                    <a:solidFill>
                      <a:srgbClr val="202192"/>
                    </a:solidFill>
                    <a:latin typeface="+mj-lt"/>
                  </a:rPr>
                  <a:t> </a:t>
                </a:r>
              </a:p>
            </p:txBody>
          </p:sp>
        </p:grpSp>
        <p:grpSp>
          <p:nvGrpSpPr>
            <p:cNvPr id="60" name="!!Sidecar">
              <a:extLst>
                <a:ext uri="{FF2B5EF4-FFF2-40B4-BE49-F238E27FC236}">
                  <a16:creationId xmlns:a16="http://schemas.microsoft.com/office/drawing/2014/main" id="{74606B05-AF9B-486F-B414-BE5036CABA57}"/>
                </a:ext>
              </a:extLst>
            </p:cNvPr>
            <p:cNvGrpSpPr/>
            <p:nvPr/>
          </p:nvGrpSpPr>
          <p:grpSpPr>
            <a:xfrm>
              <a:off x="9171114" y="1929480"/>
              <a:ext cx="846489" cy="991092"/>
              <a:chOff x="8298598" y="2543027"/>
              <a:chExt cx="1186830" cy="1389573"/>
            </a:xfrm>
          </p:grpSpPr>
          <p:sp>
            <p:nvSpPr>
              <p:cNvPr id="61" name="Freeform: Shape 60">
                <a:extLst>
                  <a:ext uri="{FF2B5EF4-FFF2-40B4-BE49-F238E27FC236}">
                    <a16:creationId xmlns:a16="http://schemas.microsoft.com/office/drawing/2014/main" id="{6E471F49-021D-4EF3-BBEB-E0BA63923826}"/>
                  </a:ext>
                </a:extLst>
              </p:cNvPr>
              <p:cNvSpPr/>
              <p:nvPr/>
            </p:nvSpPr>
            <p:spPr>
              <a:xfrm>
                <a:off x="8359990" y="2640643"/>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202192"/>
              </a:solidFill>
              <a:ln w="8202"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FC987DA-76D7-4B15-8AF4-5C5700FF421A}"/>
                  </a:ext>
                </a:extLst>
              </p:cNvPr>
              <p:cNvSpPr/>
              <p:nvPr/>
            </p:nvSpPr>
            <p:spPr>
              <a:xfrm>
                <a:off x="8298598" y="2543027"/>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FFFFFF"/>
              </a:solidFill>
              <a:ln w="8202" cap="flat">
                <a:noFill/>
                <a:prstDash val="solid"/>
                <a:miter/>
              </a:ln>
              <a:effectLst>
                <a:outerShdw blurRad="63500" sx="102000" sy="102000" algn="ctr" rotWithShape="0">
                  <a:prstClr val="black">
                    <a:alpha val="40000"/>
                  </a:prstClr>
                </a:outerShdw>
              </a:effectLst>
            </p:spPr>
            <p:txBody>
              <a:bodyPr rtlCol="0" anchor="ctr"/>
              <a:lstStyle/>
              <a:p>
                <a:endParaRPr lang="en-US"/>
              </a:p>
            </p:txBody>
          </p:sp>
          <p:grpSp>
            <p:nvGrpSpPr>
              <p:cNvPr id="63" name="Graphic 11">
                <a:extLst>
                  <a:ext uri="{FF2B5EF4-FFF2-40B4-BE49-F238E27FC236}">
                    <a16:creationId xmlns:a16="http://schemas.microsoft.com/office/drawing/2014/main" id="{2357AD1F-2ADB-42A7-BBB3-73803E16428A}"/>
                  </a:ext>
                </a:extLst>
              </p:cNvPr>
              <p:cNvGrpSpPr/>
              <p:nvPr/>
            </p:nvGrpSpPr>
            <p:grpSpPr>
              <a:xfrm>
                <a:off x="8386477" y="2846026"/>
                <a:ext cx="952402" cy="699902"/>
                <a:chOff x="8386477" y="2846026"/>
                <a:chExt cx="952402" cy="699902"/>
              </a:xfrm>
            </p:grpSpPr>
            <p:sp>
              <p:nvSpPr>
                <p:cNvPr id="64" name="Freeform: Shape 63">
                  <a:extLst>
                    <a:ext uri="{FF2B5EF4-FFF2-40B4-BE49-F238E27FC236}">
                      <a16:creationId xmlns:a16="http://schemas.microsoft.com/office/drawing/2014/main" id="{D506AF39-31D2-442F-B4C4-65083232EB05}"/>
                    </a:ext>
                  </a:extLst>
                </p:cNvPr>
                <p:cNvSpPr/>
                <p:nvPr/>
              </p:nvSpPr>
              <p:spPr>
                <a:xfrm>
                  <a:off x="8386477" y="3024839"/>
                  <a:ext cx="952402" cy="423390"/>
                </a:xfrm>
                <a:custGeom>
                  <a:avLst/>
                  <a:gdLst>
                    <a:gd name="connsiteX0" fmla="*/ 233026 w 952402"/>
                    <a:gd name="connsiteY0" fmla="*/ 323464 h 423390"/>
                    <a:gd name="connsiteX1" fmla="*/ 162392 w 952402"/>
                    <a:gd name="connsiteY1" fmla="*/ 323464 h 423390"/>
                    <a:gd name="connsiteX2" fmla="*/ 162392 w 952402"/>
                    <a:gd name="connsiteY2" fmla="*/ 301267 h 423390"/>
                    <a:gd name="connsiteX3" fmla="*/ 142011 w 952402"/>
                    <a:gd name="connsiteY3" fmla="*/ 319750 h 423390"/>
                    <a:gd name="connsiteX4" fmla="*/ 100753 w 952402"/>
                    <a:gd name="connsiteY4" fmla="*/ 329900 h 423390"/>
                    <a:gd name="connsiteX5" fmla="*/ 34740 w 952402"/>
                    <a:gd name="connsiteY5" fmla="*/ 304237 h 423390"/>
                    <a:gd name="connsiteX6" fmla="*/ 83 w 952402"/>
                    <a:gd name="connsiteY6" fmla="*/ 223289 h 423390"/>
                    <a:gd name="connsiteX7" fmla="*/ 35648 w 952402"/>
                    <a:gd name="connsiteY7" fmla="*/ 141515 h 423390"/>
                    <a:gd name="connsiteX8" fmla="*/ 100423 w 952402"/>
                    <a:gd name="connsiteY8" fmla="*/ 116761 h 423390"/>
                    <a:gd name="connsiteX9" fmla="*/ 140526 w 952402"/>
                    <a:gd name="connsiteY9" fmla="*/ 125755 h 423390"/>
                    <a:gd name="connsiteX10" fmla="*/ 162640 w 952402"/>
                    <a:gd name="connsiteY10" fmla="*/ 142753 h 423390"/>
                    <a:gd name="connsiteX11" fmla="*/ 162640 w 952402"/>
                    <a:gd name="connsiteY11" fmla="*/ 0 h 423390"/>
                    <a:gd name="connsiteX12" fmla="*/ 233274 w 952402"/>
                    <a:gd name="connsiteY12" fmla="*/ 0 h 423390"/>
                    <a:gd name="connsiteX13" fmla="*/ 164620 w 952402"/>
                    <a:gd name="connsiteY13" fmla="*/ 223537 h 423390"/>
                    <a:gd name="connsiteX14" fmla="*/ 151418 w 952402"/>
                    <a:gd name="connsiteY14" fmla="*/ 191355 h 423390"/>
                    <a:gd name="connsiteX15" fmla="*/ 118906 w 952402"/>
                    <a:gd name="connsiteY15" fmla="*/ 178318 h 423390"/>
                    <a:gd name="connsiteX16" fmla="*/ 84250 w 952402"/>
                    <a:gd name="connsiteY16" fmla="*/ 194243 h 423390"/>
                    <a:gd name="connsiteX17" fmla="*/ 84250 w 952402"/>
                    <a:gd name="connsiteY17" fmla="*/ 253242 h 423390"/>
                    <a:gd name="connsiteX18" fmla="*/ 118906 w 952402"/>
                    <a:gd name="connsiteY18" fmla="*/ 269086 h 423390"/>
                    <a:gd name="connsiteX19" fmla="*/ 151418 w 952402"/>
                    <a:gd name="connsiteY19" fmla="*/ 255800 h 423390"/>
                    <a:gd name="connsiteX20" fmla="*/ 164620 w 952402"/>
                    <a:gd name="connsiteY20" fmla="*/ 223537 h 423390"/>
                    <a:gd name="connsiteX21" fmla="*/ 497986 w 952402"/>
                    <a:gd name="connsiteY21" fmla="*/ 323464 h 423390"/>
                    <a:gd name="connsiteX22" fmla="*/ 427352 w 952402"/>
                    <a:gd name="connsiteY22" fmla="*/ 323464 h 423390"/>
                    <a:gd name="connsiteX23" fmla="*/ 427352 w 952402"/>
                    <a:gd name="connsiteY23" fmla="*/ 301267 h 423390"/>
                    <a:gd name="connsiteX24" fmla="*/ 407218 w 952402"/>
                    <a:gd name="connsiteY24" fmla="*/ 319750 h 423390"/>
                    <a:gd name="connsiteX25" fmla="*/ 365960 w 952402"/>
                    <a:gd name="connsiteY25" fmla="*/ 329900 h 423390"/>
                    <a:gd name="connsiteX26" fmla="*/ 299947 w 952402"/>
                    <a:gd name="connsiteY26" fmla="*/ 304237 h 423390"/>
                    <a:gd name="connsiteX27" fmla="*/ 265290 w 952402"/>
                    <a:gd name="connsiteY27" fmla="*/ 223289 h 423390"/>
                    <a:gd name="connsiteX28" fmla="*/ 299947 w 952402"/>
                    <a:gd name="connsiteY28" fmla="*/ 141515 h 423390"/>
                    <a:gd name="connsiteX29" fmla="*/ 364805 w 952402"/>
                    <a:gd name="connsiteY29" fmla="*/ 116761 h 423390"/>
                    <a:gd name="connsiteX30" fmla="*/ 404825 w 952402"/>
                    <a:gd name="connsiteY30" fmla="*/ 125755 h 423390"/>
                    <a:gd name="connsiteX31" fmla="*/ 427022 w 952402"/>
                    <a:gd name="connsiteY31" fmla="*/ 142753 h 423390"/>
                    <a:gd name="connsiteX32" fmla="*/ 427022 w 952402"/>
                    <a:gd name="connsiteY32" fmla="*/ 123609 h 423390"/>
                    <a:gd name="connsiteX33" fmla="*/ 497986 w 952402"/>
                    <a:gd name="connsiteY33" fmla="*/ 123609 h 423390"/>
                    <a:gd name="connsiteX34" fmla="*/ 429497 w 952402"/>
                    <a:gd name="connsiteY34" fmla="*/ 223537 h 423390"/>
                    <a:gd name="connsiteX35" fmla="*/ 416130 w 952402"/>
                    <a:gd name="connsiteY35" fmla="*/ 191355 h 423390"/>
                    <a:gd name="connsiteX36" fmla="*/ 383866 w 952402"/>
                    <a:gd name="connsiteY36" fmla="*/ 178318 h 423390"/>
                    <a:gd name="connsiteX37" fmla="*/ 349457 w 952402"/>
                    <a:gd name="connsiteY37" fmla="*/ 193996 h 423390"/>
                    <a:gd name="connsiteX38" fmla="*/ 349457 w 952402"/>
                    <a:gd name="connsiteY38" fmla="*/ 252995 h 423390"/>
                    <a:gd name="connsiteX39" fmla="*/ 383866 w 952402"/>
                    <a:gd name="connsiteY39" fmla="*/ 269086 h 423390"/>
                    <a:gd name="connsiteX40" fmla="*/ 416212 w 952402"/>
                    <a:gd name="connsiteY40" fmla="*/ 255965 h 423390"/>
                    <a:gd name="connsiteX41" fmla="*/ 429497 w 952402"/>
                    <a:gd name="connsiteY41" fmla="*/ 223537 h 423390"/>
                    <a:gd name="connsiteX42" fmla="*/ 770867 w 952402"/>
                    <a:gd name="connsiteY42" fmla="*/ 223537 h 423390"/>
                    <a:gd name="connsiteX43" fmla="*/ 735302 w 952402"/>
                    <a:gd name="connsiteY43" fmla="*/ 305393 h 423390"/>
                    <a:gd name="connsiteX44" fmla="*/ 670527 w 952402"/>
                    <a:gd name="connsiteY44" fmla="*/ 330148 h 423390"/>
                    <a:gd name="connsiteX45" fmla="*/ 630424 w 952402"/>
                    <a:gd name="connsiteY45" fmla="*/ 321071 h 423390"/>
                    <a:gd name="connsiteX46" fmla="*/ 608227 w 952402"/>
                    <a:gd name="connsiteY46" fmla="*/ 304072 h 423390"/>
                    <a:gd name="connsiteX47" fmla="*/ 608227 w 952402"/>
                    <a:gd name="connsiteY47" fmla="*/ 423391 h 423390"/>
                    <a:gd name="connsiteX48" fmla="*/ 537676 w 952402"/>
                    <a:gd name="connsiteY48" fmla="*/ 423391 h 423390"/>
                    <a:gd name="connsiteX49" fmla="*/ 537676 w 952402"/>
                    <a:gd name="connsiteY49" fmla="*/ 123609 h 423390"/>
                    <a:gd name="connsiteX50" fmla="*/ 608227 w 952402"/>
                    <a:gd name="connsiteY50" fmla="*/ 123609 h 423390"/>
                    <a:gd name="connsiteX51" fmla="*/ 608227 w 952402"/>
                    <a:gd name="connsiteY51" fmla="*/ 145806 h 423390"/>
                    <a:gd name="connsiteX52" fmla="*/ 628691 w 952402"/>
                    <a:gd name="connsiteY52" fmla="*/ 127240 h 423390"/>
                    <a:gd name="connsiteX53" fmla="*/ 669949 w 952402"/>
                    <a:gd name="connsiteY53" fmla="*/ 117173 h 423390"/>
                    <a:gd name="connsiteX54" fmla="*/ 735962 w 952402"/>
                    <a:gd name="connsiteY54" fmla="*/ 142753 h 423390"/>
                    <a:gd name="connsiteX55" fmla="*/ 770867 w 952402"/>
                    <a:gd name="connsiteY55" fmla="*/ 223702 h 423390"/>
                    <a:gd name="connsiteX56" fmla="*/ 697427 w 952402"/>
                    <a:gd name="connsiteY56" fmla="*/ 223537 h 423390"/>
                    <a:gd name="connsiteX57" fmla="*/ 652045 w 952402"/>
                    <a:gd name="connsiteY57" fmla="*/ 178317 h 423390"/>
                    <a:gd name="connsiteX58" fmla="*/ 651796 w 952402"/>
                    <a:gd name="connsiteY58" fmla="*/ 178318 h 423390"/>
                    <a:gd name="connsiteX59" fmla="*/ 606085 w 952402"/>
                    <a:gd name="connsiteY59" fmla="*/ 222705 h 423390"/>
                    <a:gd name="connsiteX60" fmla="*/ 606082 w 952402"/>
                    <a:gd name="connsiteY60" fmla="*/ 223784 h 423390"/>
                    <a:gd name="connsiteX61" fmla="*/ 619450 w 952402"/>
                    <a:gd name="connsiteY61" fmla="*/ 255965 h 423390"/>
                    <a:gd name="connsiteX62" fmla="*/ 651796 w 952402"/>
                    <a:gd name="connsiteY62" fmla="*/ 269086 h 423390"/>
                    <a:gd name="connsiteX63" fmla="*/ 686453 w 952402"/>
                    <a:gd name="connsiteY63" fmla="*/ 253160 h 423390"/>
                    <a:gd name="connsiteX64" fmla="*/ 697427 w 952402"/>
                    <a:gd name="connsiteY64" fmla="*/ 223537 h 423390"/>
                    <a:gd name="connsiteX65" fmla="*/ 952402 w 952402"/>
                    <a:gd name="connsiteY65" fmla="*/ 188880 h 423390"/>
                    <a:gd name="connsiteX66" fmla="*/ 922284 w 952402"/>
                    <a:gd name="connsiteY66" fmla="*/ 181783 h 423390"/>
                    <a:gd name="connsiteX67" fmla="*/ 877065 w 952402"/>
                    <a:gd name="connsiteY67" fmla="*/ 210169 h 423390"/>
                    <a:gd name="connsiteX68" fmla="*/ 873187 w 952402"/>
                    <a:gd name="connsiteY68" fmla="*/ 237977 h 423390"/>
                    <a:gd name="connsiteX69" fmla="*/ 873187 w 952402"/>
                    <a:gd name="connsiteY69" fmla="*/ 323464 h 423390"/>
                    <a:gd name="connsiteX70" fmla="*/ 802553 w 952402"/>
                    <a:gd name="connsiteY70" fmla="*/ 323464 h 423390"/>
                    <a:gd name="connsiteX71" fmla="*/ 802553 w 952402"/>
                    <a:gd name="connsiteY71" fmla="*/ 123609 h 423390"/>
                    <a:gd name="connsiteX72" fmla="*/ 873187 w 952402"/>
                    <a:gd name="connsiteY72" fmla="*/ 123609 h 423390"/>
                    <a:gd name="connsiteX73" fmla="*/ 873187 w 952402"/>
                    <a:gd name="connsiteY73" fmla="*/ 156616 h 423390"/>
                    <a:gd name="connsiteX74" fmla="*/ 897281 w 952402"/>
                    <a:gd name="connsiteY74" fmla="*/ 131366 h 423390"/>
                    <a:gd name="connsiteX75" fmla="*/ 938540 w 952402"/>
                    <a:gd name="connsiteY75" fmla="*/ 121051 h 423390"/>
                    <a:gd name="connsiteX76" fmla="*/ 952320 w 952402"/>
                    <a:gd name="connsiteY76" fmla="*/ 121711 h 42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52402" h="423390">
                      <a:moveTo>
                        <a:pt x="233026" y="323464"/>
                      </a:moveTo>
                      <a:lnTo>
                        <a:pt x="162392" y="323464"/>
                      </a:lnTo>
                      <a:lnTo>
                        <a:pt x="162392" y="301267"/>
                      </a:lnTo>
                      <a:cubicBezTo>
                        <a:pt x="156857" y="308688"/>
                        <a:pt x="149936" y="314965"/>
                        <a:pt x="142011" y="319750"/>
                      </a:cubicBezTo>
                      <a:cubicBezTo>
                        <a:pt x="129372" y="326655"/>
                        <a:pt x="115153" y="330153"/>
                        <a:pt x="100753" y="329900"/>
                      </a:cubicBezTo>
                      <a:cubicBezTo>
                        <a:pt x="76304" y="329952"/>
                        <a:pt x="52734" y="320789"/>
                        <a:pt x="34740" y="304237"/>
                      </a:cubicBezTo>
                      <a:cubicBezTo>
                        <a:pt x="11613" y="283831"/>
                        <a:pt x="-1112" y="254108"/>
                        <a:pt x="83" y="223289"/>
                      </a:cubicBezTo>
                      <a:cubicBezTo>
                        <a:pt x="-1175" y="192029"/>
                        <a:pt x="11924" y="161909"/>
                        <a:pt x="35648" y="141515"/>
                      </a:cubicBezTo>
                      <a:cubicBezTo>
                        <a:pt x="53403" y="125486"/>
                        <a:pt x="76502" y="116658"/>
                        <a:pt x="100423" y="116761"/>
                      </a:cubicBezTo>
                      <a:cubicBezTo>
                        <a:pt x="114299" y="116676"/>
                        <a:pt x="128014" y="119752"/>
                        <a:pt x="140526" y="125755"/>
                      </a:cubicBezTo>
                      <a:cubicBezTo>
                        <a:pt x="148828" y="130094"/>
                        <a:pt x="156311" y="135846"/>
                        <a:pt x="162640" y="142753"/>
                      </a:cubicBezTo>
                      <a:lnTo>
                        <a:pt x="162640" y="0"/>
                      </a:lnTo>
                      <a:lnTo>
                        <a:pt x="233274" y="0"/>
                      </a:lnTo>
                      <a:close/>
                      <a:moveTo>
                        <a:pt x="164620" y="223537"/>
                      </a:moveTo>
                      <a:cubicBezTo>
                        <a:pt x="164879" y="211441"/>
                        <a:pt x="160096" y="199784"/>
                        <a:pt x="151418" y="191355"/>
                      </a:cubicBezTo>
                      <a:cubicBezTo>
                        <a:pt x="142831" y="182729"/>
                        <a:pt x="131074" y="178014"/>
                        <a:pt x="118906" y="178318"/>
                      </a:cubicBezTo>
                      <a:cubicBezTo>
                        <a:pt x="105526" y="178044"/>
                        <a:pt x="92756" y="183911"/>
                        <a:pt x="84250" y="194243"/>
                      </a:cubicBezTo>
                      <a:cubicBezTo>
                        <a:pt x="69618" y="211188"/>
                        <a:pt x="69618" y="236298"/>
                        <a:pt x="84250" y="253242"/>
                      </a:cubicBezTo>
                      <a:cubicBezTo>
                        <a:pt x="92711" y="263625"/>
                        <a:pt x="105519" y="269480"/>
                        <a:pt x="118906" y="269086"/>
                      </a:cubicBezTo>
                      <a:cubicBezTo>
                        <a:pt x="131110" y="269324"/>
                        <a:pt x="142873" y="264517"/>
                        <a:pt x="151418" y="255800"/>
                      </a:cubicBezTo>
                      <a:cubicBezTo>
                        <a:pt x="160108" y="247346"/>
                        <a:pt x="164891" y="235658"/>
                        <a:pt x="164620" y="223537"/>
                      </a:cubicBezTo>
                      <a:close/>
                      <a:moveTo>
                        <a:pt x="497986" y="323464"/>
                      </a:moveTo>
                      <a:lnTo>
                        <a:pt x="427352" y="323464"/>
                      </a:lnTo>
                      <a:lnTo>
                        <a:pt x="427352" y="301267"/>
                      </a:lnTo>
                      <a:cubicBezTo>
                        <a:pt x="421865" y="308641"/>
                        <a:pt x="415034" y="314913"/>
                        <a:pt x="407218" y="319750"/>
                      </a:cubicBezTo>
                      <a:cubicBezTo>
                        <a:pt x="394587" y="326677"/>
                        <a:pt x="380363" y="330176"/>
                        <a:pt x="365960" y="329900"/>
                      </a:cubicBezTo>
                      <a:cubicBezTo>
                        <a:pt x="341508" y="329969"/>
                        <a:pt x="317932" y="320803"/>
                        <a:pt x="299947" y="304237"/>
                      </a:cubicBezTo>
                      <a:cubicBezTo>
                        <a:pt x="276820" y="283831"/>
                        <a:pt x="264095" y="254108"/>
                        <a:pt x="265290" y="223289"/>
                      </a:cubicBezTo>
                      <a:cubicBezTo>
                        <a:pt x="263806" y="192179"/>
                        <a:pt x="276560" y="162084"/>
                        <a:pt x="299947" y="141515"/>
                      </a:cubicBezTo>
                      <a:cubicBezTo>
                        <a:pt x="317737" y="125487"/>
                        <a:pt x="340859" y="116661"/>
                        <a:pt x="364805" y="116761"/>
                      </a:cubicBezTo>
                      <a:cubicBezTo>
                        <a:pt x="378657" y="116666"/>
                        <a:pt x="392346" y="119743"/>
                        <a:pt x="404825" y="125755"/>
                      </a:cubicBezTo>
                      <a:cubicBezTo>
                        <a:pt x="413154" y="130090"/>
                        <a:pt x="420665" y="135842"/>
                        <a:pt x="427022" y="142753"/>
                      </a:cubicBezTo>
                      <a:lnTo>
                        <a:pt x="427022" y="123609"/>
                      </a:lnTo>
                      <a:lnTo>
                        <a:pt x="497986" y="123609"/>
                      </a:lnTo>
                      <a:close/>
                      <a:moveTo>
                        <a:pt x="429497" y="223537"/>
                      </a:moveTo>
                      <a:cubicBezTo>
                        <a:pt x="429712" y="211417"/>
                        <a:pt x="424868" y="199755"/>
                        <a:pt x="416130" y="191355"/>
                      </a:cubicBezTo>
                      <a:cubicBezTo>
                        <a:pt x="407614" y="182775"/>
                        <a:pt x="395952" y="178063"/>
                        <a:pt x="383866" y="178318"/>
                      </a:cubicBezTo>
                      <a:cubicBezTo>
                        <a:pt x="370605" y="178022"/>
                        <a:pt x="357935" y="183796"/>
                        <a:pt x="349457" y="193996"/>
                      </a:cubicBezTo>
                      <a:cubicBezTo>
                        <a:pt x="334718" y="210901"/>
                        <a:pt x="334718" y="236090"/>
                        <a:pt x="349457" y="252995"/>
                      </a:cubicBezTo>
                      <a:cubicBezTo>
                        <a:pt x="357790" y="263430"/>
                        <a:pt x="370515" y="269380"/>
                        <a:pt x="383866" y="269086"/>
                      </a:cubicBezTo>
                      <a:cubicBezTo>
                        <a:pt x="395992" y="269341"/>
                        <a:pt x="407691" y="264597"/>
                        <a:pt x="416212" y="255965"/>
                      </a:cubicBezTo>
                      <a:cubicBezTo>
                        <a:pt x="424976" y="247486"/>
                        <a:pt x="429793" y="235727"/>
                        <a:pt x="429497" y="223537"/>
                      </a:cubicBezTo>
                      <a:close/>
                      <a:moveTo>
                        <a:pt x="770867" y="223537"/>
                      </a:moveTo>
                      <a:cubicBezTo>
                        <a:pt x="772137" y="254823"/>
                        <a:pt x="759042" y="284973"/>
                        <a:pt x="735302" y="305393"/>
                      </a:cubicBezTo>
                      <a:cubicBezTo>
                        <a:pt x="717538" y="321409"/>
                        <a:pt x="694445" y="330234"/>
                        <a:pt x="670527" y="330148"/>
                      </a:cubicBezTo>
                      <a:cubicBezTo>
                        <a:pt x="656639" y="330253"/>
                        <a:pt x="642914" y="327146"/>
                        <a:pt x="630424" y="321071"/>
                      </a:cubicBezTo>
                      <a:cubicBezTo>
                        <a:pt x="622073" y="316770"/>
                        <a:pt x="614556" y="311014"/>
                        <a:pt x="608227" y="304072"/>
                      </a:cubicBezTo>
                      <a:lnTo>
                        <a:pt x="608227" y="423391"/>
                      </a:lnTo>
                      <a:lnTo>
                        <a:pt x="537676" y="423391"/>
                      </a:lnTo>
                      <a:lnTo>
                        <a:pt x="537676" y="123609"/>
                      </a:lnTo>
                      <a:lnTo>
                        <a:pt x="608227" y="123609"/>
                      </a:lnTo>
                      <a:lnTo>
                        <a:pt x="608227" y="145806"/>
                      </a:lnTo>
                      <a:cubicBezTo>
                        <a:pt x="613699" y="138276"/>
                        <a:pt x="620666" y="131955"/>
                        <a:pt x="628691" y="127240"/>
                      </a:cubicBezTo>
                      <a:cubicBezTo>
                        <a:pt x="641352" y="120399"/>
                        <a:pt x="655561" y="116932"/>
                        <a:pt x="669949" y="117173"/>
                      </a:cubicBezTo>
                      <a:cubicBezTo>
                        <a:pt x="694381" y="117131"/>
                        <a:pt x="717938" y="126260"/>
                        <a:pt x="735962" y="142753"/>
                      </a:cubicBezTo>
                      <a:cubicBezTo>
                        <a:pt x="759182" y="163112"/>
                        <a:pt x="771997" y="192842"/>
                        <a:pt x="770867" y="223702"/>
                      </a:cubicBezTo>
                      <a:close/>
                      <a:moveTo>
                        <a:pt x="697427" y="223537"/>
                      </a:moveTo>
                      <a:cubicBezTo>
                        <a:pt x="697383" y="198518"/>
                        <a:pt x="677064" y="178271"/>
                        <a:pt x="652045" y="178317"/>
                      </a:cubicBezTo>
                      <a:cubicBezTo>
                        <a:pt x="651962" y="178317"/>
                        <a:pt x="651878" y="178317"/>
                        <a:pt x="651796" y="178318"/>
                      </a:cubicBezTo>
                      <a:cubicBezTo>
                        <a:pt x="626916" y="177952"/>
                        <a:pt x="606451" y="197824"/>
                        <a:pt x="606085" y="222705"/>
                      </a:cubicBezTo>
                      <a:cubicBezTo>
                        <a:pt x="606079" y="223065"/>
                        <a:pt x="606079" y="223424"/>
                        <a:pt x="606082" y="223784"/>
                      </a:cubicBezTo>
                      <a:cubicBezTo>
                        <a:pt x="605867" y="235903"/>
                        <a:pt x="610711" y="247565"/>
                        <a:pt x="619450" y="255965"/>
                      </a:cubicBezTo>
                      <a:cubicBezTo>
                        <a:pt x="627982" y="264580"/>
                        <a:pt x="639673" y="269322"/>
                        <a:pt x="651796" y="269086"/>
                      </a:cubicBezTo>
                      <a:cubicBezTo>
                        <a:pt x="665197" y="269459"/>
                        <a:pt x="678008" y="263573"/>
                        <a:pt x="686453" y="253160"/>
                      </a:cubicBezTo>
                      <a:cubicBezTo>
                        <a:pt x="693653" y="244985"/>
                        <a:pt x="697564" y="234430"/>
                        <a:pt x="697427" y="223537"/>
                      </a:cubicBezTo>
                      <a:close/>
                      <a:moveTo>
                        <a:pt x="952402" y="188880"/>
                      </a:moveTo>
                      <a:cubicBezTo>
                        <a:pt x="943037" y="184251"/>
                        <a:pt x="932730" y="181823"/>
                        <a:pt x="922284" y="181783"/>
                      </a:cubicBezTo>
                      <a:cubicBezTo>
                        <a:pt x="899014" y="181783"/>
                        <a:pt x="883914" y="191190"/>
                        <a:pt x="877065" y="210169"/>
                      </a:cubicBezTo>
                      <a:cubicBezTo>
                        <a:pt x="874193" y="219148"/>
                        <a:pt x="872881" y="228554"/>
                        <a:pt x="873187" y="237977"/>
                      </a:cubicBezTo>
                      <a:lnTo>
                        <a:pt x="873187" y="323464"/>
                      </a:lnTo>
                      <a:lnTo>
                        <a:pt x="802553" y="323464"/>
                      </a:lnTo>
                      <a:lnTo>
                        <a:pt x="802553" y="123609"/>
                      </a:lnTo>
                      <a:lnTo>
                        <a:pt x="873187" y="123609"/>
                      </a:lnTo>
                      <a:lnTo>
                        <a:pt x="873187" y="156616"/>
                      </a:lnTo>
                      <a:cubicBezTo>
                        <a:pt x="879194" y="146475"/>
                        <a:pt x="887429" y="137838"/>
                        <a:pt x="897281" y="131366"/>
                      </a:cubicBezTo>
                      <a:cubicBezTo>
                        <a:pt x="909849" y="124270"/>
                        <a:pt x="924107" y="120706"/>
                        <a:pt x="938540" y="121051"/>
                      </a:cubicBezTo>
                      <a:cubicBezTo>
                        <a:pt x="942253" y="121051"/>
                        <a:pt x="946791" y="121051"/>
                        <a:pt x="952320" y="121711"/>
                      </a:cubicBezTo>
                      <a:close/>
                    </a:path>
                  </a:pathLst>
                </a:custGeom>
                <a:solidFill>
                  <a:srgbClr val="0D2192"/>
                </a:solidFill>
                <a:ln w="8202"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6E2B22EC-8428-4FB8-9C92-607BE91DF45B}"/>
                    </a:ext>
                  </a:extLst>
                </p:cNvPr>
                <p:cNvSpPr/>
                <p:nvPr/>
              </p:nvSpPr>
              <p:spPr>
                <a:xfrm>
                  <a:off x="8917469" y="3349705"/>
                  <a:ext cx="83341" cy="196223"/>
                </a:xfrm>
                <a:custGeom>
                  <a:avLst/>
                  <a:gdLst>
                    <a:gd name="connsiteX0" fmla="*/ 6106 w 83341"/>
                    <a:gd name="connsiteY0" fmla="*/ 0 h 196223"/>
                    <a:gd name="connsiteX1" fmla="*/ 77235 w 83341"/>
                    <a:gd name="connsiteY1" fmla="*/ 0 h 196223"/>
                    <a:gd name="connsiteX2" fmla="*/ 83341 w 83341"/>
                    <a:gd name="connsiteY2" fmla="*/ 167013 h 196223"/>
                    <a:gd name="connsiteX3" fmla="*/ 41671 w 83341"/>
                    <a:gd name="connsiteY3" fmla="*/ 196224 h 196223"/>
                    <a:gd name="connsiteX4" fmla="*/ 0 w 83341"/>
                    <a:gd name="connsiteY4" fmla="*/ 167013 h 196223"/>
                    <a:gd name="connsiteX5" fmla="*/ 6106 w 83341"/>
                    <a:gd name="connsiteY5" fmla="*/ 0 h 19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1" h="196223">
                      <a:moveTo>
                        <a:pt x="6106" y="0"/>
                      </a:moveTo>
                      <a:lnTo>
                        <a:pt x="77235" y="0"/>
                      </a:lnTo>
                      <a:lnTo>
                        <a:pt x="83341" y="167013"/>
                      </a:lnTo>
                      <a:lnTo>
                        <a:pt x="41671" y="196224"/>
                      </a:lnTo>
                      <a:lnTo>
                        <a:pt x="0" y="167013"/>
                      </a:lnTo>
                      <a:lnTo>
                        <a:pt x="6106" y="0"/>
                      </a:lnTo>
                      <a:close/>
                    </a:path>
                  </a:pathLst>
                </a:custGeom>
                <a:solidFill>
                  <a:srgbClr val="0D2192"/>
                </a:solidFill>
                <a:ln w="8202"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3794FF0-A1EC-462E-83DA-0F5ACB37F153}"/>
                    </a:ext>
                  </a:extLst>
                </p:cNvPr>
                <p:cNvSpPr/>
                <p:nvPr/>
              </p:nvSpPr>
              <p:spPr>
                <a:xfrm>
                  <a:off x="8764071" y="2846026"/>
                  <a:ext cx="269827" cy="189869"/>
                </a:xfrm>
                <a:custGeom>
                  <a:avLst/>
                  <a:gdLst>
                    <a:gd name="connsiteX0" fmla="*/ 264547 w 269827"/>
                    <a:gd name="connsiteY0" fmla="*/ 0 h 189869"/>
                    <a:gd name="connsiteX1" fmla="*/ 269828 w 269827"/>
                    <a:gd name="connsiteY1" fmla="*/ 0 h 189869"/>
                    <a:gd name="connsiteX2" fmla="*/ 269828 w 269827"/>
                    <a:gd name="connsiteY2" fmla="*/ 189870 h 189869"/>
                    <a:gd name="connsiteX3" fmla="*/ 264547 w 269827"/>
                    <a:gd name="connsiteY3" fmla="*/ 189870 h 189869"/>
                    <a:gd name="connsiteX4" fmla="*/ 5281 w 269827"/>
                    <a:gd name="connsiteY4" fmla="*/ 189870 h 189869"/>
                    <a:gd name="connsiteX5" fmla="*/ 0 w 269827"/>
                    <a:gd name="connsiteY5" fmla="*/ 189870 h 189869"/>
                    <a:gd name="connsiteX6" fmla="*/ 0 w 269827"/>
                    <a:gd name="connsiteY6" fmla="*/ 0 h 189869"/>
                    <a:gd name="connsiteX7" fmla="*/ 5281 w 269827"/>
                    <a:gd name="connsiteY7" fmla="*/ 0 h 1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27" h="189869">
                      <a:moveTo>
                        <a:pt x="264547" y="0"/>
                      </a:moveTo>
                      <a:cubicBezTo>
                        <a:pt x="267464" y="0"/>
                        <a:pt x="269828" y="0"/>
                        <a:pt x="269828" y="0"/>
                      </a:cubicBezTo>
                      <a:lnTo>
                        <a:pt x="269828" y="189870"/>
                      </a:lnTo>
                      <a:cubicBezTo>
                        <a:pt x="269828" y="189870"/>
                        <a:pt x="267464" y="189870"/>
                        <a:pt x="264547" y="189870"/>
                      </a:cubicBezTo>
                      <a:lnTo>
                        <a:pt x="5281" y="189870"/>
                      </a:lnTo>
                      <a:cubicBezTo>
                        <a:pt x="2364" y="189870"/>
                        <a:pt x="0" y="189870"/>
                        <a:pt x="0" y="189870"/>
                      </a:cubicBezTo>
                      <a:lnTo>
                        <a:pt x="0" y="0"/>
                      </a:lnTo>
                      <a:cubicBezTo>
                        <a:pt x="0" y="0"/>
                        <a:pt x="2364" y="0"/>
                        <a:pt x="5281" y="0"/>
                      </a:cubicBezTo>
                      <a:close/>
                    </a:path>
                  </a:pathLst>
                </a:custGeom>
                <a:solidFill>
                  <a:srgbClr val="0D2192"/>
                </a:solidFill>
                <a:ln w="8202"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EFBC832-CD70-4B36-B9F9-8E56127265FB}"/>
                    </a:ext>
                  </a:extLst>
                </p:cNvPr>
                <p:cNvSpPr/>
                <p:nvPr/>
              </p:nvSpPr>
              <p:spPr>
                <a:xfrm>
                  <a:off x="8764071" y="2846026"/>
                  <a:ext cx="99762" cy="189869"/>
                </a:xfrm>
                <a:custGeom>
                  <a:avLst/>
                  <a:gdLst>
                    <a:gd name="connsiteX0" fmla="*/ 0 w 99762"/>
                    <a:gd name="connsiteY0" fmla="*/ 0 h 189869"/>
                    <a:gd name="connsiteX1" fmla="*/ 99762 w 99762"/>
                    <a:gd name="connsiteY1" fmla="*/ 0 h 189869"/>
                    <a:gd name="connsiteX2" fmla="*/ 99762 w 99762"/>
                    <a:gd name="connsiteY2" fmla="*/ 189870 h 189869"/>
                    <a:gd name="connsiteX3" fmla="*/ 0 w 99762"/>
                    <a:gd name="connsiteY3" fmla="*/ 189870 h 189869"/>
                  </a:gdLst>
                  <a:ahLst/>
                  <a:cxnLst>
                    <a:cxn ang="0">
                      <a:pos x="connsiteX0" y="connsiteY0"/>
                    </a:cxn>
                    <a:cxn ang="0">
                      <a:pos x="connsiteX1" y="connsiteY1"/>
                    </a:cxn>
                    <a:cxn ang="0">
                      <a:pos x="connsiteX2" y="connsiteY2"/>
                    </a:cxn>
                    <a:cxn ang="0">
                      <a:pos x="connsiteX3" y="connsiteY3"/>
                    </a:cxn>
                  </a:cxnLst>
                  <a:rect l="l" t="t" r="r" b="b"/>
                  <a:pathLst>
                    <a:path w="99762" h="189869">
                      <a:moveTo>
                        <a:pt x="0" y="0"/>
                      </a:moveTo>
                      <a:lnTo>
                        <a:pt x="99762" y="0"/>
                      </a:lnTo>
                      <a:lnTo>
                        <a:pt x="99762" y="189870"/>
                      </a:lnTo>
                      <a:lnTo>
                        <a:pt x="0" y="189870"/>
                      </a:lnTo>
                      <a:close/>
                    </a:path>
                  </a:pathLst>
                </a:custGeom>
                <a:solidFill>
                  <a:srgbClr val="FFFFFF">
                    <a:alpha val="8000"/>
                  </a:srgbClr>
                </a:solidFill>
                <a:ln w="8202"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91F1489-6851-469A-9C9E-BD9CA5760323}"/>
                    </a:ext>
                  </a:extLst>
                </p:cNvPr>
                <p:cNvSpPr/>
                <p:nvPr/>
              </p:nvSpPr>
              <p:spPr>
                <a:xfrm>
                  <a:off x="8678915" y="3023601"/>
                  <a:ext cx="436675" cy="45548"/>
                </a:xfrm>
                <a:custGeom>
                  <a:avLst/>
                  <a:gdLst>
                    <a:gd name="connsiteX0" fmla="*/ 426939 w 436675"/>
                    <a:gd name="connsiteY0" fmla="*/ 0 h 45548"/>
                    <a:gd name="connsiteX1" fmla="*/ 436676 w 436675"/>
                    <a:gd name="connsiteY1" fmla="*/ 0 h 45548"/>
                    <a:gd name="connsiteX2" fmla="*/ 436676 w 436675"/>
                    <a:gd name="connsiteY2" fmla="*/ 45549 h 45548"/>
                    <a:gd name="connsiteX3" fmla="*/ 426939 w 436675"/>
                    <a:gd name="connsiteY3" fmla="*/ 45549 h 45548"/>
                    <a:gd name="connsiteX4" fmla="*/ 9737 w 436675"/>
                    <a:gd name="connsiteY4" fmla="*/ 45549 h 45548"/>
                    <a:gd name="connsiteX5" fmla="*/ 0 w 436675"/>
                    <a:gd name="connsiteY5" fmla="*/ 45549 h 45548"/>
                    <a:gd name="connsiteX6" fmla="*/ 0 w 436675"/>
                    <a:gd name="connsiteY6" fmla="*/ 0 h 45548"/>
                    <a:gd name="connsiteX7" fmla="*/ 9737 w 436675"/>
                    <a:gd name="connsiteY7" fmla="*/ 0 h 4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5" h="45548">
                      <a:moveTo>
                        <a:pt x="426939" y="0"/>
                      </a:moveTo>
                      <a:cubicBezTo>
                        <a:pt x="432316" y="0"/>
                        <a:pt x="436676" y="0"/>
                        <a:pt x="436676" y="0"/>
                      </a:cubicBezTo>
                      <a:lnTo>
                        <a:pt x="436676" y="45549"/>
                      </a:lnTo>
                      <a:cubicBezTo>
                        <a:pt x="436676" y="45549"/>
                        <a:pt x="432316" y="45549"/>
                        <a:pt x="426939" y="45549"/>
                      </a:cubicBezTo>
                      <a:lnTo>
                        <a:pt x="9737" y="45549"/>
                      </a:lnTo>
                      <a:cubicBezTo>
                        <a:pt x="4359" y="45549"/>
                        <a:pt x="0" y="45549"/>
                        <a:pt x="0" y="45549"/>
                      </a:cubicBezTo>
                      <a:lnTo>
                        <a:pt x="0" y="0"/>
                      </a:lnTo>
                      <a:cubicBezTo>
                        <a:pt x="0" y="0"/>
                        <a:pt x="4359" y="0"/>
                        <a:pt x="9737" y="0"/>
                      </a:cubicBezTo>
                      <a:close/>
                    </a:path>
                  </a:pathLst>
                </a:custGeom>
                <a:solidFill>
                  <a:srgbClr val="0D2192"/>
                </a:solidFill>
                <a:ln w="8202"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7570FD0-6F77-4EE5-B981-4DEE317AC1C9}"/>
                    </a:ext>
                  </a:extLst>
                </p:cNvPr>
                <p:cNvSpPr/>
                <p:nvPr/>
              </p:nvSpPr>
              <p:spPr>
                <a:xfrm>
                  <a:off x="8678915" y="3023601"/>
                  <a:ext cx="135078" cy="56111"/>
                </a:xfrm>
                <a:custGeom>
                  <a:avLst/>
                  <a:gdLst>
                    <a:gd name="connsiteX0" fmla="*/ 0 w 135078"/>
                    <a:gd name="connsiteY0" fmla="*/ 0 h 56111"/>
                    <a:gd name="connsiteX1" fmla="*/ 135079 w 135078"/>
                    <a:gd name="connsiteY1" fmla="*/ 0 h 56111"/>
                    <a:gd name="connsiteX2" fmla="*/ 135079 w 135078"/>
                    <a:gd name="connsiteY2" fmla="*/ 56111 h 56111"/>
                    <a:gd name="connsiteX3" fmla="*/ 0 w 135078"/>
                    <a:gd name="connsiteY3" fmla="*/ 56111 h 56111"/>
                  </a:gdLst>
                  <a:ahLst/>
                  <a:cxnLst>
                    <a:cxn ang="0">
                      <a:pos x="connsiteX0" y="connsiteY0"/>
                    </a:cxn>
                    <a:cxn ang="0">
                      <a:pos x="connsiteX1" y="connsiteY1"/>
                    </a:cxn>
                    <a:cxn ang="0">
                      <a:pos x="connsiteX2" y="connsiteY2"/>
                    </a:cxn>
                    <a:cxn ang="0">
                      <a:pos x="connsiteX3" y="connsiteY3"/>
                    </a:cxn>
                  </a:cxnLst>
                  <a:rect l="l" t="t" r="r" b="b"/>
                  <a:pathLst>
                    <a:path w="135078" h="56111">
                      <a:moveTo>
                        <a:pt x="0" y="0"/>
                      </a:moveTo>
                      <a:lnTo>
                        <a:pt x="135079" y="0"/>
                      </a:lnTo>
                      <a:lnTo>
                        <a:pt x="135079" y="56111"/>
                      </a:lnTo>
                      <a:lnTo>
                        <a:pt x="0" y="56111"/>
                      </a:lnTo>
                      <a:close/>
                    </a:path>
                  </a:pathLst>
                </a:custGeom>
                <a:solidFill>
                  <a:srgbClr val="FFFFFF">
                    <a:alpha val="8000"/>
                  </a:srgbClr>
                </a:solidFill>
                <a:ln w="8202" cap="flat">
                  <a:noFill/>
                  <a:prstDash val="solid"/>
                  <a:miter/>
                </a:ln>
              </p:spPr>
              <p:txBody>
                <a:bodyPr rtlCol="0" anchor="ctr"/>
                <a:lstStyle/>
                <a:p>
                  <a:endParaRPr lang="en-US"/>
                </a:p>
              </p:txBody>
            </p:sp>
          </p:grpSp>
        </p:grpSp>
      </p:grpSp>
      <p:grpSp>
        <p:nvGrpSpPr>
          <p:cNvPr id="200" name="Group 199">
            <a:extLst>
              <a:ext uri="{FF2B5EF4-FFF2-40B4-BE49-F238E27FC236}">
                <a16:creationId xmlns:a16="http://schemas.microsoft.com/office/drawing/2014/main" id="{FFFF132C-39EC-437B-9263-E48D2BE49538}"/>
              </a:ext>
            </a:extLst>
          </p:cNvPr>
          <p:cNvGrpSpPr/>
          <p:nvPr/>
        </p:nvGrpSpPr>
        <p:grpSpPr>
          <a:xfrm>
            <a:off x="4274471" y="1667379"/>
            <a:ext cx="4002119" cy="4091970"/>
            <a:chOff x="4469204" y="1695454"/>
            <a:chExt cx="4002119" cy="4091970"/>
          </a:xfrm>
        </p:grpSpPr>
        <p:sp>
          <p:nvSpPr>
            <p:cNvPr id="108" name="Rounded Rectangle 5">
              <a:extLst>
                <a:ext uri="{FF2B5EF4-FFF2-40B4-BE49-F238E27FC236}">
                  <a16:creationId xmlns:a16="http://schemas.microsoft.com/office/drawing/2014/main" id="{FC029F30-4730-4447-B8A3-C0B4A04BF45D}"/>
                </a:ext>
              </a:extLst>
            </p:cNvPr>
            <p:cNvSpPr/>
            <p:nvPr/>
          </p:nvSpPr>
          <p:spPr bwMode="auto">
            <a:xfrm>
              <a:off x="4469204" y="4928048"/>
              <a:ext cx="4002119" cy="859376"/>
            </a:xfrm>
            <a:prstGeom prst="rect">
              <a:avLst/>
            </a:prstGeom>
            <a:solidFill>
              <a:schemeClr val="bg1"/>
            </a:solidFill>
            <a:ln>
              <a:noFill/>
            </a:ln>
            <a:effectLst>
              <a:outerShdw blurRad="63500" sx="101000" sy="101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Observability</a:t>
              </a:r>
            </a:p>
          </p:txBody>
        </p:sp>
        <p:sp>
          <p:nvSpPr>
            <p:cNvPr id="128" name="Rounded Rectangle 5">
              <a:extLst>
                <a:ext uri="{FF2B5EF4-FFF2-40B4-BE49-F238E27FC236}">
                  <a16:creationId xmlns:a16="http://schemas.microsoft.com/office/drawing/2014/main" id="{0F62D61B-32D7-49BA-9DDE-AB0B3C883978}"/>
                </a:ext>
              </a:extLst>
            </p:cNvPr>
            <p:cNvSpPr/>
            <p:nvPr/>
          </p:nvSpPr>
          <p:spPr bwMode="auto">
            <a:xfrm>
              <a:off x="6579270" y="2741738"/>
              <a:ext cx="1892053" cy="859376"/>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Semibold"/>
                  <a:ea typeface="+mn-ea"/>
                  <a:cs typeface="+mn-cs"/>
                </a:rPr>
                <a:t>Bindings</a:t>
              </a:r>
            </a:p>
            <a:p>
              <a:pPr marL="0" marR="0" lvl="0" indent="0" defTabSz="932472"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Segoe UI Semibold"/>
                </a:rPr>
                <a:t>&amp; Triggers</a:t>
              </a:r>
              <a:endParaRPr kumimoji="0" lang="en-US" sz="14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147" name="Rounded Rectangle 5">
              <a:extLst>
                <a:ext uri="{FF2B5EF4-FFF2-40B4-BE49-F238E27FC236}">
                  <a16:creationId xmlns:a16="http://schemas.microsoft.com/office/drawing/2014/main" id="{7F8119F8-1440-4C46-B2CD-EA9F0655B813}"/>
                </a:ext>
              </a:extLst>
            </p:cNvPr>
            <p:cNvSpPr/>
            <p:nvPr/>
          </p:nvSpPr>
          <p:spPr bwMode="auto">
            <a:xfrm>
              <a:off x="4469205" y="1695454"/>
              <a:ext cx="1892053"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State</a:t>
              </a:r>
            </a:p>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Management</a:t>
              </a:r>
            </a:p>
          </p:txBody>
        </p:sp>
        <p:sp>
          <p:nvSpPr>
            <p:cNvPr id="166" name="Rounded Rectangle 5">
              <a:extLst>
                <a:ext uri="{FF2B5EF4-FFF2-40B4-BE49-F238E27FC236}">
                  <a16:creationId xmlns:a16="http://schemas.microsoft.com/office/drawing/2014/main" id="{94F58CD6-5A0C-4667-9D27-6D426843E91A}"/>
                </a:ext>
              </a:extLst>
            </p:cNvPr>
            <p:cNvSpPr/>
            <p:nvPr/>
          </p:nvSpPr>
          <p:spPr bwMode="auto">
            <a:xfrm>
              <a:off x="4469204" y="3837389"/>
              <a:ext cx="1892053" cy="859376"/>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Semibold"/>
                  <a:ea typeface="+mn-ea"/>
                  <a:cs typeface="+mn-cs"/>
                </a:rPr>
                <a:t>Secret</a:t>
              </a:r>
            </a:p>
            <a:p>
              <a:pPr marL="0" marR="0" lvl="0" indent="0" defTabSz="932472"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Segoe UI Semibold"/>
                </a:rPr>
                <a:t>Management</a:t>
              </a:r>
              <a:endParaRPr kumimoji="0" lang="en-US" sz="14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185" name="Rounded Rectangle 5">
              <a:extLst>
                <a:ext uri="{FF2B5EF4-FFF2-40B4-BE49-F238E27FC236}">
                  <a16:creationId xmlns:a16="http://schemas.microsoft.com/office/drawing/2014/main" id="{B77D6C74-7C6F-428D-B328-8FBADE63374A}"/>
                </a:ext>
              </a:extLst>
            </p:cNvPr>
            <p:cNvSpPr/>
            <p:nvPr/>
          </p:nvSpPr>
          <p:spPr bwMode="auto">
            <a:xfrm>
              <a:off x="4469205" y="2743204"/>
              <a:ext cx="1892053"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Segoe UI Semibold"/>
                  <a:ea typeface="+mn-ea"/>
                  <a:cs typeface="+mn-cs"/>
                </a:rPr>
                <a:t>PubSub</a:t>
              </a: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Messaging</a:t>
              </a:r>
            </a:p>
          </p:txBody>
        </p:sp>
        <p:sp>
          <p:nvSpPr>
            <p:cNvPr id="193" name="Rounded Rectangle 5">
              <a:extLst>
                <a:ext uri="{FF2B5EF4-FFF2-40B4-BE49-F238E27FC236}">
                  <a16:creationId xmlns:a16="http://schemas.microsoft.com/office/drawing/2014/main" id="{0D483E36-D704-4A8B-9F3F-05D30EBDDC3B}"/>
                </a:ext>
              </a:extLst>
            </p:cNvPr>
            <p:cNvSpPr/>
            <p:nvPr/>
          </p:nvSpPr>
          <p:spPr bwMode="auto">
            <a:xfrm>
              <a:off x="6579269" y="3834893"/>
              <a:ext cx="1892053" cy="859376"/>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Virtual</a:t>
              </a:r>
            </a:p>
            <a:p>
              <a:pPr marL="0" marR="0" lvl="0" indent="0" defTabSz="932472" rtl="0" eaLnBrk="1" fontAlgn="base" latinLnBrk="0" hangingPunct="1">
                <a:lnSpc>
                  <a:spcPct val="100000"/>
                </a:lnSpc>
                <a:spcBef>
                  <a:spcPct val="0"/>
                </a:spcBef>
                <a:spcAft>
                  <a:spcPct val="0"/>
                </a:spcAft>
                <a:buClrTx/>
                <a:buSzTx/>
                <a:buFontTx/>
                <a:buNone/>
                <a:tabLst/>
                <a:defRPr/>
              </a:pPr>
              <a:r>
                <a:rPr lang="en-US" sz="1400">
                  <a:solidFill>
                    <a:srgbClr val="000000"/>
                  </a:solidFill>
                  <a:latin typeface="Segoe UI Semibold"/>
                </a:rPr>
                <a:t>Actors</a:t>
              </a: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96" name="Rounded Rectangle 5">
              <a:extLst>
                <a:ext uri="{FF2B5EF4-FFF2-40B4-BE49-F238E27FC236}">
                  <a16:creationId xmlns:a16="http://schemas.microsoft.com/office/drawing/2014/main" id="{DA9DD456-DD85-4266-91CD-D9A06EA0263F}"/>
                </a:ext>
              </a:extLst>
            </p:cNvPr>
            <p:cNvSpPr/>
            <p:nvPr/>
          </p:nvSpPr>
          <p:spPr bwMode="auto">
            <a:xfrm>
              <a:off x="6579270" y="1695647"/>
              <a:ext cx="1892053"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1400">
                  <a:solidFill>
                    <a:srgbClr val="000000"/>
                  </a:solidFill>
                  <a:latin typeface="Segoe UI Semibold"/>
                </a:rPr>
                <a:t>Service</a:t>
              </a:r>
            </a:p>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Invocation</a:t>
              </a:r>
            </a:p>
          </p:txBody>
        </p:sp>
      </p:grpSp>
      <p:grpSp>
        <p:nvGrpSpPr>
          <p:cNvPr id="204" name="Group 203">
            <a:extLst>
              <a:ext uri="{FF2B5EF4-FFF2-40B4-BE49-F238E27FC236}">
                <a16:creationId xmlns:a16="http://schemas.microsoft.com/office/drawing/2014/main" id="{9DF7C2A5-7B69-4FB0-BDD1-3993249A40D0}"/>
              </a:ext>
            </a:extLst>
          </p:cNvPr>
          <p:cNvGrpSpPr/>
          <p:nvPr/>
        </p:nvGrpSpPr>
        <p:grpSpPr>
          <a:xfrm>
            <a:off x="9812662" y="3557860"/>
            <a:ext cx="1854693" cy="2159117"/>
            <a:chOff x="9171114" y="761455"/>
            <a:chExt cx="1854693" cy="2159117"/>
          </a:xfrm>
        </p:grpSpPr>
        <p:grpSp>
          <p:nvGrpSpPr>
            <p:cNvPr id="205" name="Group 204">
              <a:extLst>
                <a:ext uri="{FF2B5EF4-FFF2-40B4-BE49-F238E27FC236}">
                  <a16:creationId xmlns:a16="http://schemas.microsoft.com/office/drawing/2014/main" id="{482835AA-DE98-4720-82B5-B7A0B8965DB9}"/>
                </a:ext>
              </a:extLst>
            </p:cNvPr>
            <p:cNvGrpSpPr/>
            <p:nvPr/>
          </p:nvGrpSpPr>
          <p:grpSpPr>
            <a:xfrm>
              <a:off x="9360298" y="761455"/>
              <a:ext cx="1665509" cy="1943093"/>
              <a:chOff x="9936928" y="239338"/>
              <a:chExt cx="1665509" cy="1943093"/>
            </a:xfrm>
          </p:grpSpPr>
          <p:pic>
            <p:nvPicPr>
              <p:cNvPr id="216" name="Graphic 215">
                <a:extLst>
                  <a:ext uri="{FF2B5EF4-FFF2-40B4-BE49-F238E27FC236}">
                    <a16:creationId xmlns:a16="http://schemas.microsoft.com/office/drawing/2014/main" id="{430CC04B-FFB8-413F-B260-CEABFBD7562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936928" y="239338"/>
                <a:ext cx="1665509" cy="1943093"/>
              </a:xfrm>
              <a:prstGeom prst="rect">
                <a:avLst/>
              </a:prstGeom>
            </p:spPr>
          </p:pic>
          <p:sp>
            <p:nvSpPr>
              <p:cNvPr id="217" name="TextBox 216">
                <a:extLst>
                  <a:ext uri="{FF2B5EF4-FFF2-40B4-BE49-F238E27FC236}">
                    <a16:creationId xmlns:a16="http://schemas.microsoft.com/office/drawing/2014/main" id="{A391D2FE-0C87-43D5-80A1-5CBDD41E7671}"/>
                  </a:ext>
                </a:extLst>
              </p:cNvPr>
              <p:cNvSpPr txBox="1"/>
              <p:nvPr/>
            </p:nvSpPr>
            <p:spPr>
              <a:xfrm>
                <a:off x="10003516" y="815842"/>
                <a:ext cx="1455335" cy="246221"/>
              </a:xfrm>
              <a:prstGeom prst="rect">
                <a:avLst/>
              </a:prstGeom>
              <a:noFill/>
            </p:spPr>
            <p:txBody>
              <a:bodyPr wrap="none" lIns="0" tIns="0" rIns="0" bIns="0" rtlCol="0">
                <a:spAutoFit/>
              </a:bodyPr>
              <a:lstStyle/>
              <a:p>
                <a:pPr algn="ctr"/>
                <a:r>
                  <a:rPr lang="en-US" sz="1600" dirty="0" err="1">
                    <a:solidFill>
                      <a:srgbClr val="202192"/>
                    </a:solidFill>
                    <a:latin typeface="+mj-lt"/>
                  </a:rPr>
                  <a:t>WeatherService</a:t>
                </a:r>
                <a:endParaRPr lang="en-US" sz="1600" dirty="0">
                  <a:solidFill>
                    <a:srgbClr val="202192"/>
                  </a:solidFill>
                  <a:latin typeface="+mj-lt"/>
                </a:endParaRPr>
              </a:p>
            </p:txBody>
          </p:sp>
        </p:grpSp>
        <p:grpSp>
          <p:nvGrpSpPr>
            <p:cNvPr id="206" name="!!Sidecar">
              <a:extLst>
                <a:ext uri="{FF2B5EF4-FFF2-40B4-BE49-F238E27FC236}">
                  <a16:creationId xmlns:a16="http://schemas.microsoft.com/office/drawing/2014/main" id="{35780F8A-AC18-4FC3-98BF-376751C55F40}"/>
                </a:ext>
              </a:extLst>
            </p:cNvPr>
            <p:cNvGrpSpPr/>
            <p:nvPr/>
          </p:nvGrpSpPr>
          <p:grpSpPr>
            <a:xfrm>
              <a:off x="9171114" y="1929480"/>
              <a:ext cx="846489" cy="991092"/>
              <a:chOff x="8298598" y="2543027"/>
              <a:chExt cx="1186830" cy="1389573"/>
            </a:xfrm>
          </p:grpSpPr>
          <p:sp>
            <p:nvSpPr>
              <p:cNvPr id="207" name="Freeform: Shape 206">
                <a:extLst>
                  <a:ext uri="{FF2B5EF4-FFF2-40B4-BE49-F238E27FC236}">
                    <a16:creationId xmlns:a16="http://schemas.microsoft.com/office/drawing/2014/main" id="{9D15E8C5-3D94-4014-ADCE-480D2786535A}"/>
                  </a:ext>
                </a:extLst>
              </p:cNvPr>
              <p:cNvSpPr/>
              <p:nvPr/>
            </p:nvSpPr>
            <p:spPr>
              <a:xfrm>
                <a:off x="8359990" y="2640643"/>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202192"/>
              </a:solidFill>
              <a:ln w="8202"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66C18270-2B02-4372-965E-9A9F89FCC25A}"/>
                  </a:ext>
                </a:extLst>
              </p:cNvPr>
              <p:cNvSpPr/>
              <p:nvPr/>
            </p:nvSpPr>
            <p:spPr>
              <a:xfrm>
                <a:off x="8298598" y="2543027"/>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FFFFFF"/>
              </a:solidFill>
              <a:ln w="8202" cap="flat">
                <a:noFill/>
                <a:prstDash val="solid"/>
                <a:miter/>
              </a:ln>
              <a:effectLst>
                <a:outerShdw blurRad="63500" sx="102000" sy="102000" algn="ctr" rotWithShape="0">
                  <a:prstClr val="black">
                    <a:alpha val="40000"/>
                  </a:prstClr>
                </a:outerShdw>
              </a:effectLst>
            </p:spPr>
            <p:txBody>
              <a:bodyPr rtlCol="0" anchor="ctr"/>
              <a:lstStyle/>
              <a:p>
                <a:endParaRPr lang="en-US"/>
              </a:p>
            </p:txBody>
          </p:sp>
          <p:grpSp>
            <p:nvGrpSpPr>
              <p:cNvPr id="209" name="Graphic 11">
                <a:extLst>
                  <a:ext uri="{FF2B5EF4-FFF2-40B4-BE49-F238E27FC236}">
                    <a16:creationId xmlns:a16="http://schemas.microsoft.com/office/drawing/2014/main" id="{1153E06B-A3B4-4F44-ADB4-020512FDD047}"/>
                  </a:ext>
                </a:extLst>
              </p:cNvPr>
              <p:cNvGrpSpPr/>
              <p:nvPr/>
            </p:nvGrpSpPr>
            <p:grpSpPr>
              <a:xfrm>
                <a:off x="8386477" y="2846026"/>
                <a:ext cx="952402" cy="699902"/>
                <a:chOff x="8386477" y="2846026"/>
                <a:chExt cx="952402" cy="699902"/>
              </a:xfrm>
            </p:grpSpPr>
            <p:sp>
              <p:nvSpPr>
                <p:cNvPr id="210" name="Freeform: Shape 209">
                  <a:extLst>
                    <a:ext uri="{FF2B5EF4-FFF2-40B4-BE49-F238E27FC236}">
                      <a16:creationId xmlns:a16="http://schemas.microsoft.com/office/drawing/2014/main" id="{2B1523D0-A9A4-48BC-8318-05F446CCBB66}"/>
                    </a:ext>
                  </a:extLst>
                </p:cNvPr>
                <p:cNvSpPr/>
                <p:nvPr/>
              </p:nvSpPr>
              <p:spPr>
                <a:xfrm>
                  <a:off x="8386477" y="3024839"/>
                  <a:ext cx="952402" cy="423390"/>
                </a:xfrm>
                <a:custGeom>
                  <a:avLst/>
                  <a:gdLst>
                    <a:gd name="connsiteX0" fmla="*/ 233026 w 952402"/>
                    <a:gd name="connsiteY0" fmla="*/ 323464 h 423390"/>
                    <a:gd name="connsiteX1" fmla="*/ 162392 w 952402"/>
                    <a:gd name="connsiteY1" fmla="*/ 323464 h 423390"/>
                    <a:gd name="connsiteX2" fmla="*/ 162392 w 952402"/>
                    <a:gd name="connsiteY2" fmla="*/ 301267 h 423390"/>
                    <a:gd name="connsiteX3" fmla="*/ 142011 w 952402"/>
                    <a:gd name="connsiteY3" fmla="*/ 319750 h 423390"/>
                    <a:gd name="connsiteX4" fmla="*/ 100753 w 952402"/>
                    <a:gd name="connsiteY4" fmla="*/ 329900 h 423390"/>
                    <a:gd name="connsiteX5" fmla="*/ 34740 w 952402"/>
                    <a:gd name="connsiteY5" fmla="*/ 304237 h 423390"/>
                    <a:gd name="connsiteX6" fmla="*/ 83 w 952402"/>
                    <a:gd name="connsiteY6" fmla="*/ 223289 h 423390"/>
                    <a:gd name="connsiteX7" fmla="*/ 35648 w 952402"/>
                    <a:gd name="connsiteY7" fmla="*/ 141515 h 423390"/>
                    <a:gd name="connsiteX8" fmla="*/ 100423 w 952402"/>
                    <a:gd name="connsiteY8" fmla="*/ 116761 h 423390"/>
                    <a:gd name="connsiteX9" fmla="*/ 140526 w 952402"/>
                    <a:gd name="connsiteY9" fmla="*/ 125755 h 423390"/>
                    <a:gd name="connsiteX10" fmla="*/ 162640 w 952402"/>
                    <a:gd name="connsiteY10" fmla="*/ 142753 h 423390"/>
                    <a:gd name="connsiteX11" fmla="*/ 162640 w 952402"/>
                    <a:gd name="connsiteY11" fmla="*/ 0 h 423390"/>
                    <a:gd name="connsiteX12" fmla="*/ 233274 w 952402"/>
                    <a:gd name="connsiteY12" fmla="*/ 0 h 423390"/>
                    <a:gd name="connsiteX13" fmla="*/ 164620 w 952402"/>
                    <a:gd name="connsiteY13" fmla="*/ 223537 h 423390"/>
                    <a:gd name="connsiteX14" fmla="*/ 151418 w 952402"/>
                    <a:gd name="connsiteY14" fmla="*/ 191355 h 423390"/>
                    <a:gd name="connsiteX15" fmla="*/ 118906 w 952402"/>
                    <a:gd name="connsiteY15" fmla="*/ 178318 h 423390"/>
                    <a:gd name="connsiteX16" fmla="*/ 84250 w 952402"/>
                    <a:gd name="connsiteY16" fmla="*/ 194243 h 423390"/>
                    <a:gd name="connsiteX17" fmla="*/ 84250 w 952402"/>
                    <a:gd name="connsiteY17" fmla="*/ 253242 h 423390"/>
                    <a:gd name="connsiteX18" fmla="*/ 118906 w 952402"/>
                    <a:gd name="connsiteY18" fmla="*/ 269086 h 423390"/>
                    <a:gd name="connsiteX19" fmla="*/ 151418 w 952402"/>
                    <a:gd name="connsiteY19" fmla="*/ 255800 h 423390"/>
                    <a:gd name="connsiteX20" fmla="*/ 164620 w 952402"/>
                    <a:gd name="connsiteY20" fmla="*/ 223537 h 423390"/>
                    <a:gd name="connsiteX21" fmla="*/ 497986 w 952402"/>
                    <a:gd name="connsiteY21" fmla="*/ 323464 h 423390"/>
                    <a:gd name="connsiteX22" fmla="*/ 427352 w 952402"/>
                    <a:gd name="connsiteY22" fmla="*/ 323464 h 423390"/>
                    <a:gd name="connsiteX23" fmla="*/ 427352 w 952402"/>
                    <a:gd name="connsiteY23" fmla="*/ 301267 h 423390"/>
                    <a:gd name="connsiteX24" fmla="*/ 407218 w 952402"/>
                    <a:gd name="connsiteY24" fmla="*/ 319750 h 423390"/>
                    <a:gd name="connsiteX25" fmla="*/ 365960 w 952402"/>
                    <a:gd name="connsiteY25" fmla="*/ 329900 h 423390"/>
                    <a:gd name="connsiteX26" fmla="*/ 299947 w 952402"/>
                    <a:gd name="connsiteY26" fmla="*/ 304237 h 423390"/>
                    <a:gd name="connsiteX27" fmla="*/ 265290 w 952402"/>
                    <a:gd name="connsiteY27" fmla="*/ 223289 h 423390"/>
                    <a:gd name="connsiteX28" fmla="*/ 299947 w 952402"/>
                    <a:gd name="connsiteY28" fmla="*/ 141515 h 423390"/>
                    <a:gd name="connsiteX29" fmla="*/ 364805 w 952402"/>
                    <a:gd name="connsiteY29" fmla="*/ 116761 h 423390"/>
                    <a:gd name="connsiteX30" fmla="*/ 404825 w 952402"/>
                    <a:gd name="connsiteY30" fmla="*/ 125755 h 423390"/>
                    <a:gd name="connsiteX31" fmla="*/ 427022 w 952402"/>
                    <a:gd name="connsiteY31" fmla="*/ 142753 h 423390"/>
                    <a:gd name="connsiteX32" fmla="*/ 427022 w 952402"/>
                    <a:gd name="connsiteY32" fmla="*/ 123609 h 423390"/>
                    <a:gd name="connsiteX33" fmla="*/ 497986 w 952402"/>
                    <a:gd name="connsiteY33" fmla="*/ 123609 h 423390"/>
                    <a:gd name="connsiteX34" fmla="*/ 429497 w 952402"/>
                    <a:gd name="connsiteY34" fmla="*/ 223537 h 423390"/>
                    <a:gd name="connsiteX35" fmla="*/ 416130 w 952402"/>
                    <a:gd name="connsiteY35" fmla="*/ 191355 h 423390"/>
                    <a:gd name="connsiteX36" fmla="*/ 383866 w 952402"/>
                    <a:gd name="connsiteY36" fmla="*/ 178318 h 423390"/>
                    <a:gd name="connsiteX37" fmla="*/ 349457 w 952402"/>
                    <a:gd name="connsiteY37" fmla="*/ 193996 h 423390"/>
                    <a:gd name="connsiteX38" fmla="*/ 349457 w 952402"/>
                    <a:gd name="connsiteY38" fmla="*/ 252995 h 423390"/>
                    <a:gd name="connsiteX39" fmla="*/ 383866 w 952402"/>
                    <a:gd name="connsiteY39" fmla="*/ 269086 h 423390"/>
                    <a:gd name="connsiteX40" fmla="*/ 416212 w 952402"/>
                    <a:gd name="connsiteY40" fmla="*/ 255965 h 423390"/>
                    <a:gd name="connsiteX41" fmla="*/ 429497 w 952402"/>
                    <a:gd name="connsiteY41" fmla="*/ 223537 h 423390"/>
                    <a:gd name="connsiteX42" fmla="*/ 770867 w 952402"/>
                    <a:gd name="connsiteY42" fmla="*/ 223537 h 423390"/>
                    <a:gd name="connsiteX43" fmla="*/ 735302 w 952402"/>
                    <a:gd name="connsiteY43" fmla="*/ 305393 h 423390"/>
                    <a:gd name="connsiteX44" fmla="*/ 670527 w 952402"/>
                    <a:gd name="connsiteY44" fmla="*/ 330148 h 423390"/>
                    <a:gd name="connsiteX45" fmla="*/ 630424 w 952402"/>
                    <a:gd name="connsiteY45" fmla="*/ 321071 h 423390"/>
                    <a:gd name="connsiteX46" fmla="*/ 608227 w 952402"/>
                    <a:gd name="connsiteY46" fmla="*/ 304072 h 423390"/>
                    <a:gd name="connsiteX47" fmla="*/ 608227 w 952402"/>
                    <a:gd name="connsiteY47" fmla="*/ 423391 h 423390"/>
                    <a:gd name="connsiteX48" fmla="*/ 537676 w 952402"/>
                    <a:gd name="connsiteY48" fmla="*/ 423391 h 423390"/>
                    <a:gd name="connsiteX49" fmla="*/ 537676 w 952402"/>
                    <a:gd name="connsiteY49" fmla="*/ 123609 h 423390"/>
                    <a:gd name="connsiteX50" fmla="*/ 608227 w 952402"/>
                    <a:gd name="connsiteY50" fmla="*/ 123609 h 423390"/>
                    <a:gd name="connsiteX51" fmla="*/ 608227 w 952402"/>
                    <a:gd name="connsiteY51" fmla="*/ 145806 h 423390"/>
                    <a:gd name="connsiteX52" fmla="*/ 628691 w 952402"/>
                    <a:gd name="connsiteY52" fmla="*/ 127240 h 423390"/>
                    <a:gd name="connsiteX53" fmla="*/ 669949 w 952402"/>
                    <a:gd name="connsiteY53" fmla="*/ 117173 h 423390"/>
                    <a:gd name="connsiteX54" fmla="*/ 735962 w 952402"/>
                    <a:gd name="connsiteY54" fmla="*/ 142753 h 423390"/>
                    <a:gd name="connsiteX55" fmla="*/ 770867 w 952402"/>
                    <a:gd name="connsiteY55" fmla="*/ 223702 h 423390"/>
                    <a:gd name="connsiteX56" fmla="*/ 697427 w 952402"/>
                    <a:gd name="connsiteY56" fmla="*/ 223537 h 423390"/>
                    <a:gd name="connsiteX57" fmla="*/ 652045 w 952402"/>
                    <a:gd name="connsiteY57" fmla="*/ 178317 h 423390"/>
                    <a:gd name="connsiteX58" fmla="*/ 651796 w 952402"/>
                    <a:gd name="connsiteY58" fmla="*/ 178318 h 423390"/>
                    <a:gd name="connsiteX59" fmla="*/ 606085 w 952402"/>
                    <a:gd name="connsiteY59" fmla="*/ 222705 h 423390"/>
                    <a:gd name="connsiteX60" fmla="*/ 606082 w 952402"/>
                    <a:gd name="connsiteY60" fmla="*/ 223784 h 423390"/>
                    <a:gd name="connsiteX61" fmla="*/ 619450 w 952402"/>
                    <a:gd name="connsiteY61" fmla="*/ 255965 h 423390"/>
                    <a:gd name="connsiteX62" fmla="*/ 651796 w 952402"/>
                    <a:gd name="connsiteY62" fmla="*/ 269086 h 423390"/>
                    <a:gd name="connsiteX63" fmla="*/ 686453 w 952402"/>
                    <a:gd name="connsiteY63" fmla="*/ 253160 h 423390"/>
                    <a:gd name="connsiteX64" fmla="*/ 697427 w 952402"/>
                    <a:gd name="connsiteY64" fmla="*/ 223537 h 423390"/>
                    <a:gd name="connsiteX65" fmla="*/ 952402 w 952402"/>
                    <a:gd name="connsiteY65" fmla="*/ 188880 h 423390"/>
                    <a:gd name="connsiteX66" fmla="*/ 922284 w 952402"/>
                    <a:gd name="connsiteY66" fmla="*/ 181783 h 423390"/>
                    <a:gd name="connsiteX67" fmla="*/ 877065 w 952402"/>
                    <a:gd name="connsiteY67" fmla="*/ 210169 h 423390"/>
                    <a:gd name="connsiteX68" fmla="*/ 873187 w 952402"/>
                    <a:gd name="connsiteY68" fmla="*/ 237977 h 423390"/>
                    <a:gd name="connsiteX69" fmla="*/ 873187 w 952402"/>
                    <a:gd name="connsiteY69" fmla="*/ 323464 h 423390"/>
                    <a:gd name="connsiteX70" fmla="*/ 802553 w 952402"/>
                    <a:gd name="connsiteY70" fmla="*/ 323464 h 423390"/>
                    <a:gd name="connsiteX71" fmla="*/ 802553 w 952402"/>
                    <a:gd name="connsiteY71" fmla="*/ 123609 h 423390"/>
                    <a:gd name="connsiteX72" fmla="*/ 873187 w 952402"/>
                    <a:gd name="connsiteY72" fmla="*/ 123609 h 423390"/>
                    <a:gd name="connsiteX73" fmla="*/ 873187 w 952402"/>
                    <a:gd name="connsiteY73" fmla="*/ 156616 h 423390"/>
                    <a:gd name="connsiteX74" fmla="*/ 897281 w 952402"/>
                    <a:gd name="connsiteY74" fmla="*/ 131366 h 423390"/>
                    <a:gd name="connsiteX75" fmla="*/ 938540 w 952402"/>
                    <a:gd name="connsiteY75" fmla="*/ 121051 h 423390"/>
                    <a:gd name="connsiteX76" fmla="*/ 952320 w 952402"/>
                    <a:gd name="connsiteY76" fmla="*/ 121711 h 42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52402" h="423390">
                      <a:moveTo>
                        <a:pt x="233026" y="323464"/>
                      </a:moveTo>
                      <a:lnTo>
                        <a:pt x="162392" y="323464"/>
                      </a:lnTo>
                      <a:lnTo>
                        <a:pt x="162392" y="301267"/>
                      </a:lnTo>
                      <a:cubicBezTo>
                        <a:pt x="156857" y="308688"/>
                        <a:pt x="149936" y="314965"/>
                        <a:pt x="142011" y="319750"/>
                      </a:cubicBezTo>
                      <a:cubicBezTo>
                        <a:pt x="129372" y="326655"/>
                        <a:pt x="115153" y="330153"/>
                        <a:pt x="100753" y="329900"/>
                      </a:cubicBezTo>
                      <a:cubicBezTo>
                        <a:pt x="76304" y="329952"/>
                        <a:pt x="52734" y="320789"/>
                        <a:pt x="34740" y="304237"/>
                      </a:cubicBezTo>
                      <a:cubicBezTo>
                        <a:pt x="11613" y="283831"/>
                        <a:pt x="-1112" y="254108"/>
                        <a:pt x="83" y="223289"/>
                      </a:cubicBezTo>
                      <a:cubicBezTo>
                        <a:pt x="-1175" y="192029"/>
                        <a:pt x="11924" y="161909"/>
                        <a:pt x="35648" y="141515"/>
                      </a:cubicBezTo>
                      <a:cubicBezTo>
                        <a:pt x="53403" y="125486"/>
                        <a:pt x="76502" y="116658"/>
                        <a:pt x="100423" y="116761"/>
                      </a:cubicBezTo>
                      <a:cubicBezTo>
                        <a:pt x="114299" y="116676"/>
                        <a:pt x="128014" y="119752"/>
                        <a:pt x="140526" y="125755"/>
                      </a:cubicBezTo>
                      <a:cubicBezTo>
                        <a:pt x="148828" y="130094"/>
                        <a:pt x="156311" y="135846"/>
                        <a:pt x="162640" y="142753"/>
                      </a:cubicBezTo>
                      <a:lnTo>
                        <a:pt x="162640" y="0"/>
                      </a:lnTo>
                      <a:lnTo>
                        <a:pt x="233274" y="0"/>
                      </a:lnTo>
                      <a:close/>
                      <a:moveTo>
                        <a:pt x="164620" y="223537"/>
                      </a:moveTo>
                      <a:cubicBezTo>
                        <a:pt x="164879" y="211441"/>
                        <a:pt x="160096" y="199784"/>
                        <a:pt x="151418" y="191355"/>
                      </a:cubicBezTo>
                      <a:cubicBezTo>
                        <a:pt x="142831" y="182729"/>
                        <a:pt x="131074" y="178014"/>
                        <a:pt x="118906" y="178318"/>
                      </a:cubicBezTo>
                      <a:cubicBezTo>
                        <a:pt x="105526" y="178044"/>
                        <a:pt x="92756" y="183911"/>
                        <a:pt x="84250" y="194243"/>
                      </a:cubicBezTo>
                      <a:cubicBezTo>
                        <a:pt x="69618" y="211188"/>
                        <a:pt x="69618" y="236298"/>
                        <a:pt x="84250" y="253242"/>
                      </a:cubicBezTo>
                      <a:cubicBezTo>
                        <a:pt x="92711" y="263625"/>
                        <a:pt x="105519" y="269480"/>
                        <a:pt x="118906" y="269086"/>
                      </a:cubicBezTo>
                      <a:cubicBezTo>
                        <a:pt x="131110" y="269324"/>
                        <a:pt x="142873" y="264517"/>
                        <a:pt x="151418" y="255800"/>
                      </a:cubicBezTo>
                      <a:cubicBezTo>
                        <a:pt x="160108" y="247346"/>
                        <a:pt x="164891" y="235658"/>
                        <a:pt x="164620" y="223537"/>
                      </a:cubicBezTo>
                      <a:close/>
                      <a:moveTo>
                        <a:pt x="497986" y="323464"/>
                      </a:moveTo>
                      <a:lnTo>
                        <a:pt x="427352" y="323464"/>
                      </a:lnTo>
                      <a:lnTo>
                        <a:pt x="427352" y="301267"/>
                      </a:lnTo>
                      <a:cubicBezTo>
                        <a:pt x="421865" y="308641"/>
                        <a:pt x="415034" y="314913"/>
                        <a:pt x="407218" y="319750"/>
                      </a:cubicBezTo>
                      <a:cubicBezTo>
                        <a:pt x="394587" y="326677"/>
                        <a:pt x="380363" y="330176"/>
                        <a:pt x="365960" y="329900"/>
                      </a:cubicBezTo>
                      <a:cubicBezTo>
                        <a:pt x="341508" y="329969"/>
                        <a:pt x="317932" y="320803"/>
                        <a:pt x="299947" y="304237"/>
                      </a:cubicBezTo>
                      <a:cubicBezTo>
                        <a:pt x="276820" y="283831"/>
                        <a:pt x="264095" y="254108"/>
                        <a:pt x="265290" y="223289"/>
                      </a:cubicBezTo>
                      <a:cubicBezTo>
                        <a:pt x="263806" y="192179"/>
                        <a:pt x="276560" y="162084"/>
                        <a:pt x="299947" y="141515"/>
                      </a:cubicBezTo>
                      <a:cubicBezTo>
                        <a:pt x="317737" y="125487"/>
                        <a:pt x="340859" y="116661"/>
                        <a:pt x="364805" y="116761"/>
                      </a:cubicBezTo>
                      <a:cubicBezTo>
                        <a:pt x="378657" y="116666"/>
                        <a:pt x="392346" y="119743"/>
                        <a:pt x="404825" y="125755"/>
                      </a:cubicBezTo>
                      <a:cubicBezTo>
                        <a:pt x="413154" y="130090"/>
                        <a:pt x="420665" y="135842"/>
                        <a:pt x="427022" y="142753"/>
                      </a:cubicBezTo>
                      <a:lnTo>
                        <a:pt x="427022" y="123609"/>
                      </a:lnTo>
                      <a:lnTo>
                        <a:pt x="497986" y="123609"/>
                      </a:lnTo>
                      <a:close/>
                      <a:moveTo>
                        <a:pt x="429497" y="223537"/>
                      </a:moveTo>
                      <a:cubicBezTo>
                        <a:pt x="429712" y="211417"/>
                        <a:pt x="424868" y="199755"/>
                        <a:pt x="416130" y="191355"/>
                      </a:cubicBezTo>
                      <a:cubicBezTo>
                        <a:pt x="407614" y="182775"/>
                        <a:pt x="395952" y="178063"/>
                        <a:pt x="383866" y="178318"/>
                      </a:cubicBezTo>
                      <a:cubicBezTo>
                        <a:pt x="370605" y="178022"/>
                        <a:pt x="357935" y="183796"/>
                        <a:pt x="349457" y="193996"/>
                      </a:cubicBezTo>
                      <a:cubicBezTo>
                        <a:pt x="334718" y="210901"/>
                        <a:pt x="334718" y="236090"/>
                        <a:pt x="349457" y="252995"/>
                      </a:cubicBezTo>
                      <a:cubicBezTo>
                        <a:pt x="357790" y="263430"/>
                        <a:pt x="370515" y="269380"/>
                        <a:pt x="383866" y="269086"/>
                      </a:cubicBezTo>
                      <a:cubicBezTo>
                        <a:pt x="395992" y="269341"/>
                        <a:pt x="407691" y="264597"/>
                        <a:pt x="416212" y="255965"/>
                      </a:cubicBezTo>
                      <a:cubicBezTo>
                        <a:pt x="424976" y="247486"/>
                        <a:pt x="429793" y="235727"/>
                        <a:pt x="429497" y="223537"/>
                      </a:cubicBezTo>
                      <a:close/>
                      <a:moveTo>
                        <a:pt x="770867" y="223537"/>
                      </a:moveTo>
                      <a:cubicBezTo>
                        <a:pt x="772137" y="254823"/>
                        <a:pt x="759042" y="284973"/>
                        <a:pt x="735302" y="305393"/>
                      </a:cubicBezTo>
                      <a:cubicBezTo>
                        <a:pt x="717538" y="321409"/>
                        <a:pt x="694445" y="330234"/>
                        <a:pt x="670527" y="330148"/>
                      </a:cubicBezTo>
                      <a:cubicBezTo>
                        <a:pt x="656639" y="330253"/>
                        <a:pt x="642914" y="327146"/>
                        <a:pt x="630424" y="321071"/>
                      </a:cubicBezTo>
                      <a:cubicBezTo>
                        <a:pt x="622073" y="316770"/>
                        <a:pt x="614556" y="311014"/>
                        <a:pt x="608227" y="304072"/>
                      </a:cubicBezTo>
                      <a:lnTo>
                        <a:pt x="608227" y="423391"/>
                      </a:lnTo>
                      <a:lnTo>
                        <a:pt x="537676" y="423391"/>
                      </a:lnTo>
                      <a:lnTo>
                        <a:pt x="537676" y="123609"/>
                      </a:lnTo>
                      <a:lnTo>
                        <a:pt x="608227" y="123609"/>
                      </a:lnTo>
                      <a:lnTo>
                        <a:pt x="608227" y="145806"/>
                      </a:lnTo>
                      <a:cubicBezTo>
                        <a:pt x="613699" y="138276"/>
                        <a:pt x="620666" y="131955"/>
                        <a:pt x="628691" y="127240"/>
                      </a:cubicBezTo>
                      <a:cubicBezTo>
                        <a:pt x="641352" y="120399"/>
                        <a:pt x="655561" y="116932"/>
                        <a:pt x="669949" y="117173"/>
                      </a:cubicBezTo>
                      <a:cubicBezTo>
                        <a:pt x="694381" y="117131"/>
                        <a:pt x="717938" y="126260"/>
                        <a:pt x="735962" y="142753"/>
                      </a:cubicBezTo>
                      <a:cubicBezTo>
                        <a:pt x="759182" y="163112"/>
                        <a:pt x="771997" y="192842"/>
                        <a:pt x="770867" y="223702"/>
                      </a:cubicBezTo>
                      <a:close/>
                      <a:moveTo>
                        <a:pt x="697427" y="223537"/>
                      </a:moveTo>
                      <a:cubicBezTo>
                        <a:pt x="697383" y="198518"/>
                        <a:pt x="677064" y="178271"/>
                        <a:pt x="652045" y="178317"/>
                      </a:cubicBezTo>
                      <a:cubicBezTo>
                        <a:pt x="651962" y="178317"/>
                        <a:pt x="651878" y="178317"/>
                        <a:pt x="651796" y="178318"/>
                      </a:cubicBezTo>
                      <a:cubicBezTo>
                        <a:pt x="626916" y="177952"/>
                        <a:pt x="606451" y="197824"/>
                        <a:pt x="606085" y="222705"/>
                      </a:cubicBezTo>
                      <a:cubicBezTo>
                        <a:pt x="606079" y="223065"/>
                        <a:pt x="606079" y="223424"/>
                        <a:pt x="606082" y="223784"/>
                      </a:cubicBezTo>
                      <a:cubicBezTo>
                        <a:pt x="605867" y="235903"/>
                        <a:pt x="610711" y="247565"/>
                        <a:pt x="619450" y="255965"/>
                      </a:cubicBezTo>
                      <a:cubicBezTo>
                        <a:pt x="627982" y="264580"/>
                        <a:pt x="639673" y="269322"/>
                        <a:pt x="651796" y="269086"/>
                      </a:cubicBezTo>
                      <a:cubicBezTo>
                        <a:pt x="665197" y="269459"/>
                        <a:pt x="678008" y="263573"/>
                        <a:pt x="686453" y="253160"/>
                      </a:cubicBezTo>
                      <a:cubicBezTo>
                        <a:pt x="693653" y="244985"/>
                        <a:pt x="697564" y="234430"/>
                        <a:pt x="697427" y="223537"/>
                      </a:cubicBezTo>
                      <a:close/>
                      <a:moveTo>
                        <a:pt x="952402" y="188880"/>
                      </a:moveTo>
                      <a:cubicBezTo>
                        <a:pt x="943037" y="184251"/>
                        <a:pt x="932730" y="181823"/>
                        <a:pt x="922284" y="181783"/>
                      </a:cubicBezTo>
                      <a:cubicBezTo>
                        <a:pt x="899014" y="181783"/>
                        <a:pt x="883914" y="191190"/>
                        <a:pt x="877065" y="210169"/>
                      </a:cubicBezTo>
                      <a:cubicBezTo>
                        <a:pt x="874193" y="219148"/>
                        <a:pt x="872881" y="228554"/>
                        <a:pt x="873187" y="237977"/>
                      </a:cubicBezTo>
                      <a:lnTo>
                        <a:pt x="873187" y="323464"/>
                      </a:lnTo>
                      <a:lnTo>
                        <a:pt x="802553" y="323464"/>
                      </a:lnTo>
                      <a:lnTo>
                        <a:pt x="802553" y="123609"/>
                      </a:lnTo>
                      <a:lnTo>
                        <a:pt x="873187" y="123609"/>
                      </a:lnTo>
                      <a:lnTo>
                        <a:pt x="873187" y="156616"/>
                      </a:lnTo>
                      <a:cubicBezTo>
                        <a:pt x="879194" y="146475"/>
                        <a:pt x="887429" y="137838"/>
                        <a:pt x="897281" y="131366"/>
                      </a:cubicBezTo>
                      <a:cubicBezTo>
                        <a:pt x="909849" y="124270"/>
                        <a:pt x="924107" y="120706"/>
                        <a:pt x="938540" y="121051"/>
                      </a:cubicBezTo>
                      <a:cubicBezTo>
                        <a:pt x="942253" y="121051"/>
                        <a:pt x="946791" y="121051"/>
                        <a:pt x="952320" y="121711"/>
                      </a:cubicBezTo>
                      <a:close/>
                    </a:path>
                  </a:pathLst>
                </a:custGeom>
                <a:solidFill>
                  <a:srgbClr val="0D2192"/>
                </a:solidFill>
                <a:ln w="8202"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D01AD98-68BB-4B48-9CBE-A3DE3C3B9EB8}"/>
                    </a:ext>
                  </a:extLst>
                </p:cNvPr>
                <p:cNvSpPr/>
                <p:nvPr/>
              </p:nvSpPr>
              <p:spPr>
                <a:xfrm>
                  <a:off x="8917469" y="3349705"/>
                  <a:ext cx="83341" cy="196223"/>
                </a:xfrm>
                <a:custGeom>
                  <a:avLst/>
                  <a:gdLst>
                    <a:gd name="connsiteX0" fmla="*/ 6106 w 83341"/>
                    <a:gd name="connsiteY0" fmla="*/ 0 h 196223"/>
                    <a:gd name="connsiteX1" fmla="*/ 77235 w 83341"/>
                    <a:gd name="connsiteY1" fmla="*/ 0 h 196223"/>
                    <a:gd name="connsiteX2" fmla="*/ 83341 w 83341"/>
                    <a:gd name="connsiteY2" fmla="*/ 167013 h 196223"/>
                    <a:gd name="connsiteX3" fmla="*/ 41671 w 83341"/>
                    <a:gd name="connsiteY3" fmla="*/ 196224 h 196223"/>
                    <a:gd name="connsiteX4" fmla="*/ 0 w 83341"/>
                    <a:gd name="connsiteY4" fmla="*/ 167013 h 196223"/>
                    <a:gd name="connsiteX5" fmla="*/ 6106 w 83341"/>
                    <a:gd name="connsiteY5" fmla="*/ 0 h 19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1" h="196223">
                      <a:moveTo>
                        <a:pt x="6106" y="0"/>
                      </a:moveTo>
                      <a:lnTo>
                        <a:pt x="77235" y="0"/>
                      </a:lnTo>
                      <a:lnTo>
                        <a:pt x="83341" y="167013"/>
                      </a:lnTo>
                      <a:lnTo>
                        <a:pt x="41671" y="196224"/>
                      </a:lnTo>
                      <a:lnTo>
                        <a:pt x="0" y="167013"/>
                      </a:lnTo>
                      <a:lnTo>
                        <a:pt x="6106" y="0"/>
                      </a:lnTo>
                      <a:close/>
                    </a:path>
                  </a:pathLst>
                </a:custGeom>
                <a:solidFill>
                  <a:srgbClr val="0D2192"/>
                </a:solidFill>
                <a:ln w="8202"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8099699-1EE2-470B-9503-65F1F0ACBA20}"/>
                    </a:ext>
                  </a:extLst>
                </p:cNvPr>
                <p:cNvSpPr/>
                <p:nvPr/>
              </p:nvSpPr>
              <p:spPr>
                <a:xfrm>
                  <a:off x="8764071" y="2846026"/>
                  <a:ext cx="269827" cy="189869"/>
                </a:xfrm>
                <a:custGeom>
                  <a:avLst/>
                  <a:gdLst>
                    <a:gd name="connsiteX0" fmla="*/ 264547 w 269827"/>
                    <a:gd name="connsiteY0" fmla="*/ 0 h 189869"/>
                    <a:gd name="connsiteX1" fmla="*/ 269828 w 269827"/>
                    <a:gd name="connsiteY1" fmla="*/ 0 h 189869"/>
                    <a:gd name="connsiteX2" fmla="*/ 269828 w 269827"/>
                    <a:gd name="connsiteY2" fmla="*/ 189870 h 189869"/>
                    <a:gd name="connsiteX3" fmla="*/ 264547 w 269827"/>
                    <a:gd name="connsiteY3" fmla="*/ 189870 h 189869"/>
                    <a:gd name="connsiteX4" fmla="*/ 5281 w 269827"/>
                    <a:gd name="connsiteY4" fmla="*/ 189870 h 189869"/>
                    <a:gd name="connsiteX5" fmla="*/ 0 w 269827"/>
                    <a:gd name="connsiteY5" fmla="*/ 189870 h 189869"/>
                    <a:gd name="connsiteX6" fmla="*/ 0 w 269827"/>
                    <a:gd name="connsiteY6" fmla="*/ 0 h 189869"/>
                    <a:gd name="connsiteX7" fmla="*/ 5281 w 269827"/>
                    <a:gd name="connsiteY7" fmla="*/ 0 h 1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27" h="189869">
                      <a:moveTo>
                        <a:pt x="264547" y="0"/>
                      </a:moveTo>
                      <a:cubicBezTo>
                        <a:pt x="267464" y="0"/>
                        <a:pt x="269828" y="0"/>
                        <a:pt x="269828" y="0"/>
                      </a:cubicBezTo>
                      <a:lnTo>
                        <a:pt x="269828" y="189870"/>
                      </a:lnTo>
                      <a:cubicBezTo>
                        <a:pt x="269828" y="189870"/>
                        <a:pt x="267464" y="189870"/>
                        <a:pt x="264547" y="189870"/>
                      </a:cubicBezTo>
                      <a:lnTo>
                        <a:pt x="5281" y="189870"/>
                      </a:lnTo>
                      <a:cubicBezTo>
                        <a:pt x="2364" y="189870"/>
                        <a:pt x="0" y="189870"/>
                        <a:pt x="0" y="189870"/>
                      </a:cubicBezTo>
                      <a:lnTo>
                        <a:pt x="0" y="0"/>
                      </a:lnTo>
                      <a:cubicBezTo>
                        <a:pt x="0" y="0"/>
                        <a:pt x="2364" y="0"/>
                        <a:pt x="5281" y="0"/>
                      </a:cubicBezTo>
                      <a:close/>
                    </a:path>
                  </a:pathLst>
                </a:custGeom>
                <a:solidFill>
                  <a:srgbClr val="0D2192"/>
                </a:solidFill>
                <a:ln w="8202"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C8EF46D2-A014-45A7-BC7E-5D6606156943}"/>
                    </a:ext>
                  </a:extLst>
                </p:cNvPr>
                <p:cNvSpPr/>
                <p:nvPr/>
              </p:nvSpPr>
              <p:spPr>
                <a:xfrm>
                  <a:off x="8764071" y="2846026"/>
                  <a:ext cx="99762" cy="189869"/>
                </a:xfrm>
                <a:custGeom>
                  <a:avLst/>
                  <a:gdLst>
                    <a:gd name="connsiteX0" fmla="*/ 0 w 99762"/>
                    <a:gd name="connsiteY0" fmla="*/ 0 h 189869"/>
                    <a:gd name="connsiteX1" fmla="*/ 99762 w 99762"/>
                    <a:gd name="connsiteY1" fmla="*/ 0 h 189869"/>
                    <a:gd name="connsiteX2" fmla="*/ 99762 w 99762"/>
                    <a:gd name="connsiteY2" fmla="*/ 189870 h 189869"/>
                    <a:gd name="connsiteX3" fmla="*/ 0 w 99762"/>
                    <a:gd name="connsiteY3" fmla="*/ 189870 h 189869"/>
                  </a:gdLst>
                  <a:ahLst/>
                  <a:cxnLst>
                    <a:cxn ang="0">
                      <a:pos x="connsiteX0" y="connsiteY0"/>
                    </a:cxn>
                    <a:cxn ang="0">
                      <a:pos x="connsiteX1" y="connsiteY1"/>
                    </a:cxn>
                    <a:cxn ang="0">
                      <a:pos x="connsiteX2" y="connsiteY2"/>
                    </a:cxn>
                    <a:cxn ang="0">
                      <a:pos x="connsiteX3" y="connsiteY3"/>
                    </a:cxn>
                  </a:cxnLst>
                  <a:rect l="l" t="t" r="r" b="b"/>
                  <a:pathLst>
                    <a:path w="99762" h="189869">
                      <a:moveTo>
                        <a:pt x="0" y="0"/>
                      </a:moveTo>
                      <a:lnTo>
                        <a:pt x="99762" y="0"/>
                      </a:lnTo>
                      <a:lnTo>
                        <a:pt x="99762" y="189870"/>
                      </a:lnTo>
                      <a:lnTo>
                        <a:pt x="0" y="189870"/>
                      </a:lnTo>
                      <a:close/>
                    </a:path>
                  </a:pathLst>
                </a:custGeom>
                <a:solidFill>
                  <a:srgbClr val="FFFFFF">
                    <a:alpha val="8000"/>
                  </a:srgbClr>
                </a:solidFill>
                <a:ln w="8202"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5FC56C9E-37F6-46B8-A0FF-F718E5CE123D}"/>
                    </a:ext>
                  </a:extLst>
                </p:cNvPr>
                <p:cNvSpPr/>
                <p:nvPr/>
              </p:nvSpPr>
              <p:spPr>
                <a:xfrm>
                  <a:off x="8678915" y="3023601"/>
                  <a:ext cx="436675" cy="45548"/>
                </a:xfrm>
                <a:custGeom>
                  <a:avLst/>
                  <a:gdLst>
                    <a:gd name="connsiteX0" fmla="*/ 426939 w 436675"/>
                    <a:gd name="connsiteY0" fmla="*/ 0 h 45548"/>
                    <a:gd name="connsiteX1" fmla="*/ 436676 w 436675"/>
                    <a:gd name="connsiteY1" fmla="*/ 0 h 45548"/>
                    <a:gd name="connsiteX2" fmla="*/ 436676 w 436675"/>
                    <a:gd name="connsiteY2" fmla="*/ 45549 h 45548"/>
                    <a:gd name="connsiteX3" fmla="*/ 426939 w 436675"/>
                    <a:gd name="connsiteY3" fmla="*/ 45549 h 45548"/>
                    <a:gd name="connsiteX4" fmla="*/ 9737 w 436675"/>
                    <a:gd name="connsiteY4" fmla="*/ 45549 h 45548"/>
                    <a:gd name="connsiteX5" fmla="*/ 0 w 436675"/>
                    <a:gd name="connsiteY5" fmla="*/ 45549 h 45548"/>
                    <a:gd name="connsiteX6" fmla="*/ 0 w 436675"/>
                    <a:gd name="connsiteY6" fmla="*/ 0 h 45548"/>
                    <a:gd name="connsiteX7" fmla="*/ 9737 w 436675"/>
                    <a:gd name="connsiteY7" fmla="*/ 0 h 4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5" h="45548">
                      <a:moveTo>
                        <a:pt x="426939" y="0"/>
                      </a:moveTo>
                      <a:cubicBezTo>
                        <a:pt x="432316" y="0"/>
                        <a:pt x="436676" y="0"/>
                        <a:pt x="436676" y="0"/>
                      </a:cubicBezTo>
                      <a:lnTo>
                        <a:pt x="436676" y="45549"/>
                      </a:lnTo>
                      <a:cubicBezTo>
                        <a:pt x="436676" y="45549"/>
                        <a:pt x="432316" y="45549"/>
                        <a:pt x="426939" y="45549"/>
                      </a:cubicBezTo>
                      <a:lnTo>
                        <a:pt x="9737" y="45549"/>
                      </a:lnTo>
                      <a:cubicBezTo>
                        <a:pt x="4359" y="45549"/>
                        <a:pt x="0" y="45549"/>
                        <a:pt x="0" y="45549"/>
                      </a:cubicBezTo>
                      <a:lnTo>
                        <a:pt x="0" y="0"/>
                      </a:lnTo>
                      <a:cubicBezTo>
                        <a:pt x="0" y="0"/>
                        <a:pt x="4359" y="0"/>
                        <a:pt x="9737" y="0"/>
                      </a:cubicBezTo>
                      <a:close/>
                    </a:path>
                  </a:pathLst>
                </a:custGeom>
                <a:solidFill>
                  <a:srgbClr val="0D2192"/>
                </a:solidFill>
                <a:ln w="8202"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290A378B-58E7-4B75-B60F-A3EF80666B8A}"/>
                    </a:ext>
                  </a:extLst>
                </p:cNvPr>
                <p:cNvSpPr/>
                <p:nvPr/>
              </p:nvSpPr>
              <p:spPr>
                <a:xfrm>
                  <a:off x="8678915" y="3023601"/>
                  <a:ext cx="135078" cy="56111"/>
                </a:xfrm>
                <a:custGeom>
                  <a:avLst/>
                  <a:gdLst>
                    <a:gd name="connsiteX0" fmla="*/ 0 w 135078"/>
                    <a:gd name="connsiteY0" fmla="*/ 0 h 56111"/>
                    <a:gd name="connsiteX1" fmla="*/ 135079 w 135078"/>
                    <a:gd name="connsiteY1" fmla="*/ 0 h 56111"/>
                    <a:gd name="connsiteX2" fmla="*/ 135079 w 135078"/>
                    <a:gd name="connsiteY2" fmla="*/ 56111 h 56111"/>
                    <a:gd name="connsiteX3" fmla="*/ 0 w 135078"/>
                    <a:gd name="connsiteY3" fmla="*/ 56111 h 56111"/>
                  </a:gdLst>
                  <a:ahLst/>
                  <a:cxnLst>
                    <a:cxn ang="0">
                      <a:pos x="connsiteX0" y="connsiteY0"/>
                    </a:cxn>
                    <a:cxn ang="0">
                      <a:pos x="connsiteX1" y="connsiteY1"/>
                    </a:cxn>
                    <a:cxn ang="0">
                      <a:pos x="connsiteX2" y="connsiteY2"/>
                    </a:cxn>
                    <a:cxn ang="0">
                      <a:pos x="connsiteX3" y="connsiteY3"/>
                    </a:cxn>
                  </a:cxnLst>
                  <a:rect l="l" t="t" r="r" b="b"/>
                  <a:pathLst>
                    <a:path w="135078" h="56111">
                      <a:moveTo>
                        <a:pt x="0" y="0"/>
                      </a:moveTo>
                      <a:lnTo>
                        <a:pt x="135079" y="0"/>
                      </a:lnTo>
                      <a:lnTo>
                        <a:pt x="135079" y="56111"/>
                      </a:lnTo>
                      <a:lnTo>
                        <a:pt x="0" y="56111"/>
                      </a:lnTo>
                      <a:close/>
                    </a:path>
                  </a:pathLst>
                </a:custGeom>
                <a:solidFill>
                  <a:srgbClr val="FFFFFF">
                    <a:alpha val="8000"/>
                  </a:srgbClr>
                </a:solidFill>
                <a:ln w="8202" cap="flat">
                  <a:noFill/>
                  <a:prstDash val="solid"/>
                  <a:miter/>
                </a:ln>
              </p:spPr>
              <p:txBody>
                <a:bodyPr rtlCol="0" anchor="ctr"/>
                <a:lstStyle/>
                <a:p>
                  <a:endParaRPr lang="en-US"/>
                </a:p>
              </p:txBody>
            </p:sp>
          </p:grpSp>
        </p:grpSp>
      </p:grpSp>
      <p:grpSp>
        <p:nvGrpSpPr>
          <p:cNvPr id="247" name="Group 246">
            <a:extLst>
              <a:ext uri="{FF2B5EF4-FFF2-40B4-BE49-F238E27FC236}">
                <a16:creationId xmlns:a16="http://schemas.microsoft.com/office/drawing/2014/main" id="{3E6E192A-5B67-46FD-BE1F-67254CA56D83}"/>
              </a:ext>
            </a:extLst>
          </p:cNvPr>
          <p:cNvGrpSpPr/>
          <p:nvPr/>
        </p:nvGrpSpPr>
        <p:grpSpPr>
          <a:xfrm>
            <a:off x="4026742" y="1450058"/>
            <a:ext cx="4508444" cy="4543268"/>
            <a:chOff x="4026742" y="1450058"/>
            <a:chExt cx="4508444" cy="4543268"/>
          </a:xfrm>
        </p:grpSpPr>
        <p:sp>
          <p:nvSpPr>
            <p:cNvPr id="219" name="Left Bracket 218">
              <a:extLst>
                <a:ext uri="{FF2B5EF4-FFF2-40B4-BE49-F238E27FC236}">
                  <a16:creationId xmlns:a16="http://schemas.microsoft.com/office/drawing/2014/main" id="{85D15CA5-FC4A-49CD-87D2-B5153FB0DD24}"/>
                </a:ext>
              </a:extLst>
            </p:cNvPr>
            <p:cNvSpPr/>
            <p:nvPr/>
          </p:nvSpPr>
          <p:spPr>
            <a:xfrm>
              <a:off x="4026742" y="1450058"/>
              <a:ext cx="364327" cy="4543268"/>
            </a:xfrm>
            <a:prstGeom prst="leftBracket">
              <a:avLst>
                <a:gd name="adj" fmla="val 0"/>
              </a:avLst>
            </a:prstGeom>
            <a:ln w="28575">
              <a:solidFill>
                <a:srgbClr val="202192"/>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Right Bracket 220">
              <a:extLst>
                <a:ext uri="{FF2B5EF4-FFF2-40B4-BE49-F238E27FC236}">
                  <a16:creationId xmlns:a16="http://schemas.microsoft.com/office/drawing/2014/main" id="{6387892A-F216-4835-A5BA-02CBC8A7BA1A}"/>
                </a:ext>
              </a:extLst>
            </p:cNvPr>
            <p:cNvSpPr/>
            <p:nvPr/>
          </p:nvSpPr>
          <p:spPr>
            <a:xfrm>
              <a:off x="8170859" y="1450058"/>
              <a:ext cx="364327" cy="4543268"/>
            </a:xfrm>
            <a:prstGeom prst="rightBracket">
              <a:avLst>
                <a:gd name="adj" fmla="val 0"/>
              </a:avLst>
            </a:prstGeom>
            <a:ln w="28575">
              <a:solidFill>
                <a:srgbClr val="202192"/>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23" name="Straight Connector 222">
            <a:extLst>
              <a:ext uri="{FF2B5EF4-FFF2-40B4-BE49-F238E27FC236}">
                <a16:creationId xmlns:a16="http://schemas.microsoft.com/office/drawing/2014/main" id="{CF689995-8A7F-4AA9-9B45-2864A98BED30}"/>
              </a:ext>
            </a:extLst>
          </p:cNvPr>
          <p:cNvCxnSpPr/>
          <p:nvPr/>
        </p:nvCxnSpPr>
        <p:spPr>
          <a:xfrm>
            <a:off x="2766833" y="3513873"/>
            <a:ext cx="1259909" cy="0"/>
          </a:xfrm>
          <a:prstGeom prst="line">
            <a:avLst/>
          </a:prstGeom>
          <a:ln w="28575">
            <a:solidFill>
              <a:srgbClr val="20219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5E3577A5-1FE1-4941-A816-8272E2686317}"/>
              </a:ext>
            </a:extLst>
          </p:cNvPr>
          <p:cNvCxnSpPr>
            <a:cxnSpLocks/>
          </p:cNvCxnSpPr>
          <p:nvPr/>
        </p:nvCxnSpPr>
        <p:spPr>
          <a:xfrm>
            <a:off x="8535186" y="2484661"/>
            <a:ext cx="1259909" cy="0"/>
          </a:xfrm>
          <a:prstGeom prst="line">
            <a:avLst/>
          </a:prstGeom>
          <a:ln w="28575">
            <a:solidFill>
              <a:srgbClr val="20219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976E3329-5B2B-4949-80EE-52EB0BF54E42}"/>
              </a:ext>
            </a:extLst>
          </p:cNvPr>
          <p:cNvCxnSpPr>
            <a:cxnSpLocks/>
          </p:cNvCxnSpPr>
          <p:nvPr/>
        </p:nvCxnSpPr>
        <p:spPr>
          <a:xfrm>
            <a:off x="8535185" y="5211771"/>
            <a:ext cx="1259909" cy="0"/>
          </a:xfrm>
          <a:prstGeom prst="line">
            <a:avLst/>
          </a:prstGeom>
          <a:ln w="28575">
            <a:solidFill>
              <a:srgbClr val="20219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48" name="!!AppA">
            <a:extLst>
              <a:ext uri="{FF2B5EF4-FFF2-40B4-BE49-F238E27FC236}">
                <a16:creationId xmlns:a16="http://schemas.microsoft.com/office/drawing/2014/main" id="{3D27F5DD-809E-4649-A3B4-27C8566F0BD1}"/>
              </a:ext>
            </a:extLst>
          </p:cNvPr>
          <p:cNvGrpSpPr/>
          <p:nvPr/>
        </p:nvGrpSpPr>
        <p:grpSpPr>
          <a:xfrm>
            <a:off x="1012779" y="1921039"/>
            <a:ext cx="1666465" cy="1944207"/>
            <a:chOff x="3444424" y="1954650"/>
            <a:chExt cx="1400542" cy="1633964"/>
          </a:xfrm>
        </p:grpSpPr>
        <p:pic>
          <p:nvPicPr>
            <p:cNvPr id="249" name="Graphic 248">
              <a:extLst>
                <a:ext uri="{FF2B5EF4-FFF2-40B4-BE49-F238E27FC236}">
                  <a16:creationId xmlns:a16="http://schemas.microsoft.com/office/drawing/2014/main" id="{1A093769-D091-4E8D-AD2A-651801A5926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44424" y="1954650"/>
              <a:ext cx="1400542" cy="1633964"/>
            </a:xfrm>
            <a:prstGeom prst="rect">
              <a:avLst/>
            </a:prstGeom>
          </p:spPr>
        </p:pic>
        <p:sp>
          <p:nvSpPr>
            <p:cNvPr id="250" name="TextBox 249">
              <a:extLst>
                <a:ext uri="{FF2B5EF4-FFF2-40B4-BE49-F238E27FC236}">
                  <a16:creationId xmlns:a16="http://schemas.microsoft.com/office/drawing/2014/main" id="{F0681EEE-D441-481D-8EED-48720F878FF6}"/>
                </a:ext>
              </a:extLst>
            </p:cNvPr>
            <p:cNvSpPr txBox="1"/>
            <p:nvPr/>
          </p:nvSpPr>
          <p:spPr>
            <a:xfrm>
              <a:off x="3703915" y="2525411"/>
              <a:ext cx="812366" cy="258664"/>
            </a:xfrm>
            <a:prstGeom prst="rect">
              <a:avLst/>
            </a:prstGeom>
            <a:noFill/>
          </p:spPr>
          <p:txBody>
            <a:bodyPr wrap="none" lIns="0" tIns="0" rIns="0" bIns="0" rtlCol="0">
              <a:spAutoFit/>
            </a:bodyPr>
            <a:lstStyle/>
            <a:p>
              <a:pPr algn="ctr"/>
              <a:r>
                <a:rPr lang="en-US" sz="2000" dirty="0" err="1">
                  <a:solidFill>
                    <a:schemeClr val="bg1"/>
                  </a:solidFill>
                  <a:latin typeface="+mj-lt"/>
                </a:rPr>
                <a:t>WebSite</a:t>
              </a:r>
              <a:endParaRPr lang="en-US" sz="2000" dirty="0">
                <a:solidFill>
                  <a:schemeClr val="bg1"/>
                </a:solidFill>
                <a:latin typeface="+mj-lt"/>
              </a:endParaRPr>
            </a:p>
          </p:txBody>
        </p:sp>
      </p:grpSp>
      <p:grpSp>
        <p:nvGrpSpPr>
          <p:cNvPr id="251" name="!!Sidecar">
            <a:extLst>
              <a:ext uri="{FF2B5EF4-FFF2-40B4-BE49-F238E27FC236}">
                <a16:creationId xmlns:a16="http://schemas.microsoft.com/office/drawing/2014/main" id="{B3CFB263-9E3C-4CFA-9930-1C803C2E2EB7}"/>
              </a:ext>
            </a:extLst>
          </p:cNvPr>
          <p:cNvGrpSpPr/>
          <p:nvPr/>
        </p:nvGrpSpPr>
        <p:grpSpPr>
          <a:xfrm>
            <a:off x="1963019" y="3003929"/>
            <a:ext cx="843400" cy="987476"/>
            <a:chOff x="8298598" y="2543027"/>
            <a:chExt cx="1186830" cy="1389573"/>
          </a:xfrm>
        </p:grpSpPr>
        <p:sp>
          <p:nvSpPr>
            <p:cNvPr id="252" name="Freeform: Shape 251">
              <a:extLst>
                <a:ext uri="{FF2B5EF4-FFF2-40B4-BE49-F238E27FC236}">
                  <a16:creationId xmlns:a16="http://schemas.microsoft.com/office/drawing/2014/main" id="{64245629-06C3-4A63-A2FD-53FDCCF1BB5D}"/>
                </a:ext>
              </a:extLst>
            </p:cNvPr>
            <p:cNvSpPr/>
            <p:nvPr/>
          </p:nvSpPr>
          <p:spPr>
            <a:xfrm>
              <a:off x="8359990" y="2640643"/>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202192"/>
            </a:solidFill>
            <a:ln w="8202"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9FA912AE-A366-4BF4-988D-2C03E87BDD68}"/>
                </a:ext>
              </a:extLst>
            </p:cNvPr>
            <p:cNvSpPr/>
            <p:nvPr/>
          </p:nvSpPr>
          <p:spPr>
            <a:xfrm>
              <a:off x="8298598" y="2543027"/>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FFFFFF"/>
            </a:solidFill>
            <a:ln w="8202" cap="flat">
              <a:noFill/>
              <a:prstDash val="solid"/>
              <a:miter/>
            </a:ln>
            <a:effectLst>
              <a:outerShdw blurRad="63500" sx="102000" sy="102000" algn="ctr" rotWithShape="0">
                <a:prstClr val="black">
                  <a:alpha val="40000"/>
                </a:prstClr>
              </a:outerShdw>
            </a:effectLst>
          </p:spPr>
          <p:txBody>
            <a:bodyPr rtlCol="0" anchor="ctr"/>
            <a:lstStyle/>
            <a:p>
              <a:endParaRPr lang="en-US"/>
            </a:p>
          </p:txBody>
        </p:sp>
        <p:grpSp>
          <p:nvGrpSpPr>
            <p:cNvPr id="254" name="Graphic 11">
              <a:extLst>
                <a:ext uri="{FF2B5EF4-FFF2-40B4-BE49-F238E27FC236}">
                  <a16:creationId xmlns:a16="http://schemas.microsoft.com/office/drawing/2014/main" id="{F711B83C-82FF-4437-80AB-82D982819B5A}"/>
                </a:ext>
              </a:extLst>
            </p:cNvPr>
            <p:cNvGrpSpPr/>
            <p:nvPr/>
          </p:nvGrpSpPr>
          <p:grpSpPr>
            <a:xfrm>
              <a:off x="8386477" y="2846026"/>
              <a:ext cx="952402" cy="699902"/>
              <a:chOff x="8386477" y="2846026"/>
              <a:chExt cx="952402" cy="699902"/>
            </a:xfrm>
          </p:grpSpPr>
          <p:sp>
            <p:nvSpPr>
              <p:cNvPr id="255" name="Freeform: Shape 254">
                <a:extLst>
                  <a:ext uri="{FF2B5EF4-FFF2-40B4-BE49-F238E27FC236}">
                    <a16:creationId xmlns:a16="http://schemas.microsoft.com/office/drawing/2014/main" id="{3A390DEE-2FBF-431A-8828-17EF4600984B}"/>
                  </a:ext>
                </a:extLst>
              </p:cNvPr>
              <p:cNvSpPr/>
              <p:nvPr/>
            </p:nvSpPr>
            <p:spPr>
              <a:xfrm>
                <a:off x="8386477" y="3024839"/>
                <a:ext cx="952402" cy="423390"/>
              </a:xfrm>
              <a:custGeom>
                <a:avLst/>
                <a:gdLst>
                  <a:gd name="connsiteX0" fmla="*/ 233026 w 952402"/>
                  <a:gd name="connsiteY0" fmla="*/ 323464 h 423390"/>
                  <a:gd name="connsiteX1" fmla="*/ 162392 w 952402"/>
                  <a:gd name="connsiteY1" fmla="*/ 323464 h 423390"/>
                  <a:gd name="connsiteX2" fmla="*/ 162392 w 952402"/>
                  <a:gd name="connsiteY2" fmla="*/ 301267 h 423390"/>
                  <a:gd name="connsiteX3" fmla="*/ 142011 w 952402"/>
                  <a:gd name="connsiteY3" fmla="*/ 319750 h 423390"/>
                  <a:gd name="connsiteX4" fmla="*/ 100753 w 952402"/>
                  <a:gd name="connsiteY4" fmla="*/ 329900 h 423390"/>
                  <a:gd name="connsiteX5" fmla="*/ 34740 w 952402"/>
                  <a:gd name="connsiteY5" fmla="*/ 304237 h 423390"/>
                  <a:gd name="connsiteX6" fmla="*/ 83 w 952402"/>
                  <a:gd name="connsiteY6" fmla="*/ 223289 h 423390"/>
                  <a:gd name="connsiteX7" fmla="*/ 35648 w 952402"/>
                  <a:gd name="connsiteY7" fmla="*/ 141515 h 423390"/>
                  <a:gd name="connsiteX8" fmla="*/ 100423 w 952402"/>
                  <a:gd name="connsiteY8" fmla="*/ 116761 h 423390"/>
                  <a:gd name="connsiteX9" fmla="*/ 140526 w 952402"/>
                  <a:gd name="connsiteY9" fmla="*/ 125755 h 423390"/>
                  <a:gd name="connsiteX10" fmla="*/ 162640 w 952402"/>
                  <a:gd name="connsiteY10" fmla="*/ 142753 h 423390"/>
                  <a:gd name="connsiteX11" fmla="*/ 162640 w 952402"/>
                  <a:gd name="connsiteY11" fmla="*/ 0 h 423390"/>
                  <a:gd name="connsiteX12" fmla="*/ 233274 w 952402"/>
                  <a:gd name="connsiteY12" fmla="*/ 0 h 423390"/>
                  <a:gd name="connsiteX13" fmla="*/ 164620 w 952402"/>
                  <a:gd name="connsiteY13" fmla="*/ 223537 h 423390"/>
                  <a:gd name="connsiteX14" fmla="*/ 151418 w 952402"/>
                  <a:gd name="connsiteY14" fmla="*/ 191355 h 423390"/>
                  <a:gd name="connsiteX15" fmla="*/ 118906 w 952402"/>
                  <a:gd name="connsiteY15" fmla="*/ 178318 h 423390"/>
                  <a:gd name="connsiteX16" fmla="*/ 84250 w 952402"/>
                  <a:gd name="connsiteY16" fmla="*/ 194243 h 423390"/>
                  <a:gd name="connsiteX17" fmla="*/ 84250 w 952402"/>
                  <a:gd name="connsiteY17" fmla="*/ 253242 h 423390"/>
                  <a:gd name="connsiteX18" fmla="*/ 118906 w 952402"/>
                  <a:gd name="connsiteY18" fmla="*/ 269086 h 423390"/>
                  <a:gd name="connsiteX19" fmla="*/ 151418 w 952402"/>
                  <a:gd name="connsiteY19" fmla="*/ 255800 h 423390"/>
                  <a:gd name="connsiteX20" fmla="*/ 164620 w 952402"/>
                  <a:gd name="connsiteY20" fmla="*/ 223537 h 423390"/>
                  <a:gd name="connsiteX21" fmla="*/ 497986 w 952402"/>
                  <a:gd name="connsiteY21" fmla="*/ 323464 h 423390"/>
                  <a:gd name="connsiteX22" fmla="*/ 427352 w 952402"/>
                  <a:gd name="connsiteY22" fmla="*/ 323464 h 423390"/>
                  <a:gd name="connsiteX23" fmla="*/ 427352 w 952402"/>
                  <a:gd name="connsiteY23" fmla="*/ 301267 h 423390"/>
                  <a:gd name="connsiteX24" fmla="*/ 407218 w 952402"/>
                  <a:gd name="connsiteY24" fmla="*/ 319750 h 423390"/>
                  <a:gd name="connsiteX25" fmla="*/ 365960 w 952402"/>
                  <a:gd name="connsiteY25" fmla="*/ 329900 h 423390"/>
                  <a:gd name="connsiteX26" fmla="*/ 299947 w 952402"/>
                  <a:gd name="connsiteY26" fmla="*/ 304237 h 423390"/>
                  <a:gd name="connsiteX27" fmla="*/ 265290 w 952402"/>
                  <a:gd name="connsiteY27" fmla="*/ 223289 h 423390"/>
                  <a:gd name="connsiteX28" fmla="*/ 299947 w 952402"/>
                  <a:gd name="connsiteY28" fmla="*/ 141515 h 423390"/>
                  <a:gd name="connsiteX29" fmla="*/ 364805 w 952402"/>
                  <a:gd name="connsiteY29" fmla="*/ 116761 h 423390"/>
                  <a:gd name="connsiteX30" fmla="*/ 404825 w 952402"/>
                  <a:gd name="connsiteY30" fmla="*/ 125755 h 423390"/>
                  <a:gd name="connsiteX31" fmla="*/ 427022 w 952402"/>
                  <a:gd name="connsiteY31" fmla="*/ 142753 h 423390"/>
                  <a:gd name="connsiteX32" fmla="*/ 427022 w 952402"/>
                  <a:gd name="connsiteY32" fmla="*/ 123609 h 423390"/>
                  <a:gd name="connsiteX33" fmla="*/ 497986 w 952402"/>
                  <a:gd name="connsiteY33" fmla="*/ 123609 h 423390"/>
                  <a:gd name="connsiteX34" fmla="*/ 429497 w 952402"/>
                  <a:gd name="connsiteY34" fmla="*/ 223537 h 423390"/>
                  <a:gd name="connsiteX35" fmla="*/ 416130 w 952402"/>
                  <a:gd name="connsiteY35" fmla="*/ 191355 h 423390"/>
                  <a:gd name="connsiteX36" fmla="*/ 383866 w 952402"/>
                  <a:gd name="connsiteY36" fmla="*/ 178318 h 423390"/>
                  <a:gd name="connsiteX37" fmla="*/ 349457 w 952402"/>
                  <a:gd name="connsiteY37" fmla="*/ 193996 h 423390"/>
                  <a:gd name="connsiteX38" fmla="*/ 349457 w 952402"/>
                  <a:gd name="connsiteY38" fmla="*/ 252995 h 423390"/>
                  <a:gd name="connsiteX39" fmla="*/ 383866 w 952402"/>
                  <a:gd name="connsiteY39" fmla="*/ 269086 h 423390"/>
                  <a:gd name="connsiteX40" fmla="*/ 416212 w 952402"/>
                  <a:gd name="connsiteY40" fmla="*/ 255965 h 423390"/>
                  <a:gd name="connsiteX41" fmla="*/ 429497 w 952402"/>
                  <a:gd name="connsiteY41" fmla="*/ 223537 h 423390"/>
                  <a:gd name="connsiteX42" fmla="*/ 770867 w 952402"/>
                  <a:gd name="connsiteY42" fmla="*/ 223537 h 423390"/>
                  <a:gd name="connsiteX43" fmla="*/ 735302 w 952402"/>
                  <a:gd name="connsiteY43" fmla="*/ 305393 h 423390"/>
                  <a:gd name="connsiteX44" fmla="*/ 670527 w 952402"/>
                  <a:gd name="connsiteY44" fmla="*/ 330148 h 423390"/>
                  <a:gd name="connsiteX45" fmla="*/ 630424 w 952402"/>
                  <a:gd name="connsiteY45" fmla="*/ 321071 h 423390"/>
                  <a:gd name="connsiteX46" fmla="*/ 608227 w 952402"/>
                  <a:gd name="connsiteY46" fmla="*/ 304072 h 423390"/>
                  <a:gd name="connsiteX47" fmla="*/ 608227 w 952402"/>
                  <a:gd name="connsiteY47" fmla="*/ 423391 h 423390"/>
                  <a:gd name="connsiteX48" fmla="*/ 537676 w 952402"/>
                  <a:gd name="connsiteY48" fmla="*/ 423391 h 423390"/>
                  <a:gd name="connsiteX49" fmla="*/ 537676 w 952402"/>
                  <a:gd name="connsiteY49" fmla="*/ 123609 h 423390"/>
                  <a:gd name="connsiteX50" fmla="*/ 608227 w 952402"/>
                  <a:gd name="connsiteY50" fmla="*/ 123609 h 423390"/>
                  <a:gd name="connsiteX51" fmla="*/ 608227 w 952402"/>
                  <a:gd name="connsiteY51" fmla="*/ 145806 h 423390"/>
                  <a:gd name="connsiteX52" fmla="*/ 628691 w 952402"/>
                  <a:gd name="connsiteY52" fmla="*/ 127240 h 423390"/>
                  <a:gd name="connsiteX53" fmla="*/ 669949 w 952402"/>
                  <a:gd name="connsiteY53" fmla="*/ 117173 h 423390"/>
                  <a:gd name="connsiteX54" fmla="*/ 735962 w 952402"/>
                  <a:gd name="connsiteY54" fmla="*/ 142753 h 423390"/>
                  <a:gd name="connsiteX55" fmla="*/ 770867 w 952402"/>
                  <a:gd name="connsiteY55" fmla="*/ 223702 h 423390"/>
                  <a:gd name="connsiteX56" fmla="*/ 697427 w 952402"/>
                  <a:gd name="connsiteY56" fmla="*/ 223537 h 423390"/>
                  <a:gd name="connsiteX57" fmla="*/ 652045 w 952402"/>
                  <a:gd name="connsiteY57" fmla="*/ 178317 h 423390"/>
                  <a:gd name="connsiteX58" fmla="*/ 651796 w 952402"/>
                  <a:gd name="connsiteY58" fmla="*/ 178318 h 423390"/>
                  <a:gd name="connsiteX59" fmla="*/ 606085 w 952402"/>
                  <a:gd name="connsiteY59" fmla="*/ 222705 h 423390"/>
                  <a:gd name="connsiteX60" fmla="*/ 606082 w 952402"/>
                  <a:gd name="connsiteY60" fmla="*/ 223784 h 423390"/>
                  <a:gd name="connsiteX61" fmla="*/ 619450 w 952402"/>
                  <a:gd name="connsiteY61" fmla="*/ 255965 h 423390"/>
                  <a:gd name="connsiteX62" fmla="*/ 651796 w 952402"/>
                  <a:gd name="connsiteY62" fmla="*/ 269086 h 423390"/>
                  <a:gd name="connsiteX63" fmla="*/ 686453 w 952402"/>
                  <a:gd name="connsiteY63" fmla="*/ 253160 h 423390"/>
                  <a:gd name="connsiteX64" fmla="*/ 697427 w 952402"/>
                  <a:gd name="connsiteY64" fmla="*/ 223537 h 423390"/>
                  <a:gd name="connsiteX65" fmla="*/ 952402 w 952402"/>
                  <a:gd name="connsiteY65" fmla="*/ 188880 h 423390"/>
                  <a:gd name="connsiteX66" fmla="*/ 922284 w 952402"/>
                  <a:gd name="connsiteY66" fmla="*/ 181783 h 423390"/>
                  <a:gd name="connsiteX67" fmla="*/ 877065 w 952402"/>
                  <a:gd name="connsiteY67" fmla="*/ 210169 h 423390"/>
                  <a:gd name="connsiteX68" fmla="*/ 873187 w 952402"/>
                  <a:gd name="connsiteY68" fmla="*/ 237977 h 423390"/>
                  <a:gd name="connsiteX69" fmla="*/ 873187 w 952402"/>
                  <a:gd name="connsiteY69" fmla="*/ 323464 h 423390"/>
                  <a:gd name="connsiteX70" fmla="*/ 802553 w 952402"/>
                  <a:gd name="connsiteY70" fmla="*/ 323464 h 423390"/>
                  <a:gd name="connsiteX71" fmla="*/ 802553 w 952402"/>
                  <a:gd name="connsiteY71" fmla="*/ 123609 h 423390"/>
                  <a:gd name="connsiteX72" fmla="*/ 873187 w 952402"/>
                  <a:gd name="connsiteY72" fmla="*/ 123609 h 423390"/>
                  <a:gd name="connsiteX73" fmla="*/ 873187 w 952402"/>
                  <a:gd name="connsiteY73" fmla="*/ 156616 h 423390"/>
                  <a:gd name="connsiteX74" fmla="*/ 897281 w 952402"/>
                  <a:gd name="connsiteY74" fmla="*/ 131366 h 423390"/>
                  <a:gd name="connsiteX75" fmla="*/ 938540 w 952402"/>
                  <a:gd name="connsiteY75" fmla="*/ 121051 h 423390"/>
                  <a:gd name="connsiteX76" fmla="*/ 952320 w 952402"/>
                  <a:gd name="connsiteY76" fmla="*/ 121711 h 42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52402" h="423390">
                    <a:moveTo>
                      <a:pt x="233026" y="323464"/>
                    </a:moveTo>
                    <a:lnTo>
                      <a:pt x="162392" y="323464"/>
                    </a:lnTo>
                    <a:lnTo>
                      <a:pt x="162392" y="301267"/>
                    </a:lnTo>
                    <a:cubicBezTo>
                      <a:pt x="156857" y="308688"/>
                      <a:pt x="149936" y="314965"/>
                      <a:pt x="142011" y="319750"/>
                    </a:cubicBezTo>
                    <a:cubicBezTo>
                      <a:pt x="129372" y="326655"/>
                      <a:pt x="115153" y="330153"/>
                      <a:pt x="100753" y="329900"/>
                    </a:cubicBezTo>
                    <a:cubicBezTo>
                      <a:pt x="76304" y="329952"/>
                      <a:pt x="52734" y="320789"/>
                      <a:pt x="34740" y="304237"/>
                    </a:cubicBezTo>
                    <a:cubicBezTo>
                      <a:pt x="11613" y="283831"/>
                      <a:pt x="-1112" y="254108"/>
                      <a:pt x="83" y="223289"/>
                    </a:cubicBezTo>
                    <a:cubicBezTo>
                      <a:pt x="-1175" y="192029"/>
                      <a:pt x="11924" y="161909"/>
                      <a:pt x="35648" y="141515"/>
                    </a:cubicBezTo>
                    <a:cubicBezTo>
                      <a:pt x="53403" y="125486"/>
                      <a:pt x="76502" y="116658"/>
                      <a:pt x="100423" y="116761"/>
                    </a:cubicBezTo>
                    <a:cubicBezTo>
                      <a:pt x="114299" y="116676"/>
                      <a:pt x="128014" y="119752"/>
                      <a:pt x="140526" y="125755"/>
                    </a:cubicBezTo>
                    <a:cubicBezTo>
                      <a:pt x="148828" y="130094"/>
                      <a:pt x="156311" y="135846"/>
                      <a:pt x="162640" y="142753"/>
                    </a:cubicBezTo>
                    <a:lnTo>
                      <a:pt x="162640" y="0"/>
                    </a:lnTo>
                    <a:lnTo>
                      <a:pt x="233274" y="0"/>
                    </a:lnTo>
                    <a:close/>
                    <a:moveTo>
                      <a:pt x="164620" y="223537"/>
                    </a:moveTo>
                    <a:cubicBezTo>
                      <a:pt x="164879" y="211441"/>
                      <a:pt x="160096" y="199784"/>
                      <a:pt x="151418" y="191355"/>
                    </a:cubicBezTo>
                    <a:cubicBezTo>
                      <a:pt x="142831" y="182729"/>
                      <a:pt x="131074" y="178014"/>
                      <a:pt x="118906" y="178318"/>
                    </a:cubicBezTo>
                    <a:cubicBezTo>
                      <a:pt x="105526" y="178044"/>
                      <a:pt x="92756" y="183911"/>
                      <a:pt x="84250" y="194243"/>
                    </a:cubicBezTo>
                    <a:cubicBezTo>
                      <a:pt x="69618" y="211188"/>
                      <a:pt x="69618" y="236298"/>
                      <a:pt x="84250" y="253242"/>
                    </a:cubicBezTo>
                    <a:cubicBezTo>
                      <a:pt x="92711" y="263625"/>
                      <a:pt x="105519" y="269480"/>
                      <a:pt x="118906" y="269086"/>
                    </a:cubicBezTo>
                    <a:cubicBezTo>
                      <a:pt x="131110" y="269324"/>
                      <a:pt x="142873" y="264517"/>
                      <a:pt x="151418" y="255800"/>
                    </a:cubicBezTo>
                    <a:cubicBezTo>
                      <a:pt x="160108" y="247346"/>
                      <a:pt x="164891" y="235658"/>
                      <a:pt x="164620" y="223537"/>
                    </a:cubicBezTo>
                    <a:close/>
                    <a:moveTo>
                      <a:pt x="497986" y="323464"/>
                    </a:moveTo>
                    <a:lnTo>
                      <a:pt x="427352" y="323464"/>
                    </a:lnTo>
                    <a:lnTo>
                      <a:pt x="427352" y="301267"/>
                    </a:lnTo>
                    <a:cubicBezTo>
                      <a:pt x="421865" y="308641"/>
                      <a:pt x="415034" y="314913"/>
                      <a:pt x="407218" y="319750"/>
                    </a:cubicBezTo>
                    <a:cubicBezTo>
                      <a:pt x="394587" y="326677"/>
                      <a:pt x="380363" y="330176"/>
                      <a:pt x="365960" y="329900"/>
                    </a:cubicBezTo>
                    <a:cubicBezTo>
                      <a:pt x="341508" y="329969"/>
                      <a:pt x="317932" y="320803"/>
                      <a:pt x="299947" y="304237"/>
                    </a:cubicBezTo>
                    <a:cubicBezTo>
                      <a:pt x="276820" y="283831"/>
                      <a:pt x="264095" y="254108"/>
                      <a:pt x="265290" y="223289"/>
                    </a:cubicBezTo>
                    <a:cubicBezTo>
                      <a:pt x="263806" y="192179"/>
                      <a:pt x="276560" y="162084"/>
                      <a:pt x="299947" y="141515"/>
                    </a:cubicBezTo>
                    <a:cubicBezTo>
                      <a:pt x="317737" y="125487"/>
                      <a:pt x="340859" y="116661"/>
                      <a:pt x="364805" y="116761"/>
                    </a:cubicBezTo>
                    <a:cubicBezTo>
                      <a:pt x="378657" y="116666"/>
                      <a:pt x="392346" y="119743"/>
                      <a:pt x="404825" y="125755"/>
                    </a:cubicBezTo>
                    <a:cubicBezTo>
                      <a:pt x="413154" y="130090"/>
                      <a:pt x="420665" y="135842"/>
                      <a:pt x="427022" y="142753"/>
                    </a:cubicBezTo>
                    <a:lnTo>
                      <a:pt x="427022" y="123609"/>
                    </a:lnTo>
                    <a:lnTo>
                      <a:pt x="497986" y="123609"/>
                    </a:lnTo>
                    <a:close/>
                    <a:moveTo>
                      <a:pt x="429497" y="223537"/>
                    </a:moveTo>
                    <a:cubicBezTo>
                      <a:pt x="429712" y="211417"/>
                      <a:pt x="424868" y="199755"/>
                      <a:pt x="416130" y="191355"/>
                    </a:cubicBezTo>
                    <a:cubicBezTo>
                      <a:pt x="407614" y="182775"/>
                      <a:pt x="395952" y="178063"/>
                      <a:pt x="383866" y="178318"/>
                    </a:cubicBezTo>
                    <a:cubicBezTo>
                      <a:pt x="370605" y="178022"/>
                      <a:pt x="357935" y="183796"/>
                      <a:pt x="349457" y="193996"/>
                    </a:cubicBezTo>
                    <a:cubicBezTo>
                      <a:pt x="334718" y="210901"/>
                      <a:pt x="334718" y="236090"/>
                      <a:pt x="349457" y="252995"/>
                    </a:cubicBezTo>
                    <a:cubicBezTo>
                      <a:pt x="357790" y="263430"/>
                      <a:pt x="370515" y="269380"/>
                      <a:pt x="383866" y="269086"/>
                    </a:cubicBezTo>
                    <a:cubicBezTo>
                      <a:pt x="395992" y="269341"/>
                      <a:pt x="407691" y="264597"/>
                      <a:pt x="416212" y="255965"/>
                    </a:cubicBezTo>
                    <a:cubicBezTo>
                      <a:pt x="424976" y="247486"/>
                      <a:pt x="429793" y="235727"/>
                      <a:pt x="429497" y="223537"/>
                    </a:cubicBezTo>
                    <a:close/>
                    <a:moveTo>
                      <a:pt x="770867" y="223537"/>
                    </a:moveTo>
                    <a:cubicBezTo>
                      <a:pt x="772137" y="254823"/>
                      <a:pt x="759042" y="284973"/>
                      <a:pt x="735302" y="305393"/>
                    </a:cubicBezTo>
                    <a:cubicBezTo>
                      <a:pt x="717538" y="321409"/>
                      <a:pt x="694445" y="330234"/>
                      <a:pt x="670527" y="330148"/>
                    </a:cubicBezTo>
                    <a:cubicBezTo>
                      <a:pt x="656639" y="330253"/>
                      <a:pt x="642914" y="327146"/>
                      <a:pt x="630424" y="321071"/>
                    </a:cubicBezTo>
                    <a:cubicBezTo>
                      <a:pt x="622073" y="316770"/>
                      <a:pt x="614556" y="311014"/>
                      <a:pt x="608227" y="304072"/>
                    </a:cubicBezTo>
                    <a:lnTo>
                      <a:pt x="608227" y="423391"/>
                    </a:lnTo>
                    <a:lnTo>
                      <a:pt x="537676" y="423391"/>
                    </a:lnTo>
                    <a:lnTo>
                      <a:pt x="537676" y="123609"/>
                    </a:lnTo>
                    <a:lnTo>
                      <a:pt x="608227" y="123609"/>
                    </a:lnTo>
                    <a:lnTo>
                      <a:pt x="608227" y="145806"/>
                    </a:lnTo>
                    <a:cubicBezTo>
                      <a:pt x="613699" y="138276"/>
                      <a:pt x="620666" y="131955"/>
                      <a:pt x="628691" y="127240"/>
                    </a:cubicBezTo>
                    <a:cubicBezTo>
                      <a:pt x="641352" y="120399"/>
                      <a:pt x="655561" y="116932"/>
                      <a:pt x="669949" y="117173"/>
                    </a:cubicBezTo>
                    <a:cubicBezTo>
                      <a:pt x="694381" y="117131"/>
                      <a:pt x="717938" y="126260"/>
                      <a:pt x="735962" y="142753"/>
                    </a:cubicBezTo>
                    <a:cubicBezTo>
                      <a:pt x="759182" y="163112"/>
                      <a:pt x="771997" y="192842"/>
                      <a:pt x="770867" y="223702"/>
                    </a:cubicBezTo>
                    <a:close/>
                    <a:moveTo>
                      <a:pt x="697427" y="223537"/>
                    </a:moveTo>
                    <a:cubicBezTo>
                      <a:pt x="697383" y="198518"/>
                      <a:pt x="677064" y="178271"/>
                      <a:pt x="652045" y="178317"/>
                    </a:cubicBezTo>
                    <a:cubicBezTo>
                      <a:pt x="651962" y="178317"/>
                      <a:pt x="651878" y="178317"/>
                      <a:pt x="651796" y="178318"/>
                    </a:cubicBezTo>
                    <a:cubicBezTo>
                      <a:pt x="626916" y="177952"/>
                      <a:pt x="606451" y="197824"/>
                      <a:pt x="606085" y="222705"/>
                    </a:cubicBezTo>
                    <a:cubicBezTo>
                      <a:pt x="606079" y="223065"/>
                      <a:pt x="606079" y="223424"/>
                      <a:pt x="606082" y="223784"/>
                    </a:cubicBezTo>
                    <a:cubicBezTo>
                      <a:pt x="605867" y="235903"/>
                      <a:pt x="610711" y="247565"/>
                      <a:pt x="619450" y="255965"/>
                    </a:cubicBezTo>
                    <a:cubicBezTo>
                      <a:pt x="627982" y="264580"/>
                      <a:pt x="639673" y="269322"/>
                      <a:pt x="651796" y="269086"/>
                    </a:cubicBezTo>
                    <a:cubicBezTo>
                      <a:pt x="665197" y="269459"/>
                      <a:pt x="678008" y="263573"/>
                      <a:pt x="686453" y="253160"/>
                    </a:cubicBezTo>
                    <a:cubicBezTo>
                      <a:pt x="693653" y="244985"/>
                      <a:pt x="697564" y="234430"/>
                      <a:pt x="697427" y="223537"/>
                    </a:cubicBezTo>
                    <a:close/>
                    <a:moveTo>
                      <a:pt x="952402" y="188880"/>
                    </a:moveTo>
                    <a:cubicBezTo>
                      <a:pt x="943037" y="184251"/>
                      <a:pt x="932730" y="181823"/>
                      <a:pt x="922284" y="181783"/>
                    </a:cubicBezTo>
                    <a:cubicBezTo>
                      <a:pt x="899014" y="181783"/>
                      <a:pt x="883914" y="191190"/>
                      <a:pt x="877065" y="210169"/>
                    </a:cubicBezTo>
                    <a:cubicBezTo>
                      <a:pt x="874193" y="219148"/>
                      <a:pt x="872881" y="228554"/>
                      <a:pt x="873187" y="237977"/>
                    </a:cubicBezTo>
                    <a:lnTo>
                      <a:pt x="873187" y="323464"/>
                    </a:lnTo>
                    <a:lnTo>
                      <a:pt x="802553" y="323464"/>
                    </a:lnTo>
                    <a:lnTo>
                      <a:pt x="802553" y="123609"/>
                    </a:lnTo>
                    <a:lnTo>
                      <a:pt x="873187" y="123609"/>
                    </a:lnTo>
                    <a:lnTo>
                      <a:pt x="873187" y="156616"/>
                    </a:lnTo>
                    <a:cubicBezTo>
                      <a:pt x="879194" y="146475"/>
                      <a:pt x="887429" y="137838"/>
                      <a:pt x="897281" y="131366"/>
                    </a:cubicBezTo>
                    <a:cubicBezTo>
                      <a:pt x="909849" y="124270"/>
                      <a:pt x="924107" y="120706"/>
                      <a:pt x="938540" y="121051"/>
                    </a:cubicBezTo>
                    <a:cubicBezTo>
                      <a:pt x="942253" y="121051"/>
                      <a:pt x="946791" y="121051"/>
                      <a:pt x="952320" y="121711"/>
                    </a:cubicBezTo>
                    <a:close/>
                  </a:path>
                </a:pathLst>
              </a:custGeom>
              <a:solidFill>
                <a:srgbClr val="0D2192"/>
              </a:solidFill>
              <a:ln w="8202"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8D2A42B2-626C-4549-A52E-1FB3733F1D8E}"/>
                  </a:ext>
                </a:extLst>
              </p:cNvPr>
              <p:cNvSpPr/>
              <p:nvPr/>
            </p:nvSpPr>
            <p:spPr>
              <a:xfrm>
                <a:off x="8917469" y="3349705"/>
                <a:ext cx="83341" cy="196223"/>
              </a:xfrm>
              <a:custGeom>
                <a:avLst/>
                <a:gdLst>
                  <a:gd name="connsiteX0" fmla="*/ 6106 w 83341"/>
                  <a:gd name="connsiteY0" fmla="*/ 0 h 196223"/>
                  <a:gd name="connsiteX1" fmla="*/ 77235 w 83341"/>
                  <a:gd name="connsiteY1" fmla="*/ 0 h 196223"/>
                  <a:gd name="connsiteX2" fmla="*/ 83341 w 83341"/>
                  <a:gd name="connsiteY2" fmla="*/ 167013 h 196223"/>
                  <a:gd name="connsiteX3" fmla="*/ 41671 w 83341"/>
                  <a:gd name="connsiteY3" fmla="*/ 196224 h 196223"/>
                  <a:gd name="connsiteX4" fmla="*/ 0 w 83341"/>
                  <a:gd name="connsiteY4" fmla="*/ 167013 h 196223"/>
                  <a:gd name="connsiteX5" fmla="*/ 6106 w 83341"/>
                  <a:gd name="connsiteY5" fmla="*/ 0 h 19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1" h="196223">
                    <a:moveTo>
                      <a:pt x="6106" y="0"/>
                    </a:moveTo>
                    <a:lnTo>
                      <a:pt x="77235" y="0"/>
                    </a:lnTo>
                    <a:lnTo>
                      <a:pt x="83341" y="167013"/>
                    </a:lnTo>
                    <a:lnTo>
                      <a:pt x="41671" y="196224"/>
                    </a:lnTo>
                    <a:lnTo>
                      <a:pt x="0" y="167013"/>
                    </a:lnTo>
                    <a:lnTo>
                      <a:pt x="6106" y="0"/>
                    </a:lnTo>
                    <a:close/>
                  </a:path>
                </a:pathLst>
              </a:custGeom>
              <a:solidFill>
                <a:srgbClr val="0D2192"/>
              </a:solidFill>
              <a:ln w="8202"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7E535F1C-FD09-472B-8332-161915B0B6CB}"/>
                  </a:ext>
                </a:extLst>
              </p:cNvPr>
              <p:cNvSpPr/>
              <p:nvPr/>
            </p:nvSpPr>
            <p:spPr>
              <a:xfrm>
                <a:off x="8764071" y="2846026"/>
                <a:ext cx="269827" cy="189869"/>
              </a:xfrm>
              <a:custGeom>
                <a:avLst/>
                <a:gdLst>
                  <a:gd name="connsiteX0" fmla="*/ 264547 w 269827"/>
                  <a:gd name="connsiteY0" fmla="*/ 0 h 189869"/>
                  <a:gd name="connsiteX1" fmla="*/ 269828 w 269827"/>
                  <a:gd name="connsiteY1" fmla="*/ 0 h 189869"/>
                  <a:gd name="connsiteX2" fmla="*/ 269828 w 269827"/>
                  <a:gd name="connsiteY2" fmla="*/ 189870 h 189869"/>
                  <a:gd name="connsiteX3" fmla="*/ 264547 w 269827"/>
                  <a:gd name="connsiteY3" fmla="*/ 189870 h 189869"/>
                  <a:gd name="connsiteX4" fmla="*/ 5281 w 269827"/>
                  <a:gd name="connsiteY4" fmla="*/ 189870 h 189869"/>
                  <a:gd name="connsiteX5" fmla="*/ 0 w 269827"/>
                  <a:gd name="connsiteY5" fmla="*/ 189870 h 189869"/>
                  <a:gd name="connsiteX6" fmla="*/ 0 w 269827"/>
                  <a:gd name="connsiteY6" fmla="*/ 0 h 189869"/>
                  <a:gd name="connsiteX7" fmla="*/ 5281 w 269827"/>
                  <a:gd name="connsiteY7" fmla="*/ 0 h 1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27" h="189869">
                    <a:moveTo>
                      <a:pt x="264547" y="0"/>
                    </a:moveTo>
                    <a:cubicBezTo>
                      <a:pt x="267464" y="0"/>
                      <a:pt x="269828" y="0"/>
                      <a:pt x="269828" y="0"/>
                    </a:cubicBezTo>
                    <a:lnTo>
                      <a:pt x="269828" y="189870"/>
                    </a:lnTo>
                    <a:cubicBezTo>
                      <a:pt x="269828" y="189870"/>
                      <a:pt x="267464" y="189870"/>
                      <a:pt x="264547" y="189870"/>
                    </a:cubicBezTo>
                    <a:lnTo>
                      <a:pt x="5281" y="189870"/>
                    </a:lnTo>
                    <a:cubicBezTo>
                      <a:pt x="2364" y="189870"/>
                      <a:pt x="0" y="189870"/>
                      <a:pt x="0" y="189870"/>
                    </a:cubicBezTo>
                    <a:lnTo>
                      <a:pt x="0" y="0"/>
                    </a:lnTo>
                    <a:cubicBezTo>
                      <a:pt x="0" y="0"/>
                      <a:pt x="2364" y="0"/>
                      <a:pt x="5281" y="0"/>
                    </a:cubicBezTo>
                    <a:close/>
                  </a:path>
                </a:pathLst>
              </a:custGeom>
              <a:solidFill>
                <a:srgbClr val="0D2192"/>
              </a:solidFill>
              <a:ln w="8202"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F208916C-2216-4754-AE9F-C431BFE2C497}"/>
                  </a:ext>
                </a:extLst>
              </p:cNvPr>
              <p:cNvSpPr/>
              <p:nvPr/>
            </p:nvSpPr>
            <p:spPr>
              <a:xfrm>
                <a:off x="8764071" y="2846026"/>
                <a:ext cx="99762" cy="189869"/>
              </a:xfrm>
              <a:custGeom>
                <a:avLst/>
                <a:gdLst>
                  <a:gd name="connsiteX0" fmla="*/ 0 w 99762"/>
                  <a:gd name="connsiteY0" fmla="*/ 0 h 189869"/>
                  <a:gd name="connsiteX1" fmla="*/ 99762 w 99762"/>
                  <a:gd name="connsiteY1" fmla="*/ 0 h 189869"/>
                  <a:gd name="connsiteX2" fmla="*/ 99762 w 99762"/>
                  <a:gd name="connsiteY2" fmla="*/ 189870 h 189869"/>
                  <a:gd name="connsiteX3" fmla="*/ 0 w 99762"/>
                  <a:gd name="connsiteY3" fmla="*/ 189870 h 189869"/>
                </a:gdLst>
                <a:ahLst/>
                <a:cxnLst>
                  <a:cxn ang="0">
                    <a:pos x="connsiteX0" y="connsiteY0"/>
                  </a:cxn>
                  <a:cxn ang="0">
                    <a:pos x="connsiteX1" y="connsiteY1"/>
                  </a:cxn>
                  <a:cxn ang="0">
                    <a:pos x="connsiteX2" y="connsiteY2"/>
                  </a:cxn>
                  <a:cxn ang="0">
                    <a:pos x="connsiteX3" y="connsiteY3"/>
                  </a:cxn>
                </a:cxnLst>
                <a:rect l="l" t="t" r="r" b="b"/>
                <a:pathLst>
                  <a:path w="99762" h="189869">
                    <a:moveTo>
                      <a:pt x="0" y="0"/>
                    </a:moveTo>
                    <a:lnTo>
                      <a:pt x="99762" y="0"/>
                    </a:lnTo>
                    <a:lnTo>
                      <a:pt x="99762" y="189870"/>
                    </a:lnTo>
                    <a:lnTo>
                      <a:pt x="0" y="189870"/>
                    </a:lnTo>
                    <a:close/>
                  </a:path>
                </a:pathLst>
              </a:custGeom>
              <a:solidFill>
                <a:srgbClr val="FFFFFF">
                  <a:alpha val="8000"/>
                </a:srgbClr>
              </a:solidFill>
              <a:ln w="8202"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676A63ED-E542-4CE4-B395-225B34EBEC09}"/>
                  </a:ext>
                </a:extLst>
              </p:cNvPr>
              <p:cNvSpPr/>
              <p:nvPr/>
            </p:nvSpPr>
            <p:spPr>
              <a:xfrm>
                <a:off x="8678915" y="3023601"/>
                <a:ext cx="436675" cy="45548"/>
              </a:xfrm>
              <a:custGeom>
                <a:avLst/>
                <a:gdLst>
                  <a:gd name="connsiteX0" fmla="*/ 426939 w 436675"/>
                  <a:gd name="connsiteY0" fmla="*/ 0 h 45548"/>
                  <a:gd name="connsiteX1" fmla="*/ 436676 w 436675"/>
                  <a:gd name="connsiteY1" fmla="*/ 0 h 45548"/>
                  <a:gd name="connsiteX2" fmla="*/ 436676 w 436675"/>
                  <a:gd name="connsiteY2" fmla="*/ 45549 h 45548"/>
                  <a:gd name="connsiteX3" fmla="*/ 426939 w 436675"/>
                  <a:gd name="connsiteY3" fmla="*/ 45549 h 45548"/>
                  <a:gd name="connsiteX4" fmla="*/ 9737 w 436675"/>
                  <a:gd name="connsiteY4" fmla="*/ 45549 h 45548"/>
                  <a:gd name="connsiteX5" fmla="*/ 0 w 436675"/>
                  <a:gd name="connsiteY5" fmla="*/ 45549 h 45548"/>
                  <a:gd name="connsiteX6" fmla="*/ 0 w 436675"/>
                  <a:gd name="connsiteY6" fmla="*/ 0 h 45548"/>
                  <a:gd name="connsiteX7" fmla="*/ 9737 w 436675"/>
                  <a:gd name="connsiteY7" fmla="*/ 0 h 4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5" h="45548">
                    <a:moveTo>
                      <a:pt x="426939" y="0"/>
                    </a:moveTo>
                    <a:cubicBezTo>
                      <a:pt x="432316" y="0"/>
                      <a:pt x="436676" y="0"/>
                      <a:pt x="436676" y="0"/>
                    </a:cubicBezTo>
                    <a:lnTo>
                      <a:pt x="436676" y="45549"/>
                    </a:lnTo>
                    <a:cubicBezTo>
                      <a:pt x="436676" y="45549"/>
                      <a:pt x="432316" y="45549"/>
                      <a:pt x="426939" y="45549"/>
                    </a:cubicBezTo>
                    <a:lnTo>
                      <a:pt x="9737" y="45549"/>
                    </a:lnTo>
                    <a:cubicBezTo>
                      <a:pt x="4359" y="45549"/>
                      <a:pt x="0" y="45549"/>
                      <a:pt x="0" y="45549"/>
                    </a:cubicBezTo>
                    <a:lnTo>
                      <a:pt x="0" y="0"/>
                    </a:lnTo>
                    <a:cubicBezTo>
                      <a:pt x="0" y="0"/>
                      <a:pt x="4359" y="0"/>
                      <a:pt x="9737" y="0"/>
                    </a:cubicBezTo>
                    <a:close/>
                  </a:path>
                </a:pathLst>
              </a:custGeom>
              <a:solidFill>
                <a:srgbClr val="0D2192"/>
              </a:solidFill>
              <a:ln w="8202"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8E39CCE-5DF2-4D57-92E8-26032F85C8CF}"/>
                  </a:ext>
                </a:extLst>
              </p:cNvPr>
              <p:cNvSpPr/>
              <p:nvPr/>
            </p:nvSpPr>
            <p:spPr>
              <a:xfrm>
                <a:off x="8678915" y="3023601"/>
                <a:ext cx="135078" cy="56111"/>
              </a:xfrm>
              <a:custGeom>
                <a:avLst/>
                <a:gdLst>
                  <a:gd name="connsiteX0" fmla="*/ 0 w 135078"/>
                  <a:gd name="connsiteY0" fmla="*/ 0 h 56111"/>
                  <a:gd name="connsiteX1" fmla="*/ 135079 w 135078"/>
                  <a:gd name="connsiteY1" fmla="*/ 0 h 56111"/>
                  <a:gd name="connsiteX2" fmla="*/ 135079 w 135078"/>
                  <a:gd name="connsiteY2" fmla="*/ 56111 h 56111"/>
                  <a:gd name="connsiteX3" fmla="*/ 0 w 135078"/>
                  <a:gd name="connsiteY3" fmla="*/ 56111 h 56111"/>
                </a:gdLst>
                <a:ahLst/>
                <a:cxnLst>
                  <a:cxn ang="0">
                    <a:pos x="connsiteX0" y="connsiteY0"/>
                  </a:cxn>
                  <a:cxn ang="0">
                    <a:pos x="connsiteX1" y="connsiteY1"/>
                  </a:cxn>
                  <a:cxn ang="0">
                    <a:pos x="connsiteX2" y="connsiteY2"/>
                  </a:cxn>
                  <a:cxn ang="0">
                    <a:pos x="connsiteX3" y="connsiteY3"/>
                  </a:cxn>
                </a:cxnLst>
                <a:rect l="l" t="t" r="r" b="b"/>
                <a:pathLst>
                  <a:path w="135078" h="56111">
                    <a:moveTo>
                      <a:pt x="0" y="0"/>
                    </a:moveTo>
                    <a:lnTo>
                      <a:pt x="135079" y="0"/>
                    </a:lnTo>
                    <a:lnTo>
                      <a:pt x="135079" y="56111"/>
                    </a:lnTo>
                    <a:lnTo>
                      <a:pt x="0" y="56111"/>
                    </a:lnTo>
                    <a:close/>
                  </a:path>
                </a:pathLst>
              </a:custGeom>
              <a:solidFill>
                <a:srgbClr val="FFFFFF">
                  <a:alpha val="8000"/>
                </a:srgbClr>
              </a:solidFill>
              <a:ln w="8202" cap="flat">
                <a:noFill/>
                <a:prstDash val="solid"/>
                <a:miter/>
              </a:ln>
            </p:spPr>
            <p:txBody>
              <a:bodyPr rtlCol="0" anchor="ctr"/>
              <a:lstStyle/>
              <a:p>
                <a:endParaRPr lang="en-US"/>
              </a:p>
            </p:txBody>
          </p:sp>
        </p:grpSp>
      </p:grpSp>
      <p:pic>
        <p:nvPicPr>
          <p:cNvPr id="262" name="Graphic 261">
            <a:extLst>
              <a:ext uri="{FF2B5EF4-FFF2-40B4-BE49-F238E27FC236}">
                <a16:creationId xmlns:a16="http://schemas.microsoft.com/office/drawing/2014/main" id="{7CCC8F9C-E37B-4940-A462-4382A6413914}"/>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52686" y="1855753"/>
            <a:ext cx="298842" cy="489176"/>
          </a:xfrm>
          <a:prstGeom prst="rect">
            <a:avLst/>
          </a:prstGeom>
        </p:spPr>
      </p:pic>
      <p:pic>
        <p:nvPicPr>
          <p:cNvPr id="284" name="Graphic 283">
            <a:extLst>
              <a:ext uri="{FF2B5EF4-FFF2-40B4-BE49-F238E27FC236}">
                <a16:creationId xmlns:a16="http://schemas.microsoft.com/office/drawing/2014/main" id="{380E49FE-924D-4A8A-BD5F-F25EB01E15ED}"/>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6472176" y="1911347"/>
            <a:ext cx="479990" cy="394460"/>
          </a:xfrm>
          <a:prstGeom prst="rect">
            <a:avLst/>
          </a:prstGeom>
        </p:spPr>
      </p:pic>
      <p:pic>
        <p:nvPicPr>
          <p:cNvPr id="286" name="Graphic 285">
            <a:extLst>
              <a:ext uri="{FF2B5EF4-FFF2-40B4-BE49-F238E27FC236}">
                <a16:creationId xmlns:a16="http://schemas.microsoft.com/office/drawing/2014/main" id="{DABB2ED4-5942-4287-B438-578935A96283}"/>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6472176" y="2962925"/>
            <a:ext cx="479990" cy="383486"/>
          </a:xfrm>
          <a:prstGeom prst="rect">
            <a:avLst/>
          </a:prstGeom>
        </p:spPr>
      </p:pic>
      <p:pic>
        <p:nvPicPr>
          <p:cNvPr id="288" name="Graphic 287">
            <a:extLst>
              <a:ext uri="{FF2B5EF4-FFF2-40B4-BE49-F238E27FC236}">
                <a16:creationId xmlns:a16="http://schemas.microsoft.com/office/drawing/2014/main" id="{91EE3BB8-B6AA-4FD7-BBB7-6F362B11BA5F}"/>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4386896" y="3046735"/>
            <a:ext cx="430421" cy="218797"/>
          </a:xfrm>
          <a:prstGeom prst="rect">
            <a:avLst/>
          </a:prstGeom>
        </p:spPr>
      </p:pic>
      <p:pic>
        <p:nvPicPr>
          <p:cNvPr id="290" name="Graphic 289">
            <a:extLst>
              <a:ext uri="{FF2B5EF4-FFF2-40B4-BE49-F238E27FC236}">
                <a16:creationId xmlns:a16="http://schemas.microsoft.com/office/drawing/2014/main" id="{93ECF087-B6DD-46F9-8C33-B90EA25F2067}"/>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4427900" y="4029543"/>
            <a:ext cx="348410" cy="441552"/>
          </a:xfrm>
          <a:prstGeom prst="rect">
            <a:avLst/>
          </a:prstGeom>
        </p:spPr>
      </p:pic>
      <p:pic>
        <p:nvPicPr>
          <p:cNvPr id="292" name="Graphic 291">
            <a:extLst>
              <a:ext uri="{FF2B5EF4-FFF2-40B4-BE49-F238E27FC236}">
                <a16:creationId xmlns:a16="http://schemas.microsoft.com/office/drawing/2014/main" id="{805FC3EF-7981-4862-8D25-E4FC6FDAC473}"/>
              </a:ext>
            </a:extLst>
          </p:cNvPr>
          <p:cNvPicPr>
            <a:picLocks noChangeAspect="1"/>
          </p:cNvPicPr>
          <p:nvPr/>
        </p:nvPicPr>
        <p: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6507172" y="4022411"/>
            <a:ext cx="409996" cy="450824"/>
          </a:xfrm>
          <a:prstGeom prst="rect">
            <a:avLst/>
          </a:prstGeom>
        </p:spPr>
      </p:pic>
      <p:pic>
        <p:nvPicPr>
          <p:cNvPr id="294" name="Graphic 293">
            <a:extLst>
              <a:ext uri="{FF2B5EF4-FFF2-40B4-BE49-F238E27FC236}">
                <a16:creationId xmlns:a16="http://schemas.microsoft.com/office/drawing/2014/main" id="{5A04B6C1-9919-43A3-B863-D6E256B83E0C}"/>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p:blipFill>
        <p:spPr>
          <a:xfrm>
            <a:off x="5409022" y="5013751"/>
            <a:ext cx="604428" cy="517832"/>
          </a:xfrm>
          <a:prstGeom prst="rect">
            <a:avLst/>
          </a:prstGeom>
        </p:spPr>
      </p:pic>
    </p:spTree>
    <p:extLst>
      <p:ext uri="{BB962C8B-B14F-4D97-AF65-F5344CB8AC3E}">
        <p14:creationId xmlns:p14="http://schemas.microsoft.com/office/powerpoint/2010/main" val="1995385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42" presetClass="path" presetSubtype="0" decel="100000" fill="hold" nodeType="withEffect">
                                  <p:stCondLst>
                                    <p:cond delay="0"/>
                                  </p:stCondLst>
                                  <p:childTnLst>
                                    <p:animMotion origin="layout" path="M 3.75E-6 -4.07407E-6 L 3.75E-6 0.0257 " pathEditMode="relative" rAng="0" ptsTypes="AA">
                                      <p:cBhvr>
                                        <p:cTn id="9" dur="500" spd="-100000" fill="hold"/>
                                        <p:tgtEl>
                                          <p:spTgt spid="91"/>
                                        </p:tgtEl>
                                        <p:attrNameLst>
                                          <p:attrName>ppt_x</p:attrName>
                                          <p:attrName>ppt_y</p:attrName>
                                        </p:attrNameLst>
                                      </p:cBhvr>
                                      <p:rCtr x="0" y="1273"/>
                                    </p:animMotion>
                                  </p:childTnLst>
                                </p:cTn>
                              </p:par>
                              <p:par>
                                <p:cTn id="10" presetID="10" presetClass="entr" presetSubtype="0" fill="hold" nodeType="with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childTnLst>
                                </p:cTn>
                              </p:par>
                              <p:par>
                                <p:cTn id="13" presetID="42" presetClass="path" presetSubtype="0" decel="100000" fill="hold" nodeType="withEffect">
                                  <p:stCondLst>
                                    <p:cond delay="0"/>
                                  </p:stCondLst>
                                  <p:childTnLst>
                                    <p:animMotion origin="layout" path="M 3.75E-6 -4.07407E-6 L 3.75E-6 0.0257 " pathEditMode="relative" rAng="0" ptsTypes="AA">
                                      <p:cBhvr>
                                        <p:cTn id="14" dur="500" spd="-100000" fill="hold"/>
                                        <p:tgtEl>
                                          <p:spTgt spid="204"/>
                                        </p:tgtEl>
                                        <p:attrNameLst>
                                          <p:attrName>ppt_x</p:attrName>
                                          <p:attrName>ppt_y</p:attrName>
                                        </p:attrNameLst>
                                      </p:cBhvr>
                                      <p:rCtr x="0" y="1273"/>
                                    </p:animMotion>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00"/>
                                        </p:tgtEl>
                                        <p:attrNameLst>
                                          <p:attrName>style.visibility</p:attrName>
                                        </p:attrNameLst>
                                      </p:cBhvr>
                                      <p:to>
                                        <p:strVal val="visible"/>
                                      </p:to>
                                    </p:set>
                                    <p:animEffect transition="in" filter="fade">
                                      <p:cBhvr>
                                        <p:cTn id="18" dur="500"/>
                                        <p:tgtEl>
                                          <p:spTgt spid="200"/>
                                        </p:tgtEl>
                                      </p:cBhvr>
                                    </p:animEffect>
                                  </p:childTnLst>
                                </p:cTn>
                              </p:par>
                              <p:par>
                                <p:cTn id="19" presetID="42" presetClass="path" presetSubtype="0" decel="100000" fill="hold" nodeType="withEffect">
                                  <p:stCondLst>
                                    <p:cond delay="0"/>
                                  </p:stCondLst>
                                  <p:childTnLst>
                                    <p:animMotion origin="layout" path="M 3.75E-6 -4.07407E-6 L 3.75E-6 0.0257 " pathEditMode="relative" rAng="0" ptsTypes="AA">
                                      <p:cBhvr>
                                        <p:cTn id="20" dur="500" spd="-100000" fill="hold"/>
                                        <p:tgtEl>
                                          <p:spTgt spid="200"/>
                                        </p:tgtEl>
                                        <p:attrNameLst>
                                          <p:attrName>ppt_x</p:attrName>
                                          <p:attrName>ppt_y</p:attrName>
                                        </p:attrNameLst>
                                      </p:cBhvr>
                                      <p:rCtr x="0" y="1273"/>
                                    </p:animMotion>
                                  </p:childTnLst>
                                </p:cTn>
                              </p:par>
                              <p:par>
                                <p:cTn id="21" presetID="10" presetClass="entr" presetSubtype="0" fill="hold" nodeType="withEffect">
                                  <p:stCondLst>
                                    <p:cond delay="0"/>
                                  </p:stCondLst>
                                  <p:childTnLst>
                                    <p:set>
                                      <p:cBhvr>
                                        <p:cTn id="22" dur="1" fill="hold">
                                          <p:stCondLst>
                                            <p:cond delay="0"/>
                                          </p:stCondLst>
                                        </p:cTn>
                                        <p:tgtEl>
                                          <p:spTgt spid="262"/>
                                        </p:tgtEl>
                                        <p:attrNameLst>
                                          <p:attrName>style.visibility</p:attrName>
                                        </p:attrNameLst>
                                      </p:cBhvr>
                                      <p:to>
                                        <p:strVal val="visible"/>
                                      </p:to>
                                    </p:set>
                                    <p:animEffect transition="in" filter="fade">
                                      <p:cBhvr>
                                        <p:cTn id="23" dur="500"/>
                                        <p:tgtEl>
                                          <p:spTgt spid="262"/>
                                        </p:tgtEl>
                                      </p:cBhvr>
                                    </p:animEffect>
                                  </p:childTnLst>
                                </p:cTn>
                              </p:par>
                              <p:par>
                                <p:cTn id="24" presetID="42" presetClass="path" presetSubtype="0" decel="100000" fill="hold" nodeType="withEffect">
                                  <p:stCondLst>
                                    <p:cond delay="0"/>
                                  </p:stCondLst>
                                  <p:childTnLst>
                                    <p:animMotion origin="layout" path="M 3.75E-6 -4.07407E-6 L 3.75E-6 0.0257 " pathEditMode="relative" rAng="0" ptsTypes="AA">
                                      <p:cBhvr>
                                        <p:cTn id="25" dur="500" spd="-100000" fill="hold"/>
                                        <p:tgtEl>
                                          <p:spTgt spid="262"/>
                                        </p:tgtEl>
                                        <p:attrNameLst>
                                          <p:attrName>ppt_x</p:attrName>
                                          <p:attrName>ppt_y</p:attrName>
                                        </p:attrNameLst>
                                      </p:cBhvr>
                                      <p:rCtr x="0" y="1273"/>
                                    </p:animMotion>
                                  </p:childTnLst>
                                </p:cTn>
                              </p:par>
                              <p:par>
                                <p:cTn id="26" presetID="10" presetClass="entr" presetSubtype="0" fill="hold" nodeType="withEffect">
                                  <p:stCondLst>
                                    <p:cond delay="0"/>
                                  </p:stCondLst>
                                  <p:childTnLst>
                                    <p:set>
                                      <p:cBhvr>
                                        <p:cTn id="27" dur="1" fill="hold">
                                          <p:stCondLst>
                                            <p:cond delay="0"/>
                                          </p:stCondLst>
                                        </p:cTn>
                                        <p:tgtEl>
                                          <p:spTgt spid="284"/>
                                        </p:tgtEl>
                                        <p:attrNameLst>
                                          <p:attrName>style.visibility</p:attrName>
                                        </p:attrNameLst>
                                      </p:cBhvr>
                                      <p:to>
                                        <p:strVal val="visible"/>
                                      </p:to>
                                    </p:set>
                                    <p:animEffect transition="in" filter="fade">
                                      <p:cBhvr>
                                        <p:cTn id="28" dur="500"/>
                                        <p:tgtEl>
                                          <p:spTgt spid="284"/>
                                        </p:tgtEl>
                                      </p:cBhvr>
                                    </p:animEffect>
                                  </p:childTnLst>
                                </p:cTn>
                              </p:par>
                              <p:par>
                                <p:cTn id="29" presetID="42" presetClass="path" presetSubtype="0" decel="100000" fill="hold" nodeType="withEffect">
                                  <p:stCondLst>
                                    <p:cond delay="0"/>
                                  </p:stCondLst>
                                  <p:childTnLst>
                                    <p:animMotion origin="layout" path="M 3.75E-6 -4.07407E-6 L 3.75E-6 0.0257 " pathEditMode="relative" rAng="0" ptsTypes="AA">
                                      <p:cBhvr>
                                        <p:cTn id="30" dur="500" spd="-100000" fill="hold"/>
                                        <p:tgtEl>
                                          <p:spTgt spid="284"/>
                                        </p:tgtEl>
                                        <p:attrNameLst>
                                          <p:attrName>ppt_x</p:attrName>
                                          <p:attrName>ppt_y</p:attrName>
                                        </p:attrNameLst>
                                      </p:cBhvr>
                                      <p:rCtr x="0" y="1273"/>
                                    </p:animMotion>
                                  </p:childTnLst>
                                </p:cTn>
                              </p:par>
                              <p:par>
                                <p:cTn id="31" presetID="10" presetClass="entr" presetSubtype="0" fill="hold" nodeType="withEffect">
                                  <p:stCondLst>
                                    <p:cond delay="0"/>
                                  </p:stCondLst>
                                  <p:childTnLst>
                                    <p:set>
                                      <p:cBhvr>
                                        <p:cTn id="32" dur="1" fill="hold">
                                          <p:stCondLst>
                                            <p:cond delay="0"/>
                                          </p:stCondLst>
                                        </p:cTn>
                                        <p:tgtEl>
                                          <p:spTgt spid="286"/>
                                        </p:tgtEl>
                                        <p:attrNameLst>
                                          <p:attrName>style.visibility</p:attrName>
                                        </p:attrNameLst>
                                      </p:cBhvr>
                                      <p:to>
                                        <p:strVal val="visible"/>
                                      </p:to>
                                    </p:set>
                                    <p:animEffect transition="in" filter="fade">
                                      <p:cBhvr>
                                        <p:cTn id="33" dur="500"/>
                                        <p:tgtEl>
                                          <p:spTgt spid="286"/>
                                        </p:tgtEl>
                                      </p:cBhvr>
                                    </p:animEffect>
                                  </p:childTnLst>
                                </p:cTn>
                              </p:par>
                              <p:par>
                                <p:cTn id="34" presetID="42" presetClass="path" presetSubtype="0" decel="100000" fill="hold" nodeType="withEffect">
                                  <p:stCondLst>
                                    <p:cond delay="0"/>
                                  </p:stCondLst>
                                  <p:childTnLst>
                                    <p:animMotion origin="layout" path="M 3.75E-6 -4.07407E-6 L 3.75E-6 0.0257 " pathEditMode="relative" rAng="0" ptsTypes="AA">
                                      <p:cBhvr>
                                        <p:cTn id="35" dur="500" spd="-100000" fill="hold"/>
                                        <p:tgtEl>
                                          <p:spTgt spid="286"/>
                                        </p:tgtEl>
                                        <p:attrNameLst>
                                          <p:attrName>ppt_x</p:attrName>
                                          <p:attrName>ppt_y</p:attrName>
                                        </p:attrNameLst>
                                      </p:cBhvr>
                                      <p:rCtr x="0" y="1273"/>
                                    </p:animMotion>
                                  </p:childTnLst>
                                </p:cTn>
                              </p:par>
                              <p:par>
                                <p:cTn id="36" presetID="10" presetClass="entr" presetSubtype="0" fill="hold" nodeType="withEffect">
                                  <p:stCondLst>
                                    <p:cond delay="0"/>
                                  </p:stCondLst>
                                  <p:childTnLst>
                                    <p:set>
                                      <p:cBhvr>
                                        <p:cTn id="37" dur="1" fill="hold">
                                          <p:stCondLst>
                                            <p:cond delay="0"/>
                                          </p:stCondLst>
                                        </p:cTn>
                                        <p:tgtEl>
                                          <p:spTgt spid="288"/>
                                        </p:tgtEl>
                                        <p:attrNameLst>
                                          <p:attrName>style.visibility</p:attrName>
                                        </p:attrNameLst>
                                      </p:cBhvr>
                                      <p:to>
                                        <p:strVal val="visible"/>
                                      </p:to>
                                    </p:set>
                                    <p:animEffect transition="in" filter="fade">
                                      <p:cBhvr>
                                        <p:cTn id="38" dur="500"/>
                                        <p:tgtEl>
                                          <p:spTgt spid="288"/>
                                        </p:tgtEl>
                                      </p:cBhvr>
                                    </p:animEffect>
                                  </p:childTnLst>
                                </p:cTn>
                              </p:par>
                              <p:par>
                                <p:cTn id="39" presetID="42" presetClass="path" presetSubtype="0" decel="100000" fill="hold" nodeType="withEffect">
                                  <p:stCondLst>
                                    <p:cond delay="0"/>
                                  </p:stCondLst>
                                  <p:childTnLst>
                                    <p:animMotion origin="layout" path="M 3.75E-6 -4.07407E-6 L 3.75E-6 0.0257 " pathEditMode="relative" rAng="0" ptsTypes="AA">
                                      <p:cBhvr>
                                        <p:cTn id="40" dur="500" spd="-100000" fill="hold"/>
                                        <p:tgtEl>
                                          <p:spTgt spid="288"/>
                                        </p:tgtEl>
                                        <p:attrNameLst>
                                          <p:attrName>ppt_x</p:attrName>
                                          <p:attrName>ppt_y</p:attrName>
                                        </p:attrNameLst>
                                      </p:cBhvr>
                                      <p:rCtr x="0" y="1273"/>
                                    </p:animMotion>
                                  </p:childTnLst>
                                </p:cTn>
                              </p:par>
                              <p:par>
                                <p:cTn id="41" presetID="10" presetClass="entr" presetSubtype="0" fill="hold" nodeType="withEffect">
                                  <p:stCondLst>
                                    <p:cond delay="0"/>
                                  </p:stCondLst>
                                  <p:childTnLst>
                                    <p:set>
                                      <p:cBhvr>
                                        <p:cTn id="42" dur="1" fill="hold">
                                          <p:stCondLst>
                                            <p:cond delay="0"/>
                                          </p:stCondLst>
                                        </p:cTn>
                                        <p:tgtEl>
                                          <p:spTgt spid="290"/>
                                        </p:tgtEl>
                                        <p:attrNameLst>
                                          <p:attrName>style.visibility</p:attrName>
                                        </p:attrNameLst>
                                      </p:cBhvr>
                                      <p:to>
                                        <p:strVal val="visible"/>
                                      </p:to>
                                    </p:set>
                                    <p:animEffect transition="in" filter="fade">
                                      <p:cBhvr>
                                        <p:cTn id="43" dur="500"/>
                                        <p:tgtEl>
                                          <p:spTgt spid="290"/>
                                        </p:tgtEl>
                                      </p:cBhvr>
                                    </p:animEffect>
                                  </p:childTnLst>
                                </p:cTn>
                              </p:par>
                              <p:par>
                                <p:cTn id="44" presetID="42" presetClass="path" presetSubtype="0" decel="100000" fill="hold" nodeType="withEffect">
                                  <p:stCondLst>
                                    <p:cond delay="0"/>
                                  </p:stCondLst>
                                  <p:childTnLst>
                                    <p:animMotion origin="layout" path="M 3.75E-6 -4.07407E-6 L 3.75E-6 0.0257 " pathEditMode="relative" rAng="0" ptsTypes="AA">
                                      <p:cBhvr>
                                        <p:cTn id="45" dur="500" spd="-100000" fill="hold"/>
                                        <p:tgtEl>
                                          <p:spTgt spid="290"/>
                                        </p:tgtEl>
                                        <p:attrNameLst>
                                          <p:attrName>ppt_x</p:attrName>
                                          <p:attrName>ppt_y</p:attrName>
                                        </p:attrNameLst>
                                      </p:cBhvr>
                                      <p:rCtr x="0" y="1273"/>
                                    </p:animMotion>
                                  </p:childTnLst>
                                </p:cTn>
                              </p:par>
                              <p:par>
                                <p:cTn id="46" presetID="10" presetClass="entr" presetSubtype="0" fill="hold" nodeType="withEffect">
                                  <p:stCondLst>
                                    <p:cond delay="0"/>
                                  </p:stCondLst>
                                  <p:childTnLst>
                                    <p:set>
                                      <p:cBhvr>
                                        <p:cTn id="47" dur="1" fill="hold">
                                          <p:stCondLst>
                                            <p:cond delay="0"/>
                                          </p:stCondLst>
                                        </p:cTn>
                                        <p:tgtEl>
                                          <p:spTgt spid="292"/>
                                        </p:tgtEl>
                                        <p:attrNameLst>
                                          <p:attrName>style.visibility</p:attrName>
                                        </p:attrNameLst>
                                      </p:cBhvr>
                                      <p:to>
                                        <p:strVal val="visible"/>
                                      </p:to>
                                    </p:set>
                                    <p:animEffect transition="in" filter="fade">
                                      <p:cBhvr>
                                        <p:cTn id="48" dur="500"/>
                                        <p:tgtEl>
                                          <p:spTgt spid="292"/>
                                        </p:tgtEl>
                                      </p:cBhvr>
                                    </p:animEffect>
                                  </p:childTnLst>
                                </p:cTn>
                              </p:par>
                              <p:par>
                                <p:cTn id="49" presetID="42" presetClass="path" presetSubtype="0" decel="100000" fill="hold" nodeType="withEffect">
                                  <p:stCondLst>
                                    <p:cond delay="0"/>
                                  </p:stCondLst>
                                  <p:childTnLst>
                                    <p:animMotion origin="layout" path="M 3.75E-6 -4.07407E-6 L 3.75E-6 0.0257 " pathEditMode="relative" rAng="0" ptsTypes="AA">
                                      <p:cBhvr>
                                        <p:cTn id="50" dur="500" spd="-100000" fill="hold"/>
                                        <p:tgtEl>
                                          <p:spTgt spid="292"/>
                                        </p:tgtEl>
                                        <p:attrNameLst>
                                          <p:attrName>ppt_x</p:attrName>
                                          <p:attrName>ppt_y</p:attrName>
                                        </p:attrNameLst>
                                      </p:cBhvr>
                                      <p:rCtr x="0" y="1273"/>
                                    </p:animMotion>
                                  </p:childTnLst>
                                </p:cTn>
                              </p:par>
                              <p:par>
                                <p:cTn id="51" presetID="10" presetClass="entr" presetSubtype="0" fill="hold" nodeType="withEffect">
                                  <p:stCondLst>
                                    <p:cond delay="0"/>
                                  </p:stCondLst>
                                  <p:childTnLst>
                                    <p:set>
                                      <p:cBhvr>
                                        <p:cTn id="52" dur="1" fill="hold">
                                          <p:stCondLst>
                                            <p:cond delay="0"/>
                                          </p:stCondLst>
                                        </p:cTn>
                                        <p:tgtEl>
                                          <p:spTgt spid="294"/>
                                        </p:tgtEl>
                                        <p:attrNameLst>
                                          <p:attrName>style.visibility</p:attrName>
                                        </p:attrNameLst>
                                      </p:cBhvr>
                                      <p:to>
                                        <p:strVal val="visible"/>
                                      </p:to>
                                    </p:set>
                                    <p:animEffect transition="in" filter="fade">
                                      <p:cBhvr>
                                        <p:cTn id="53" dur="500"/>
                                        <p:tgtEl>
                                          <p:spTgt spid="294"/>
                                        </p:tgtEl>
                                      </p:cBhvr>
                                    </p:animEffect>
                                  </p:childTnLst>
                                </p:cTn>
                              </p:par>
                              <p:par>
                                <p:cTn id="54" presetID="42" presetClass="path" presetSubtype="0" decel="100000" fill="hold" nodeType="withEffect">
                                  <p:stCondLst>
                                    <p:cond delay="0"/>
                                  </p:stCondLst>
                                  <p:childTnLst>
                                    <p:animMotion origin="layout" path="M 3.75E-6 -4.07407E-6 L 3.75E-6 0.0257 " pathEditMode="relative" rAng="0" ptsTypes="AA">
                                      <p:cBhvr>
                                        <p:cTn id="55" dur="500" spd="-100000" fill="hold"/>
                                        <p:tgtEl>
                                          <p:spTgt spid="294"/>
                                        </p:tgtEl>
                                        <p:attrNameLst>
                                          <p:attrName>ppt_x</p:attrName>
                                          <p:attrName>ppt_y</p:attrName>
                                        </p:attrNameLst>
                                      </p:cBhvr>
                                      <p:rCtr x="0" y="1273"/>
                                    </p:animMotion>
                                  </p:childTnLst>
                                </p:cTn>
                              </p:par>
                              <p:par>
                                <p:cTn id="56" presetID="16" presetClass="entr" presetSubtype="42" fill="hold" nodeType="withEffect">
                                  <p:stCondLst>
                                    <p:cond delay="0"/>
                                  </p:stCondLst>
                                  <p:childTnLst>
                                    <p:set>
                                      <p:cBhvr>
                                        <p:cTn id="57" dur="1" fill="hold">
                                          <p:stCondLst>
                                            <p:cond delay="0"/>
                                          </p:stCondLst>
                                        </p:cTn>
                                        <p:tgtEl>
                                          <p:spTgt spid="247"/>
                                        </p:tgtEl>
                                        <p:attrNameLst>
                                          <p:attrName>style.visibility</p:attrName>
                                        </p:attrNameLst>
                                      </p:cBhvr>
                                      <p:to>
                                        <p:strVal val="visible"/>
                                      </p:to>
                                    </p:set>
                                    <p:animEffect transition="in" filter="barn(outHorizontal)">
                                      <p:cBhvr>
                                        <p:cTn id="58" dur="500"/>
                                        <p:tgtEl>
                                          <p:spTgt spid="247"/>
                                        </p:tgtEl>
                                      </p:cBhvr>
                                    </p:animEffect>
                                  </p:childTnLst>
                                </p:cTn>
                              </p:par>
                              <p:par>
                                <p:cTn id="59" presetID="22" presetClass="entr" presetSubtype="8" fill="hold" nodeType="withEffect">
                                  <p:stCondLst>
                                    <p:cond delay="0"/>
                                  </p:stCondLst>
                                  <p:childTnLst>
                                    <p:set>
                                      <p:cBhvr>
                                        <p:cTn id="60" dur="1" fill="hold">
                                          <p:stCondLst>
                                            <p:cond delay="0"/>
                                          </p:stCondLst>
                                        </p:cTn>
                                        <p:tgtEl>
                                          <p:spTgt spid="223"/>
                                        </p:tgtEl>
                                        <p:attrNameLst>
                                          <p:attrName>style.visibility</p:attrName>
                                        </p:attrNameLst>
                                      </p:cBhvr>
                                      <p:to>
                                        <p:strVal val="visible"/>
                                      </p:to>
                                    </p:set>
                                    <p:animEffect transition="in" filter="wipe(left)">
                                      <p:cBhvr>
                                        <p:cTn id="61" dur="500"/>
                                        <p:tgtEl>
                                          <p:spTgt spid="223"/>
                                        </p:tgtEl>
                                      </p:cBhvr>
                                    </p:animEffect>
                                  </p:childTnLst>
                                </p:cTn>
                              </p:par>
                              <p:par>
                                <p:cTn id="62" presetID="22" presetClass="entr" presetSubtype="2" fill="hold" nodeType="withEffect">
                                  <p:stCondLst>
                                    <p:cond delay="0"/>
                                  </p:stCondLst>
                                  <p:childTnLst>
                                    <p:set>
                                      <p:cBhvr>
                                        <p:cTn id="63" dur="1" fill="hold">
                                          <p:stCondLst>
                                            <p:cond delay="0"/>
                                          </p:stCondLst>
                                        </p:cTn>
                                        <p:tgtEl>
                                          <p:spTgt spid="227"/>
                                        </p:tgtEl>
                                        <p:attrNameLst>
                                          <p:attrName>style.visibility</p:attrName>
                                        </p:attrNameLst>
                                      </p:cBhvr>
                                      <p:to>
                                        <p:strVal val="visible"/>
                                      </p:to>
                                    </p:set>
                                    <p:animEffect transition="in" filter="wipe(right)">
                                      <p:cBhvr>
                                        <p:cTn id="64" dur="500"/>
                                        <p:tgtEl>
                                          <p:spTgt spid="227"/>
                                        </p:tgtEl>
                                      </p:cBhvr>
                                    </p:animEffect>
                                  </p:childTnLst>
                                </p:cTn>
                              </p:par>
                              <p:par>
                                <p:cTn id="65" presetID="22" presetClass="entr" presetSubtype="2" fill="hold" nodeType="withEffect">
                                  <p:stCondLst>
                                    <p:cond delay="0"/>
                                  </p:stCondLst>
                                  <p:childTnLst>
                                    <p:set>
                                      <p:cBhvr>
                                        <p:cTn id="66" dur="1" fill="hold">
                                          <p:stCondLst>
                                            <p:cond delay="0"/>
                                          </p:stCondLst>
                                        </p:cTn>
                                        <p:tgtEl>
                                          <p:spTgt spid="225"/>
                                        </p:tgtEl>
                                        <p:attrNameLst>
                                          <p:attrName>style.visibility</p:attrName>
                                        </p:attrNameLst>
                                      </p:cBhvr>
                                      <p:to>
                                        <p:strVal val="visible"/>
                                      </p:to>
                                    </p:set>
                                    <p:animEffect transition="in" filter="wipe(right)">
                                      <p:cBhvr>
                                        <p:cTn id="67"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4C7CFEA0-F4B2-4369-8F02-5482D762BDA0}"/>
              </a:ext>
            </a:extLst>
          </p:cNvPr>
          <p:cNvGrpSpPr/>
          <p:nvPr/>
        </p:nvGrpSpPr>
        <p:grpSpPr>
          <a:xfrm>
            <a:off x="6836292" y="686824"/>
            <a:ext cx="5012267" cy="859376"/>
            <a:chOff x="6836292" y="686824"/>
            <a:chExt cx="5012267" cy="859376"/>
          </a:xfrm>
        </p:grpSpPr>
        <p:sp>
          <p:nvSpPr>
            <p:cNvPr id="55" name="Rounded Rectangle 5">
              <a:extLst>
                <a:ext uri="{FF2B5EF4-FFF2-40B4-BE49-F238E27FC236}">
                  <a16:creationId xmlns:a16="http://schemas.microsoft.com/office/drawing/2014/main" id="{C15A04B3-F812-4F59-B12D-A6F2BD8C156D}"/>
                </a:ext>
              </a:extLst>
            </p:cNvPr>
            <p:cNvSpPr/>
            <p:nvPr/>
          </p:nvSpPr>
          <p:spPr bwMode="auto">
            <a:xfrm>
              <a:off x="6836292" y="686824"/>
              <a:ext cx="5012267"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mn-cs"/>
                </a:rPr>
                <a:t>State</a:t>
              </a:r>
            </a:p>
            <a:p>
              <a:pPr marL="0" marR="0" lvl="0" indent="0"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mn-cs"/>
                </a:rPr>
                <a:t>Stores</a:t>
              </a:r>
            </a:p>
          </p:txBody>
        </p:sp>
        <p:grpSp>
          <p:nvGrpSpPr>
            <p:cNvPr id="16" name="Group 15">
              <a:extLst>
                <a:ext uri="{FF2B5EF4-FFF2-40B4-BE49-F238E27FC236}">
                  <a16:creationId xmlns:a16="http://schemas.microsoft.com/office/drawing/2014/main" id="{4DBD393E-3B3B-42C8-AC7A-0A7920EC0277}"/>
                </a:ext>
              </a:extLst>
            </p:cNvPr>
            <p:cNvGrpSpPr/>
            <p:nvPr/>
          </p:nvGrpSpPr>
          <p:grpSpPr>
            <a:xfrm>
              <a:off x="9939647" y="826412"/>
              <a:ext cx="386324" cy="539799"/>
              <a:chOff x="11026596" y="891566"/>
              <a:chExt cx="386324" cy="539799"/>
            </a:xfrm>
          </p:grpSpPr>
          <p:pic>
            <p:nvPicPr>
              <p:cNvPr id="125" name="Picture 4">
                <a:extLst>
                  <a:ext uri="{FF2B5EF4-FFF2-40B4-BE49-F238E27FC236}">
                    <a16:creationId xmlns:a16="http://schemas.microsoft.com/office/drawing/2014/main" id="{DD95BE5B-92FA-49E2-9E51-148F55403CA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1061106" y="891566"/>
                <a:ext cx="317304" cy="36179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EF45D9A5-A482-473A-95B4-C15E8290F9C4}"/>
                  </a:ext>
                </a:extLst>
              </p:cNvPr>
              <p:cNvSpPr txBox="1"/>
              <p:nvPr/>
            </p:nvSpPr>
            <p:spPr>
              <a:xfrm>
                <a:off x="11026596" y="1308254"/>
                <a:ext cx="386324" cy="12311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gradFill>
                      <a:gsLst>
                        <a:gs pos="2917">
                          <a:srgbClr val="000000"/>
                        </a:gs>
                        <a:gs pos="30000">
                          <a:srgbClr val="000000"/>
                        </a:gs>
                      </a:gsLst>
                      <a:lin ang="5400000" scaled="0"/>
                    </a:gradFill>
                    <a:effectLst/>
                    <a:uLnTx/>
                    <a:uFillTx/>
                    <a:latin typeface="+mj-lt"/>
                    <a:ea typeface="+mn-ea"/>
                    <a:cs typeface="+mn-cs"/>
                  </a:rPr>
                  <a:t>Firebase</a:t>
                </a:r>
              </a:p>
            </p:txBody>
          </p:sp>
        </p:grpSp>
        <p:grpSp>
          <p:nvGrpSpPr>
            <p:cNvPr id="14" name="Group 13">
              <a:extLst>
                <a:ext uri="{FF2B5EF4-FFF2-40B4-BE49-F238E27FC236}">
                  <a16:creationId xmlns:a16="http://schemas.microsoft.com/office/drawing/2014/main" id="{1DDE530A-4BC7-4E35-822D-31855BCEBE00}"/>
                </a:ext>
              </a:extLst>
            </p:cNvPr>
            <p:cNvGrpSpPr/>
            <p:nvPr/>
          </p:nvGrpSpPr>
          <p:grpSpPr>
            <a:xfrm>
              <a:off x="11158290" y="896990"/>
              <a:ext cx="472886" cy="474510"/>
              <a:chOff x="10350308" y="956855"/>
              <a:chExt cx="472886" cy="474510"/>
            </a:xfrm>
          </p:grpSpPr>
          <p:pic>
            <p:nvPicPr>
              <p:cNvPr id="123" name="Picture 12" descr="Image result for Cassandra Logo">
                <a:extLst>
                  <a:ext uri="{FF2B5EF4-FFF2-40B4-BE49-F238E27FC236}">
                    <a16:creationId xmlns:a16="http://schemas.microsoft.com/office/drawing/2014/main" id="{0186462B-06CB-4AD4-BE1E-821C81CF615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0410839" y="956855"/>
                <a:ext cx="351824" cy="24787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03CDD855-79BF-4BBF-83F9-4CED3DECDD1D}"/>
                  </a:ext>
                </a:extLst>
              </p:cNvPr>
              <p:cNvSpPr txBox="1"/>
              <p:nvPr/>
            </p:nvSpPr>
            <p:spPr>
              <a:xfrm>
                <a:off x="10350308" y="1308254"/>
                <a:ext cx="472886" cy="12311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Cassandra</a:t>
                </a:r>
              </a:p>
            </p:txBody>
          </p:sp>
        </p:grpSp>
        <p:grpSp>
          <p:nvGrpSpPr>
            <p:cNvPr id="13" name="Group 12">
              <a:extLst>
                <a:ext uri="{FF2B5EF4-FFF2-40B4-BE49-F238E27FC236}">
                  <a16:creationId xmlns:a16="http://schemas.microsoft.com/office/drawing/2014/main" id="{9A103AE1-D2A5-4715-92BA-84F0724DEA48}"/>
                </a:ext>
              </a:extLst>
            </p:cNvPr>
            <p:cNvGrpSpPr/>
            <p:nvPr/>
          </p:nvGrpSpPr>
          <p:grpSpPr>
            <a:xfrm>
              <a:off x="10628977" y="894032"/>
              <a:ext cx="320745" cy="477468"/>
              <a:chOff x="9821876" y="953897"/>
              <a:chExt cx="320745" cy="477468"/>
            </a:xfrm>
          </p:grpSpPr>
          <p:pic>
            <p:nvPicPr>
              <p:cNvPr id="113" name="Picture 112">
                <a:extLst>
                  <a:ext uri="{FF2B5EF4-FFF2-40B4-BE49-F238E27FC236}">
                    <a16:creationId xmlns:a16="http://schemas.microsoft.com/office/drawing/2014/main" id="{0326315F-9783-4E5C-B75A-3B4DAE6DC60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821876" y="953897"/>
                <a:ext cx="320745" cy="268531"/>
              </a:xfrm>
              <a:prstGeom prst="rect">
                <a:avLst/>
              </a:prstGeom>
            </p:spPr>
          </p:pic>
          <p:sp>
            <p:nvSpPr>
              <p:cNvPr id="36" name="TextBox 35">
                <a:extLst>
                  <a:ext uri="{FF2B5EF4-FFF2-40B4-BE49-F238E27FC236}">
                    <a16:creationId xmlns:a16="http://schemas.microsoft.com/office/drawing/2014/main" id="{B4F4C6DD-4493-419A-A72B-F81DADA818CD}"/>
                  </a:ext>
                </a:extLst>
              </p:cNvPr>
              <p:cNvSpPr txBox="1"/>
              <p:nvPr/>
            </p:nvSpPr>
            <p:spPr>
              <a:xfrm>
                <a:off x="9855611" y="1308254"/>
                <a:ext cx="253275" cy="12311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gradFill>
                      <a:gsLst>
                        <a:gs pos="2917">
                          <a:srgbClr val="000000"/>
                        </a:gs>
                        <a:gs pos="30000">
                          <a:srgbClr val="000000"/>
                        </a:gs>
                      </a:gsLst>
                      <a:lin ang="5400000" scaled="0"/>
                    </a:gradFill>
                    <a:effectLst/>
                    <a:uLnTx/>
                    <a:uFillTx/>
                    <a:latin typeface="+mj-lt"/>
                    <a:ea typeface="+mn-ea"/>
                    <a:cs typeface="+mn-cs"/>
                  </a:rPr>
                  <a:t>Redis</a:t>
                </a:r>
              </a:p>
            </p:txBody>
          </p:sp>
        </p:grpSp>
        <p:grpSp>
          <p:nvGrpSpPr>
            <p:cNvPr id="12" name="Group 11">
              <a:extLst>
                <a:ext uri="{FF2B5EF4-FFF2-40B4-BE49-F238E27FC236}">
                  <a16:creationId xmlns:a16="http://schemas.microsoft.com/office/drawing/2014/main" id="{691B26D0-03FF-41C0-867E-40493A1C6F5E}"/>
                </a:ext>
              </a:extLst>
            </p:cNvPr>
            <p:cNvGrpSpPr/>
            <p:nvPr/>
          </p:nvGrpSpPr>
          <p:grpSpPr>
            <a:xfrm>
              <a:off x="9200792" y="832837"/>
              <a:ext cx="503344" cy="595242"/>
              <a:chOff x="9184255" y="897678"/>
              <a:chExt cx="503344" cy="595242"/>
            </a:xfrm>
          </p:grpSpPr>
          <p:pic>
            <p:nvPicPr>
              <p:cNvPr id="121" name="Graphic 120">
                <a:extLst>
                  <a:ext uri="{FF2B5EF4-FFF2-40B4-BE49-F238E27FC236}">
                    <a16:creationId xmlns:a16="http://schemas.microsoft.com/office/drawing/2014/main" id="{393CC312-6026-4739-A4EA-D3E1A9B728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70832" y="897678"/>
                <a:ext cx="330190" cy="330190"/>
              </a:xfrm>
              <a:prstGeom prst="rect">
                <a:avLst/>
              </a:prstGeom>
            </p:spPr>
          </p:pic>
          <p:sp>
            <p:nvSpPr>
              <p:cNvPr id="37" name="TextBox 36">
                <a:extLst>
                  <a:ext uri="{FF2B5EF4-FFF2-40B4-BE49-F238E27FC236}">
                    <a16:creationId xmlns:a16="http://schemas.microsoft.com/office/drawing/2014/main" id="{63FE216E-29BD-4D8D-88CF-186AE99E7DD6}"/>
                  </a:ext>
                </a:extLst>
              </p:cNvPr>
              <p:cNvSpPr txBox="1"/>
              <p:nvPr/>
            </p:nvSpPr>
            <p:spPr>
              <a:xfrm>
                <a:off x="9184255" y="1246699"/>
                <a:ext cx="503344"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Azure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CosmosDB</a:t>
                </a:r>
              </a:p>
            </p:txBody>
          </p:sp>
        </p:grpSp>
        <p:grpSp>
          <p:nvGrpSpPr>
            <p:cNvPr id="11" name="Group 10">
              <a:extLst>
                <a:ext uri="{FF2B5EF4-FFF2-40B4-BE49-F238E27FC236}">
                  <a16:creationId xmlns:a16="http://schemas.microsoft.com/office/drawing/2014/main" id="{3FEB3128-2D9D-45E7-B1D6-3EA81265A3CB}"/>
                </a:ext>
              </a:extLst>
            </p:cNvPr>
            <p:cNvGrpSpPr/>
            <p:nvPr/>
          </p:nvGrpSpPr>
          <p:grpSpPr>
            <a:xfrm>
              <a:off x="8522467" y="841797"/>
              <a:ext cx="527388" cy="592591"/>
              <a:chOff x="8506996" y="900329"/>
              <a:chExt cx="527388" cy="592591"/>
            </a:xfrm>
          </p:grpSpPr>
          <p:pic>
            <p:nvPicPr>
              <p:cNvPr id="115" name="Picture 114">
                <a:extLst>
                  <a:ext uri="{FF2B5EF4-FFF2-40B4-BE49-F238E27FC236}">
                    <a16:creationId xmlns:a16="http://schemas.microsoft.com/office/drawing/2014/main" id="{2C018343-3ABC-4B32-9DB7-57245B7DD4F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604473" y="900329"/>
                <a:ext cx="332433" cy="332433"/>
              </a:xfrm>
              <a:prstGeom prst="rect">
                <a:avLst/>
              </a:prstGeom>
            </p:spPr>
          </p:pic>
          <p:sp>
            <p:nvSpPr>
              <p:cNvPr id="38" name="TextBox 37">
                <a:extLst>
                  <a:ext uri="{FF2B5EF4-FFF2-40B4-BE49-F238E27FC236}">
                    <a16:creationId xmlns:a16="http://schemas.microsoft.com/office/drawing/2014/main" id="{9E17F8C9-66A3-4F02-8B09-E1BEF25C0E54}"/>
                  </a:ext>
                </a:extLst>
              </p:cNvPr>
              <p:cNvSpPr txBox="1"/>
              <p:nvPr/>
            </p:nvSpPr>
            <p:spPr>
              <a:xfrm>
                <a:off x="8506996" y="1246699"/>
                <a:ext cx="527388"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AWS</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DynamoDB</a:t>
                </a:r>
              </a:p>
            </p:txBody>
          </p:sp>
        </p:grpSp>
      </p:grpSp>
      <p:sp>
        <p:nvSpPr>
          <p:cNvPr id="29" name="Rectangle 28">
            <a:extLst>
              <a:ext uri="{FF2B5EF4-FFF2-40B4-BE49-F238E27FC236}">
                <a16:creationId xmlns:a16="http://schemas.microsoft.com/office/drawing/2014/main" id="{0A3F6803-28A4-40D6-9E0A-A4BB510665A7}"/>
              </a:ext>
            </a:extLst>
          </p:cNvPr>
          <p:cNvSpPr/>
          <p:nvPr/>
        </p:nvSpPr>
        <p:spPr bwMode="auto">
          <a:xfrm>
            <a:off x="10499096" y="766482"/>
            <a:ext cx="614837" cy="661597"/>
          </a:xfrm>
          <a:prstGeom prst="rect">
            <a:avLst/>
          </a:prstGeom>
          <a:noFill/>
          <a:ln w="2222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1A20088-8FA2-44E6-88D5-F54B3D84CF80}"/>
              </a:ext>
            </a:extLst>
          </p:cNvPr>
          <p:cNvSpPr>
            <a:spLocks noGrp="1"/>
          </p:cNvSpPr>
          <p:nvPr>
            <p:ph type="title"/>
          </p:nvPr>
        </p:nvSpPr>
        <p:spPr>
          <a:xfrm>
            <a:off x="588263" y="457200"/>
            <a:ext cx="11087270" cy="553998"/>
          </a:xfrm>
        </p:spPr>
        <p:txBody>
          <a:bodyPr/>
          <a:lstStyle/>
          <a:p>
            <a:r>
              <a:rPr lang="en-US"/>
              <a:t>Dapr components</a:t>
            </a:r>
          </a:p>
        </p:txBody>
      </p:sp>
      <p:grpSp>
        <p:nvGrpSpPr>
          <p:cNvPr id="15" name="!!AppA">
            <a:extLst>
              <a:ext uri="{FF2B5EF4-FFF2-40B4-BE49-F238E27FC236}">
                <a16:creationId xmlns:a16="http://schemas.microsoft.com/office/drawing/2014/main" id="{7051EE5C-1131-4B4C-B80E-36ABE1587CB4}"/>
              </a:ext>
            </a:extLst>
          </p:cNvPr>
          <p:cNvGrpSpPr/>
          <p:nvPr/>
        </p:nvGrpSpPr>
        <p:grpSpPr>
          <a:xfrm>
            <a:off x="1012779" y="1921039"/>
            <a:ext cx="1666465" cy="1944207"/>
            <a:chOff x="3444424" y="1954650"/>
            <a:chExt cx="1400542" cy="1633964"/>
          </a:xfrm>
        </p:grpSpPr>
        <p:pic>
          <p:nvPicPr>
            <p:cNvPr id="6" name="Graphic 5">
              <a:extLst>
                <a:ext uri="{FF2B5EF4-FFF2-40B4-BE49-F238E27FC236}">
                  <a16:creationId xmlns:a16="http://schemas.microsoft.com/office/drawing/2014/main" id="{027F6AB3-CC82-4861-840F-4BA77310E40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444424" y="1954650"/>
              <a:ext cx="1400542" cy="1633964"/>
            </a:xfrm>
            <a:prstGeom prst="rect">
              <a:avLst/>
            </a:prstGeom>
          </p:spPr>
        </p:pic>
        <p:sp>
          <p:nvSpPr>
            <p:cNvPr id="8" name="TextBox 7">
              <a:extLst>
                <a:ext uri="{FF2B5EF4-FFF2-40B4-BE49-F238E27FC236}">
                  <a16:creationId xmlns:a16="http://schemas.microsoft.com/office/drawing/2014/main" id="{218B87FA-1B54-4B02-A9F9-6BE2989627CF}"/>
                </a:ext>
              </a:extLst>
            </p:cNvPr>
            <p:cNvSpPr txBox="1"/>
            <p:nvPr/>
          </p:nvSpPr>
          <p:spPr>
            <a:xfrm>
              <a:off x="3724795" y="2525411"/>
              <a:ext cx="770603" cy="258664"/>
            </a:xfrm>
            <a:prstGeom prst="rect">
              <a:avLst/>
            </a:prstGeom>
            <a:noFill/>
          </p:spPr>
          <p:txBody>
            <a:bodyPr wrap="none" lIns="0" tIns="0" rIns="0" bIns="0" rtlCol="0">
              <a:spAutoFit/>
            </a:bodyPr>
            <a:lstStyle/>
            <a:p>
              <a:pPr algn="ctr"/>
              <a:r>
                <a:rPr lang="en-US" sz="2000">
                  <a:solidFill>
                    <a:schemeClr val="bg1"/>
                  </a:solidFill>
                  <a:latin typeface="+mj-lt"/>
                </a:rPr>
                <a:t>My App</a:t>
              </a:r>
            </a:p>
          </p:txBody>
        </p:sp>
      </p:grpSp>
      <p:grpSp>
        <p:nvGrpSpPr>
          <p:cNvPr id="18" name="!!Sidecar">
            <a:extLst>
              <a:ext uri="{FF2B5EF4-FFF2-40B4-BE49-F238E27FC236}">
                <a16:creationId xmlns:a16="http://schemas.microsoft.com/office/drawing/2014/main" id="{6666EB12-3B34-4071-B98D-DB82284D705E}"/>
              </a:ext>
            </a:extLst>
          </p:cNvPr>
          <p:cNvGrpSpPr/>
          <p:nvPr/>
        </p:nvGrpSpPr>
        <p:grpSpPr>
          <a:xfrm>
            <a:off x="1963019" y="3003929"/>
            <a:ext cx="843400" cy="987476"/>
            <a:chOff x="8298598" y="2543027"/>
            <a:chExt cx="1186830" cy="1389573"/>
          </a:xfrm>
        </p:grpSpPr>
        <p:sp>
          <p:nvSpPr>
            <p:cNvPr id="19" name="Freeform: Shape 18">
              <a:extLst>
                <a:ext uri="{FF2B5EF4-FFF2-40B4-BE49-F238E27FC236}">
                  <a16:creationId xmlns:a16="http://schemas.microsoft.com/office/drawing/2014/main" id="{05574001-1AB1-492E-BC88-3EB9F732555E}"/>
                </a:ext>
              </a:extLst>
            </p:cNvPr>
            <p:cNvSpPr/>
            <p:nvPr/>
          </p:nvSpPr>
          <p:spPr>
            <a:xfrm>
              <a:off x="8359990" y="2640643"/>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202192"/>
            </a:solidFill>
            <a:ln w="820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857DF90-E7DC-4D1F-A8FC-2E3AAB730498}"/>
                </a:ext>
              </a:extLst>
            </p:cNvPr>
            <p:cNvSpPr/>
            <p:nvPr/>
          </p:nvSpPr>
          <p:spPr>
            <a:xfrm>
              <a:off x="8298598" y="2543027"/>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FFFFFF"/>
            </a:solidFill>
            <a:ln w="8202" cap="flat">
              <a:noFill/>
              <a:prstDash val="solid"/>
              <a:miter/>
            </a:ln>
            <a:effectLst>
              <a:outerShdw blurRad="63500" sx="102000" sy="102000" algn="ctr" rotWithShape="0">
                <a:prstClr val="black">
                  <a:alpha val="40000"/>
                </a:prstClr>
              </a:outerShdw>
            </a:effectLst>
          </p:spPr>
          <p:txBody>
            <a:bodyPr rtlCol="0" anchor="ctr"/>
            <a:lstStyle/>
            <a:p>
              <a:endParaRPr lang="en-US"/>
            </a:p>
          </p:txBody>
        </p:sp>
        <p:grpSp>
          <p:nvGrpSpPr>
            <p:cNvPr id="21" name="Graphic 11">
              <a:extLst>
                <a:ext uri="{FF2B5EF4-FFF2-40B4-BE49-F238E27FC236}">
                  <a16:creationId xmlns:a16="http://schemas.microsoft.com/office/drawing/2014/main" id="{9932B3DA-BEF2-4767-B346-A6436FD801E3}"/>
                </a:ext>
              </a:extLst>
            </p:cNvPr>
            <p:cNvGrpSpPr/>
            <p:nvPr/>
          </p:nvGrpSpPr>
          <p:grpSpPr>
            <a:xfrm>
              <a:off x="8386477" y="2846026"/>
              <a:ext cx="952402" cy="699902"/>
              <a:chOff x="8386477" y="2846026"/>
              <a:chExt cx="952402" cy="699902"/>
            </a:xfrm>
          </p:grpSpPr>
          <p:sp>
            <p:nvSpPr>
              <p:cNvPr id="22" name="Freeform: Shape 21">
                <a:extLst>
                  <a:ext uri="{FF2B5EF4-FFF2-40B4-BE49-F238E27FC236}">
                    <a16:creationId xmlns:a16="http://schemas.microsoft.com/office/drawing/2014/main" id="{214A0A8B-635E-494E-95D3-F75C017D7503}"/>
                  </a:ext>
                </a:extLst>
              </p:cNvPr>
              <p:cNvSpPr/>
              <p:nvPr/>
            </p:nvSpPr>
            <p:spPr>
              <a:xfrm>
                <a:off x="8386477" y="3024839"/>
                <a:ext cx="952402" cy="423390"/>
              </a:xfrm>
              <a:custGeom>
                <a:avLst/>
                <a:gdLst>
                  <a:gd name="connsiteX0" fmla="*/ 233026 w 952402"/>
                  <a:gd name="connsiteY0" fmla="*/ 323464 h 423390"/>
                  <a:gd name="connsiteX1" fmla="*/ 162392 w 952402"/>
                  <a:gd name="connsiteY1" fmla="*/ 323464 h 423390"/>
                  <a:gd name="connsiteX2" fmla="*/ 162392 w 952402"/>
                  <a:gd name="connsiteY2" fmla="*/ 301267 h 423390"/>
                  <a:gd name="connsiteX3" fmla="*/ 142011 w 952402"/>
                  <a:gd name="connsiteY3" fmla="*/ 319750 h 423390"/>
                  <a:gd name="connsiteX4" fmla="*/ 100753 w 952402"/>
                  <a:gd name="connsiteY4" fmla="*/ 329900 h 423390"/>
                  <a:gd name="connsiteX5" fmla="*/ 34740 w 952402"/>
                  <a:gd name="connsiteY5" fmla="*/ 304237 h 423390"/>
                  <a:gd name="connsiteX6" fmla="*/ 83 w 952402"/>
                  <a:gd name="connsiteY6" fmla="*/ 223289 h 423390"/>
                  <a:gd name="connsiteX7" fmla="*/ 35648 w 952402"/>
                  <a:gd name="connsiteY7" fmla="*/ 141515 h 423390"/>
                  <a:gd name="connsiteX8" fmla="*/ 100423 w 952402"/>
                  <a:gd name="connsiteY8" fmla="*/ 116761 h 423390"/>
                  <a:gd name="connsiteX9" fmla="*/ 140526 w 952402"/>
                  <a:gd name="connsiteY9" fmla="*/ 125755 h 423390"/>
                  <a:gd name="connsiteX10" fmla="*/ 162640 w 952402"/>
                  <a:gd name="connsiteY10" fmla="*/ 142753 h 423390"/>
                  <a:gd name="connsiteX11" fmla="*/ 162640 w 952402"/>
                  <a:gd name="connsiteY11" fmla="*/ 0 h 423390"/>
                  <a:gd name="connsiteX12" fmla="*/ 233274 w 952402"/>
                  <a:gd name="connsiteY12" fmla="*/ 0 h 423390"/>
                  <a:gd name="connsiteX13" fmla="*/ 164620 w 952402"/>
                  <a:gd name="connsiteY13" fmla="*/ 223537 h 423390"/>
                  <a:gd name="connsiteX14" fmla="*/ 151418 w 952402"/>
                  <a:gd name="connsiteY14" fmla="*/ 191355 h 423390"/>
                  <a:gd name="connsiteX15" fmla="*/ 118906 w 952402"/>
                  <a:gd name="connsiteY15" fmla="*/ 178318 h 423390"/>
                  <a:gd name="connsiteX16" fmla="*/ 84250 w 952402"/>
                  <a:gd name="connsiteY16" fmla="*/ 194243 h 423390"/>
                  <a:gd name="connsiteX17" fmla="*/ 84250 w 952402"/>
                  <a:gd name="connsiteY17" fmla="*/ 253242 h 423390"/>
                  <a:gd name="connsiteX18" fmla="*/ 118906 w 952402"/>
                  <a:gd name="connsiteY18" fmla="*/ 269086 h 423390"/>
                  <a:gd name="connsiteX19" fmla="*/ 151418 w 952402"/>
                  <a:gd name="connsiteY19" fmla="*/ 255800 h 423390"/>
                  <a:gd name="connsiteX20" fmla="*/ 164620 w 952402"/>
                  <a:gd name="connsiteY20" fmla="*/ 223537 h 423390"/>
                  <a:gd name="connsiteX21" fmla="*/ 497986 w 952402"/>
                  <a:gd name="connsiteY21" fmla="*/ 323464 h 423390"/>
                  <a:gd name="connsiteX22" fmla="*/ 427352 w 952402"/>
                  <a:gd name="connsiteY22" fmla="*/ 323464 h 423390"/>
                  <a:gd name="connsiteX23" fmla="*/ 427352 w 952402"/>
                  <a:gd name="connsiteY23" fmla="*/ 301267 h 423390"/>
                  <a:gd name="connsiteX24" fmla="*/ 407218 w 952402"/>
                  <a:gd name="connsiteY24" fmla="*/ 319750 h 423390"/>
                  <a:gd name="connsiteX25" fmla="*/ 365960 w 952402"/>
                  <a:gd name="connsiteY25" fmla="*/ 329900 h 423390"/>
                  <a:gd name="connsiteX26" fmla="*/ 299947 w 952402"/>
                  <a:gd name="connsiteY26" fmla="*/ 304237 h 423390"/>
                  <a:gd name="connsiteX27" fmla="*/ 265290 w 952402"/>
                  <a:gd name="connsiteY27" fmla="*/ 223289 h 423390"/>
                  <a:gd name="connsiteX28" fmla="*/ 299947 w 952402"/>
                  <a:gd name="connsiteY28" fmla="*/ 141515 h 423390"/>
                  <a:gd name="connsiteX29" fmla="*/ 364805 w 952402"/>
                  <a:gd name="connsiteY29" fmla="*/ 116761 h 423390"/>
                  <a:gd name="connsiteX30" fmla="*/ 404825 w 952402"/>
                  <a:gd name="connsiteY30" fmla="*/ 125755 h 423390"/>
                  <a:gd name="connsiteX31" fmla="*/ 427022 w 952402"/>
                  <a:gd name="connsiteY31" fmla="*/ 142753 h 423390"/>
                  <a:gd name="connsiteX32" fmla="*/ 427022 w 952402"/>
                  <a:gd name="connsiteY32" fmla="*/ 123609 h 423390"/>
                  <a:gd name="connsiteX33" fmla="*/ 497986 w 952402"/>
                  <a:gd name="connsiteY33" fmla="*/ 123609 h 423390"/>
                  <a:gd name="connsiteX34" fmla="*/ 429497 w 952402"/>
                  <a:gd name="connsiteY34" fmla="*/ 223537 h 423390"/>
                  <a:gd name="connsiteX35" fmla="*/ 416130 w 952402"/>
                  <a:gd name="connsiteY35" fmla="*/ 191355 h 423390"/>
                  <a:gd name="connsiteX36" fmla="*/ 383866 w 952402"/>
                  <a:gd name="connsiteY36" fmla="*/ 178318 h 423390"/>
                  <a:gd name="connsiteX37" fmla="*/ 349457 w 952402"/>
                  <a:gd name="connsiteY37" fmla="*/ 193996 h 423390"/>
                  <a:gd name="connsiteX38" fmla="*/ 349457 w 952402"/>
                  <a:gd name="connsiteY38" fmla="*/ 252995 h 423390"/>
                  <a:gd name="connsiteX39" fmla="*/ 383866 w 952402"/>
                  <a:gd name="connsiteY39" fmla="*/ 269086 h 423390"/>
                  <a:gd name="connsiteX40" fmla="*/ 416212 w 952402"/>
                  <a:gd name="connsiteY40" fmla="*/ 255965 h 423390"/>
                  <a:gd name="connsiteX41" fmla="*/ 429497 w 952402"/>
                  <a:gd name="connsiteY41" fmla="*/ 223537 h 423390"/>
                  <a:gd name="connsiteX42" fmla="*/ 770867 w 952402"/>
                  <a:gd name="connsiteY42" fmla="*/ 223537 h 423390"/>
                  <a:gd name="connsiteX43" fmla="*/ 735302 w 952402"/>
                  <a:gd name="connsiteY43" fmla="*/ 305393 h 423390"/>
                  <a:gd name="connsiteX44" fmla="*/ 670527 w 952402"/>
                  <a:gd name="connsiteY44" fmla="*/ 330148 h 423390"/>
                  <a:gd name="connsiteX45" fmla="*/ 630424 w 952402"/>
                  <a:gd name="connsiteY45" fmla="*/ 321071 h 423390"/>
                  <a:gd name="connsiteX46" fmla="*/ 608227 w 952402"/>
                  <a:gd name="connsiteY46" fmla="*/ 304072 h 423390"/>
                  <a:gd name="connsiteX47" fmla="*/ 608227 w 952402"/>
                  <a:gd name="connsiteY47" fmla="*/ 423391 h 423390"/>
                  <a:gd name="connsiteX48" fmla="*/ 537676 w 952402"/>
                  <a:gd name="connsiteY48" fmla="*/ 423391 h 423390"/>
                  <a:gd name="connsiteX49" fmla="*/ 537676 w 952402"/>
                  <a:gd name="connsiteY49" fmla="*/ 123609 h 423390"/>
                  <a:gd name="connsiteX50" fmla="*/ 608227 w 952402"/>
                  <a:gd name="connsiteY50" fmla="*/ 123609 h 423390"/>
                  <a:gd name="connsiteX51" fmla="*/ 608227 w 952402"/>
                  <a:gd name="connsiteY51" fmla="*/ 145806 h 423390"/>
                  <a:gd name="connsiteX52" fmla="*/ 628691 w 952402"/>
                  <a:gd name="connsiteY52" fmla="*/ 127240 h 423390"/>
                  <a:gd name="connsiteX53" fmla="*/ 669949 w 952402"/>
                  <a:gd name="connsiteY53" fmla="*/ 117173 h 423390"/>
                  <a:gd name="connsiteX54" fmla="*/ 735962 w 952402"/>
                  <a:gd name="connsiteY54" fmla="*/ 142753 h 423390"/>
                  <a:gd name="connsiteX55" fmla="*/ 770867 w 952402"/>
                  <a:gd name="connsiteY55" fmla="*/ 223702 h 423390"/>
                  <a:gd name="connsiteX56" fmla="*/ 697427 w 952402"/>
                  <a:gd name="connsiteY56" fmla="*/ 223537 h 423390"/>
                  <a:gd name="connsiteX57" fmla="*/ 652045 w 952402"/>
                  <a:gd name="connsiteY57" fmla="*/ 178317 h 423390"/>
                  <a:gd name="connsiteX58" fmla="*/ 651796 w 952402"/>
                  <a:gd name="connsiteY58" fmla="*/ 178318 h 423390"/>
                  <a:gd name="connsiteX59" fmla="*/ 606085 w 952402"/>
                  <a:gd name="connsiteY59" fmla="*/ 222705 h 423390"/>
                  <a:gd name="connsiteX60" fmla="*/ 606082 w 952402"/>
                  <a:gd name="connsiteY60" fmla="*/ 223784 h 423390"/>
                  <a:gd name="connsiteX61" fmla="*/ 619450 w 952402"/>
                  <a:gd name="connsiteY61" fmla="*/ 255965 h 423390"/>
                  <a:gd name="connsiteX62" fmla="*/ 651796 w 952402"/>
                  <a:gd name="connsiteY62" fmla="*/ 269086 h 423390"/>
                  <a:gd name="connsiteX63" fmla="*/ 686453 w 952402"/>
                  <a:gd name="connsiteY63" fmla="*/ 253160 h 423390"/>
                  <a:gd name="connsiteX64" fmla="*/ 697427 w 952402"/>
                  <a:gd name="connsiteY64" fmla="*/ 223537 h 423390"/>
                  <a:gd name="connsiteX65" fmla="*/ 952402 w 952402"/>
                  <a:gd name="connsiteY65" fmla="*/ 188880 h 423390"/>
                  <a:gd name="connsiteX66" fmla="*/ 922284 w 952402"/>
                  <a:gd name="connsiteY66" fmla="*/ 181783 h 423390"/>
                  <a:gd name="connsiteX67" fmla="*/ 877065 w 952402"/>
                  <a:gd name="connsiteY67" fmla="*/ 210169 h 423390"/>
                  <a:gd name="connsiteX68" fmla="*/ 873187 w 952402"/>
                  <a:gd name="connsiteY68" fmla="*/ 237977 h 423390"/>
                  <a:gd name="connsiteX69" fmla="*/ 873187 w 952402"/>
                  <a:gd name="connsiteY69" fmla="*/ 323464 h 423390"/>
                  <a:gd name="connsiteX70" fmla="*/ 802553 w 952402"/>
                  <a:gd name="connsiteY70" fmla="*/ 323464 h 423390"/>
                  <a:gd name="connsiteX71" fmla="*/ 802553 w 952402"/>
                  <a:gd name="connsiteY71" fmla="*/ 123609 h 423390"/>
                  <a:gd name="connsiteX72" fmla="*/ 873187 w 952402"/>
                  <a:gd name="connsiteY72" fmla="*/ 123609 h 423390"/>
                  <a:gd name="connsiteX73" fmla="*/ 873187 w 952402"/>
                  <a:gd name="connsiteY73" fmla="*/ 156616 h 423390"/>
                  <a:gd name="connsiteX74" fmla="*/ 897281 w 952402"/>
                  <a:gd name="connsiteY74" fmla="*/ 131366 h 423390"/>
                  <a:gd name="connsiteX75" fmla="*/ 938540 w 952402"/>
                  <a:gd name="connsiteY75" fmla="*/ 121051 h 423390"/>
                  <a:gd name="connsiteX76" fmla="*/ 952320 w 952402"/>
                  <a:gd name="connsiteY76" fmla="*/ 121711 h 42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52402" h="423390">
                    <a:moveTo>
                      <a:pt x="233026" y="323464"/>
                    </a:moveTo>
                    <a:lnTo>
                      <a:pt x="162392" y="323464"/>
                    </a:lnTo>
                    <a:lnTo>
                      <a:pt x="162392" y="301267"/>
                    </a:lnTo>
                    <a:cubicBezTo>
                      <a:pt x="156857" y="308688"/>
                      <a:pt x="149936" y="314965"/>
                      <a:pt x="142011" y="319750"/>
                    </a:cubicBezTo>
                    <a:cubicBezTo>
                      <a:pt x="129372" y="326655"/>
                      <a:pt x="115153" y="330153"/>
                      <a:pt x="100753" y="329900"/>
                    </a:cubicBezTo>
                    <a:cubicBezTo>
                      <a:pt x="76304" y="329952"/>
                      <a:pt x="52734" y="320789"/>
                      <a:pt x="34740" y="304237"/>
                    </a:cubicBezTo>
                    <a:cubicBezTo>
                      <a:pt x="11613" y="283831"/>
                      <a:pt x="-1112" y="254108"/>
                      <a:pt x="83" y="223289"/>
                    </a:cubicBezTo>
                    <a:cubicBezTo>
                      <a:pt x="-1175" y="192029"/>
                      <a:pt x="11924" y="161909"/>
                      <a:pt x="35648" y="141515"/>
                    </a:cubicBezTo>
                    <a:cubicBezTo>
                      <a:pt x="53403" y="125486"/>
                      <a:pt x="76502" y="116658"/>
                      <a:pt x="100423" y="116761"/>
                    </a:cubicBezTo>
                    <a:cubicBezTo>
                      <a:pt x="114299" y="116676"/>
                      <a:pt x="128014" y="119752"/>
                      <a:pt x="140526" y="125755"/>
                    </a:cubicBezTo>
                    <a:cubicBezTo>
                      <a:pt x="148828" y="130094"/>
                      <a:pt x="156311" y="135846"/>
                      <a:pt x="162640" y="142753"/>
                    </a:cubicBezTo>
                    <a:lnTo>
                      <a:pt x="162640" y="0"/>
                    </a:lnTo>
                    <a:lnTo>
                      <a:pt x="233274" y="0"/>
                    </a:lnTo>
                    <a:close/>
                    <a:moveTo>
                      <a:pt x="164620" y="223537"/>
                    </a:moveTo>
                    <a:cubicBezTo>
                      <a:pt x="164879" y="211441"/>
                      <a:pt x="160096" y="199784"/>
                      <a:pt x="151418" y="191355"/>
                    </a:cubicBezTo>
                    <a:cubicBezTo>
                      <a:pt x="142831" y="182729"/>
                      <a:pt x="131074" y="178014"/>
                      <a:pt x="118906" y="178318"/>
                    </a:cubicBezTo>
                    <a:cubicBezTo>
                      <a:pt x="105526" y="178044"/>
                      <a:pt x="92756" y="183911"/>
                      <a:pt x="84250" y="194243"/>
                    </a:cubicBezTo>
                    <a:cubicBezTo>
                      <a:pt x="69618" y="211188"/>
                      <a:pt x="69618" y="236298"/>
                      <a:pt x="84250" y="253242"/>
                    </a:cubicBezTo>
                    <a:cubicBezTo>
                      <a:pt x="92711" y="263625"/>
                      <a:pt x="105519" y="269480"/>
                      <a:pt x="118906" y="269086"/>
                    </a:cubicBezTo>
                    <a:cubicBezTo>
                      <a:pt x="131110" y="269324"/>
                      <a:pt x="142873" y="264517"/>
                      <a:pt x="151418" y="255800"/>
                    </a:cubicBezTo>
                    <a:cubicBezTo>
                      <a:pt x="160108" y="247346"/>
                      <a:pt x="164891" y="235658"/>
                      <a:pt x="164620" y="223537"/>
                    </a:cubicBezTo>
                    <a:close/>
                    <a:moveTo>
                      <a:pt x="497986" y="323464"/>
                    </a:moveTo>
                    <a:lnTo>
                      <a:pt x="427352" y="323464"/>
                    </a:lnTo>
                    <a:lnTo>
                      <a:pt x="427352" y="301267"/>
                    </a:lnTo>
                    <a:cubicBezTo>
                      <a:pt x="421865" y="308641"/>
                      <a:pt x="415034" y="314913"/>
                      <a:pt x="407218" y="319750"/>
                    </a:cubicBezTo>
                    <a:cubicBezTo>
                      <a:pt x="394587" y="326677"/>
                      <a:pt x="380363" y="330176"/>
                      <a:pt x="365960" y="329900"/>
                    </a:cubicBezTo>
                    <a:cubicBezTo>
                      <a:pt x="341508" y="329969"/>
                      <a:pt x="317932" y="320803"/>
                      <a:pt x="299947" y="304237"/>
                    </a:cubicBezTo>
                    <a:cubicBezTo>
                      <a:pt x="276820" y="283831"/>
                      <a:pt x="264095" y="254108"/>
                      <a:pt x="265290" y="223289"/>
                    </a:cubicBezTo>
                    <a:cubicBezTo>
                      <a:pt x="263806" y="192179"/>
                      <a:pt x="276560" y="162084"/>
                      <a:pt x="299947" y="141515"/>
                    </a:cubicBezTo>
                    <a:cubicBezTo>
                      <a:pt x="317737" y="125487"/>
                      <a:pt x="340859" y="116661"/>
                      <a:pt x="364805" y="116761"/>
                    </a:cubicBezTo>
                    <a:cubicBezTo>
                      <a:pt x="378657" y="116666"/>
                      <a:pt x="392346" y="119743"/>
                      <a:pt x="404825" y="125755"/>
                    </a:cubicBezTo>
                    <a:cubicBezTo>
                      <a:pt x="413154" y="130090"/>
                      <a:pt x="420665" y="135842"/>
                      <a:pt x="427022" y="142753"/>
                    </a:cubicBezTo>
                    <a:lnTo>
                      <a:pt x="427022" y="123609"/>
                    </a:lnTo>
                    <a:lnTo>
                      <a:pt x="497986" y="123609"/>
                    </a:lnTo>
                    <a:close/>
                    <a:moveTo>
                      <a:pt x="429497" y="223537"/>
                    </a:moveTo>
                    <a:cubicBezTo>
                      <a:pt x="429712" y="211417"/>
                      <a:pt x="424868" y="199755"/>
                      <a:pt x="416130" y="191355"/>
                    </a:cubicBezTo>
                    <a:cubicBezTo>
                      <a:pt x="407614" y="182775"/>
                      <a:pt x="395952" y="178063"/>
                      <a:pt x="383866" y="178318"/>
                    </a:cubicBezTo>
                    <a:cubicBezTo>
                      <a:pt x="370605" y="178022"/>
                      <a:pt x="357935" y="183796"/>
                      <a:pt x="349457" y="193996"/>
                    </a:cubicBezTo>
                    <a:cubicBezTo>
                      <a:pt x="334718" y="210901"/>
                      <a:pt x="334718" y="236090"/>
                      <a:pt x="349457" y="252995"/>
                    </a:cubicBezTo>
                    <a:cubicBezTo>
                      <a:pt x="357790" y="263430"/>
                      <a:pt x="370515" y="269380"/>
                      <a:pt x="383866" y="269086"/>
                    </a:cubicBezTo>
                    <a:cubicBezTo>
                      <a:pt x="395992" y="269341"/>
                      <a:pt x="407691" y="264597"/>
                      <a:pt x="416212" y="255965"/>
                    </a:cubicBezTo>
                    <a:cubicBezTo>
                      <a:pt x="424976" y="247486"/>
                      <a:pt x="429793" y="235727"/>
                      <a:pt x="429497" y="223537"/>
                    </a:cubicBezTo>
                    <a:close/>
                    <a:moveTo>
                      <a:pt x="770867" y="223537"/>
                    </a:moveTo>
                    <a:cubicBezTo>
                      <a:pt x="772137" y="254823"/>
                      <a:pt x="759042" y="284973"/>
                      <a:pt x="735302" y="305393"/>
                    </a:cubicBezTo>
                    <a:cubicBezTo>
                      <a:pt x="717538" y="321409"/>
                      <a:pt x="694445" y="330234"/>
                      <a:pt x="670527" y="330148"/>
                    </a:cubicBezTo>
                    <a:cubicBezTo>
                      <a:pt x="656639" y="330253"/>
                      <a:pt x="642914" y="327146"/>
                      <a:pt x="630424" y="321071"/>
                    </a:cubicBezTo>
                    <a:cubicBezTo>
                      <a:pt x="622073" y="316770"/>
                      <a:pt x="614556" y="311014"/>
                      <a:pt x="608227" y="304072"/>
                    </a:cubicBezTo>
                    <a:lnTo>
                      <a:pt x="608227" y="423391"/>
                    </a:lnTo>
                    <a:lnTo>
                      <a:pt x="537676" y="423391"/>
                    </a:lnTo>
                    <a:lnTo>
                      <a:pt x="537676" y="123609"/>
                    </a:lnTo>
                    <a:lnTo>
                      <a:pt x="608227" y="123609"/>
                    </a:lnTo>
                    <a:lnTo>
                      <a:pt x="608227" y="145806"/>
                    </a:lnTo>
                    <a:cubicBezTo>
                      <a:pt x="613699" y="138276"/>
                      <a:pt x="620666" y="131955"/>
                      <a:pt x="628691" y="127240"/>
                    </a:cubicBezTo>
                    <a:cubicBezTo>
                      <a:pt x="641352" y="120399"/>
                      <a:pt x="655561" y="116932"/>
                      <a:pt x="669949" y="117173"/>
                    </a:cubicBezTo>
                    <a:cubicBezTo>
                      <a:pt x="694381" y="117131"/>
                      <a:pt x="717938" y="126260"/>
                      <a:pt x="735962" y="142753"/>
                    </a:cubicBezTo>
                    <a:cubicBezTo>
                      <a:pt x="759182" y="163112"/>
                      <a:pt x="771997" y="192842"/>
                      <a:pt x="770867" y="223702"/>
                    </a:cubicBezTo>
                    <a:close/>
                    <a:moveTo>
                      <a:pt x="697427" y="223537"/>
                    </a:moveTo>
                    <a:cubicBezTo>
                      <a:pt x="697383" y="198518"/>
                      <a:pt x="677064" y="178271"/>
                      <a:pt x="652045" y="178317"/>
                    </a:cubicBezTo>
                    <a:cubicBezTo>
                      <a:pt x="651962" y="178317"/>
                      <a:pt x="651878" y="178317"/>
                      <a:pt x="651796" y="178318"/>
                    </a:cubicBezTo>
                    <a:cubicBezTo>
                      <a:pt x="626916" y="177952"/>
                      <a:pt x="606451" y="197824"/>
                      <a:pt x="606085" y="222705"/>
                    </a:cubicBezTo>
                    <a:cubicBezTo>
                      <a:pt x="606079" y="223065"/>
                      <a:pt x="606079" y="223424"/>
                      <a:pt x="606082" y="223784"/>
                    </a:cubicBezTo>
                    <a:cubicBezTo>
                      <a:pt x="605867" y="235903"/>
                      <a:pt x="610711" y="247565"/>
                      <a:pt x="619450" y="255965"/>
                    </a:cubicBezTo>
                    <a:cubicBezTo>
                      <a:pt x="627982" y="264580"/>
                      <a:pt x="639673" y="269322"/>
                      <a:pt x="651796" y="269086"/>
                    </a:cubicBezTo>
                    <a:cubicBezTo>
                      <a:pt x="665197" y="269459"/>
                      <a:pt x="678008" y="263573"/>
                      <a:pt x="686453" y="253160"/>
                    </a:cubicBezTo>
                    <a:cubicBezTo>
                      <a:pt x="693653" y="244985"/>
                      <a:pt x="697564" y="234430"/>
                      <a:pt x="697427" y="223537"/>
                    </a:cubicBezTo>
                    <a:close/>
                    <a:moveTo>
                      <a:pt x="952402" y="188880"/>
                    </a:moveTo>
                    <a:cubicBezTo>
                      <a:pt x="943037" y="184251"/>
                      <a:pt x="932730" y="181823"/>
                      <a:pt x="922284" y="181783"/>
                    </a:cubicBezTo>
                    <a:cubicBezTo>
                      <a:pt x="899014" y="181783"/>
                      <a:pt x="883914" y="191190"/>
                      <a:pt x="877065" y="210169"/>
                    </a:cubicBezTo>
                    <a:cubicBezTo>
                      <a:pt x="874193" y="219148"/>
                      <a:pt x="872881" y="228554"/>
                      <a:pt x="873187" y="237977"/>
                    </a:cubicBezTo>
                    <a:lnTo>
                      <a:pt x="873187" y="323464"/>
                    </a:lnTo>
                    <a:lnTo>
                      <a:pt x="802553" y="323464"/>
                    </a:lnTo>
                    <a:lnTo>
                      <a:pt x="802553" y="123609"/>
                    </a:lnTo>
                    <a:lnTo>
                      <a:pt x="873187" y="123609"/>
                    </a:lnTo>
                    <a:lnTo>
                      <a:pt x="873187" y="156616"/>
                    </a:lnTo>
                    <a:cubicBezTo>
                      <a:pt x="879194" y="146475"/>
                      <a:pt x="887429" y="137838"/>
                      <a:pt x="897281" y="131366"/>
                    </a:cubicBezTo>
                    <a:cubicBezTo>
                      <a:pt x="909849" y="124270"/>
                      <a:pt x="924107" y="120706"/>
                      <a:pt x="938540" y="121051"/>
                    </a:cubicBezTo>
                    <a:cubicBezTo>
                      <a:pt x="942253" y="121051"/>
                      <a:pt x="946791" y="121051"/>
                      <a:pt x="952320" y="121711"/>
                    </a:cubicBezTo>
                    <a:close/>
                  </a:path>
                </a:pathLst>
              </a:custGeom>
              <a:solidFill>
                <a:srgbClr val="0D2192"/>
              </a:solidFill>
              <a:ln w="8202"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D74498C-39C7-4489-861D-65EE966403B4}"/>
                  </a:ext>
                </a:extLst>
              </p:cNvPr>
              <p:cNvSpPr/>
              <p:nvPr/>
            </p:nvSpPr>
            <p:spPr>
              <a:xfrm>
                <a:off x="8917469" y="3349705"/>
                <a:ext cx="83341" cy="196223"/>
              </a:xfrm>
              <a:custGeom>
                <a:avLst/>
                <a:gdLst>
                  <a:gd name="connsiteX0" fmla="*/ 6106 w 83341"/>
                  <a:gd name="connsiteY0" fmla="*/ 0 h 196223"/>
                  <a:gd name="connsiteX1" fmla="*/ 77235 w 83341"/>
                  <a:gd name="connsiteY1" fmla="*/ 0 h 196223"/>
                  <a:gd name="connsiteX2" fmla="*/ 83341 w 83341"/>
                  <a:gd name="connsiteY2" fmla="*/ 167013 h 196223"/>
                  <a:gd name="connsiteX3" fmla="*/ 41671 w 83341"/>
                  <a:gd name="connsiteY3" fmla="*/ 196224 h 196223"/>
                  <a:gd name="connsiteX4" fmla="*/ 0 w 83341"/>
                  <a:gd name="connsiteY4" fmla="*/ 167013 h 196223"/>
                  <a:gd name="connsiteX5" fmla="*/ 6106 w 83341"/>
                  <a:gd name="connsiteY5" fmla="*/ 0 h 19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1" h="196223">
                    <a:moveTo>
                      <a:pt x="6106" y="0"/>
                    </a:moveTo>
                    <a:lnTo>
                      <a:pt x="77235" y="0"/>
                    </a:lnTo>
                    <a:lnTo>
                      <a:pt x="83341" y="167013"/>
                    </a:lnTo>
                    <a:lnTo>
                      <a:pt x="41671" y="196224"/>
                    </a:lnTo>
                    <a:lnTo>
                      <a:pt x="0" y="167013"/>
                    </a:lnTo>
                    <a:lnTo>
                      <a:pt x="6106" y="0"/>
                    </a:lnTo>
                    <a:close/>
                  </a:path>
                </a:pathLst>
              </a:custGeom>
              <a:solidFill>
                <a:srgbClr val="0D2192"/>
              </a:solidFill>
              <a:ln w="8202"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573AB8A-A80C-4F84-8750-AB0A2A9E5EB1}"/>
                  </a:ext>
                </a:extLst>
              </p:cNvPr>
              <p:cNvSpPr/>
              <p:nvPr/>
            </p:nvSpPr>
            <p:spPr>
              <a:xfrm>
                <a:off x="8764071" y="2846026"/>
                <a:ext cx="269827" cy="189869"/>
              </a:xfrm>
              <a:custGeom>
                <a:avLst/>
                <a:gdLst>
                  <a:gd name="connsiteX0" fmla="*/ 264547 w 269827"/>
                  <a:gd name="connsiteY0" fmla="*/ 0 h 189869"/>
                  <a:gd name="connsiteX1" fmla="*/ 269828 w 269827"/>
                  <a:gd name="connsiteY1" fmla="*/ 0 h 189869"/>
                  <a:gd name="connsiteX2" fmla="*/ 269828 w 269827"/>
                  <a:gd name="connsiteY2" fmla="*/ 189870 h 189869"/>
                  <a:gd name="connsiteX3" fmla="*/ 264547 w 269827"/>
                  <a:gd name="connsiteY3" fmla="*/ 189870 h 189869"/>
                  <a:gd name="connsiteX4" fmla="*/ 5281 w 269827"/>
                  <a:gd name="connsiteY4" fmla="*/ 189870 h 189869"/>
                  <a:gd name="connsiteX5" fmla="*/ 0 w 269827"/>
                  <a:gd name="connsiteY5" fmla="*/ 189870 h 189869"/>
                  <a:gd name="connsiteX6" fmla="*/ 0 w 269827"/>
                  <a:gd name="connsiteY6" fmla="*/ 0 h 189869"/>
                  <a:gd name="connsiteX7" fmla="*/ 5281 w 269827"/>
                  <a:gd name="connsiteY7" fmla="*/ 0 h 1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27" h="189869">
                    <a:moveTo>
                      <a:pt x="264547" y="0"/>
                    </a:moveTo>
                    <a:cubicBezTo>
                      <a:pt x="267464" y="0"/>
                      <a:pt x="269828" y="0"/>
                      <a:pt x="269828" y="0"/>
                    </a:cubicBezTo>
                    <a:lnTo>
                      <a:pt x="269828" y="189870"/>
                    </a:lnTo>
                    <a:cubicBezTo>
                      <a:pt x="269828" y="189870"/>
                      <a:pt x="267464" y="189870"/>
                      <a:pt x="264547" y="189870"/>
                    </a:cubicBezTo>
                    <a:lnTo>
                      <a:pt x="5281" y="189870"/>
                    </a:lnTo>
                    <a:cubicBezTo>
                      <a:pt x="2364" y="189870"/>
                      <a:pt x="0" y="189870"/>
                      <a:pt x="0" y="189870"/>
                    </a:cubicBezTo>
                    <a:lnTo>
                      <a:pt x="0" y="0"/>
                    </a:lnTo>
                    <a:cubicBezTo>
                      <a:pt x="0" y="0"/>
                      <a:pt x="2364" y="0"/>
                      <a:pt x="5281" y="0"/>
                    </a:cubicBezTo>
                    <a:close/>
                  </a:path>
                </a:pathLst>
              </a:custGeom>
              <a:solidFill>
                <a:srgbClr val="0D2192"/>
              </a:solidFill>
              <a:ln w="820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B9676D4-1015-4486-A6EE-8D0E793A858C}"/>
                  </a:ext>
                </a:extLst>
              </p:cNvPr>
              <p:cNvSpPr/>
              <p:nvPr/>
            </p:nvSpPr>
            <p:spPr>
              <a:xfrm>
                <a:off x="8764071" y="2846026"/>
                <a:ext cx="99762" cy="189869"/>
              </a:xfrm>
              <a:custGeom>
                <a:avLst/>
                <a:gdLst>
                  <a:gd name="connsiteX0" fmla="*/ 0 w 99762"/>
                  <a:gd name="connsiteY0" fmla="*/ 0 h 189869"/>
                  <a:gd name="connsiteX1" fmla="*/ 99762 w 99762"/>
                  <a:gd name="connsiteY1" fmla="*/ 0 h 189869"/>
                  <a:gd name="connsiteX2" fmla="*/ 99762 w 99762"/>
                  <a:gd name="connsiteY2" fmla="*/ 189870 h 189869"/>
                  <a:gd name="connsiteX3" fmla="*/ 0 w 99762"/>
                  <a:gd name="connsiteY3" fmla="*/ 189870 h 189869"/>
                </a:gdLst>
                <a:ahLst/>
                <a:cxnLst>
                  <a:cxn ang="0">
                    <a:pos x="connsiteX0" y="connsiteY0"/>
                  </a:cxn>
                  <a:cxn ang="0">
                    <a:pos x="connsiteX1" y="connsiteY1"/>
                  </a:cxn>
                  <a:cxn ang="0">
                    <a:pos x="connsiteX2" y="connsiteY2"/>
                  </a:cxn>
                  <a:cxn ang="0">
                    <a:pos x="connsiteX3" y="connsiteY3"/>
                  </a:cxn>
                </a:cxnLst>
                <a:rect l="l" t="t" r="r" b="b"/>
                <a:pathLst>
                  <a:path w="99762" h="189869">
                    <a:moveTo>
                      <a:pt x="0" y="0"/>
                    </a:moveTo>
                    <a:lnTo>
                      <a:pt x="99762" y="0"/>
                    </a:lnTo>
                    <a:lnTo>
                      <a:pt x="99762" y="189870"/>
                    </a:lnTo>
                    <a:lnTo>
                      <a:pt x="0" y="189870"/>
                    </a:lnTo>
                    <a:close/>
                  </a:path>
                </a:pathLst>
              </a:custGeom>
              <a:solidFill>
                <a:srgbClr val="FFFFFF">
                  <a:alpha val="8000"/>
                </a:srgbClr>
              </a:solidFill>
              <a:ln w="8202"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D565EC5-DD37-459C-8BEF-A9D383441EBA}"/>
                  </a:ext>
                </a:extLst>
              </p:cNvPr>
              <p:cNvSpPr/>
              <p:nvPr/>
            </p:nvSpPr>
            <p:spPr>
              <a:xfrm>
                <a:off x="8678915" y="3023601"/>
                <a:ext cx="436675" cy="45548"/>
              </a:xfrm>
              <a:custGeom>
                <a:avLst/>
                <a:gdLst>
                  <a:gd name="connsiteX0" fmla="*/ 426939 w 436675"/>
                  <a:gd name="connsiteY0" fmla="*/ 0 h 45548"/>
                  <a:gd name="connsiteX1" fmla="*/ 436676 w 436675"/>
                  <a:gd name="connsiteY1" fmla="*/ 0 h 45548"/>
                  <a:gd name="connsiteX2" fmla="*/ 436676 w 436675"/>
                  <a:gd name="connsiteY2" fmla="*/ 45549 h 45548"/>
                  <a:gd name="connsiteX3" fmla="*/ 426939 w 436675"/>
                  <a:gd name="connsiteY3" fmla="*/ 45549 h 45548"/>
                  <a:gd name="connsiteX4" fmla="*/ 9737 w 436675"/>
                  <a:gd name="connsiteY4" fmla="*/ 45549 h 45548"/>
                  <a:gd name="connsiteX5" fmla="*/ 0 w 436675"/>
                  <a:gd name="connsiteY5" fmla="*/ 45549 h 45548"/>
                  <a:gd name="connsiteX6" fmla="*/ 0 w 436675"/>
                  <a:gd name="connsiteY6" fmla="*/ 0 h 45548"/>
                  <a:gd name="connsiteX7" fmla="*/ 9737 w 436675"/>
                  <a:gd name="connsiteY7" fmla="*/ 0 h 4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5" h="45548">
                    <a:moveTo>
                      <a:pt x="426939" y="0"/>
                    </a:moveTo>
                    <a:cubicBezTo>
                      <a:pt x="432316" y="0"/>
                      <a:pt x="436676" y="0"/>
                      <a:pt x="436676" y="0"/>
                    </a:cubicBezTo>
                    <a:lnTo>
                      <a:pt x="436676" y="45549"/>
                    </a:lnTo>
                    <a:cubicBezTo>
                      <a:pt x="436676" y="45549"/>
                      <a:pt x="432316" y="45549"/>
                      <a:pt x="426939" y="45549"/>
                    </a:cubicBezTo>
                    <a:lnTo>
                      <a:pt x="9737" y="45549"/>
                    </a:lnTo>
                    <a:cubicBezTo>
                      <a:pt x="4359" y="45549"/>
                      <a:pt x="0" y="45549"/>
                      <a:pt x="0" y="45549"/>
                    </a:cubicBezTo>
                    <a:lnTo>
                      <a:pt x="0" y="0"/>
                    </a:lnTo>
                    <a:cubicBezTo>
                      <a:pt x="0" y="0"/>
                      <a:pt x="4359" y="0"/>
                      <a:pt x="9737" y="0"/>
                    </a:cubicBezTo>
                    <a:close/>
                  </a:path>
                </a:pathLst>
              </a:custGeom>
              <a:solidFill>
                <a:srgbClr val="0D2192"/>
              </a:solidFill>
              <a:ln w="8202"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92B1011-B199-4571-9B76-54FB4BF23FD0}"/>
                  </a:ext>
                </a:extLst>
              </p:cNvPr>
              <p:cNvSpPr/>
              <p:nvPr/>
            </p:nvSpPr>
            <p:spPr>
              <a:xfrm>
                <a:off x="8678915" y="3023601"/>
                <a:ext cx="135078" cy="56111"/>
              </a:xfrm>
              <a:custGeom>
                <a:avLst/>
                <a:gdLst>
                  <a:gd name="connsiteX0" fmla="*/ 0 w 135078"/>
                  <a:gd name="connsiteY0" fmla="*/ 0 h 56111"/>
                  <a:gd name="connsiteX1" fmla="*/ 135079 w 135078"/>
                  <a:gd name="connsiteY1" fmla="*/ 0 h 56111"/>
                  <a:gd name="connsiteX2" fmla="*/ 135079 w 135078"/>
                  <a:gd name="connsiteY2" fmla="*/ 56111 h 56111"/>
                  <a:gd name="connsiteX3" fmla="*/ 0 w 135078"/>
                  <a:gd name="connsiteY3" fmla="*/ 56111 h 56111"/>
                </a:gdLst>
                <a:ahLst/>
                <a:cxnLst>
                  <a:cxn ang="0">
                    <a:pos x="connsiteX0" y="connsiteY0"/>
                  </a:cxn>
                  <a:cxn ang="0">
                    <a:pos x="connsiteX1" y="connsiteY1"/>
                  </a:cxn>
                  <a:cxn ang="0">
                    <a:pos x="connsiteX2" y="connsiteY2"/>
                  </a:cxn>
                  <a:cxn ang="0">
                    <a:pos x="connsiteX3" y="connsiteY3"/>
                  </a:cxn>
                </a:cxnLst>
                <a:rect l="l" t="t" r="r" b="b"/>
                <a:pathLst>
                  <a:path w="135078" h="56111">
                    <a:moveTo>
                      <a:pt x="0" y="0"/>
                    </a:moveTo>
                    <a:lnTo>
                      <a:pt x="135079" y="0"/>
                    </a:lnTo>
                    <a:lnTo>
                      <a:pt x="135079" y="56111"/>
                    </a:lnTo>
                    <a:lnTo>
                      <a:pt x="0" y="56111"/>
                    </a:lnTo>
                    <a:close/>
                  </a:path>
                </a:pathLst>
              </a:custGeom>
              <a:solidFill>
                <a:srgbClr val="FFFFFF">
                  <a:alpha val="8000"/>
                </a:srgbClr>
              </a:solidFill>
              <a:ln w="8202" cap="flat">
                <a:noFill/>
                <a:prstDash val="solid"/>
                <a:miter/>
              </a:ln>
            </p:spPr>
            <p:txBody>
              <a:bodyPr rtlCol="0" anchor="ctr"/>
              <a:lstStyle/>
              <a:p>
                <a:endParaRPr lang="en-US"/>
              </a:p>
            </p:txBody>
          </p:sp>
        </p:grpSp>
      </p:grpSp>
      <p:cxnSp>
        <p:nvCxnSpPr>
          <p:cNvPr id="85" name="Straight Arrow Connector 84">
            <a:extLst>
              <a:ext uri="{FF2B5EF4-FFF2-40B4-BE49-F238E27FC236}">
                <a16:creationId xmlns:a16="http://schemas.microsoft.com/office/drawing/2014/main" id="{D2E0CF1E-94E2-4272-9205-BF097CA55470}"/>
              </a:ext>
            </a:extLst>
          </p:cNvPr>
          <p:cNvCxnSpPr>
            <a:cxnSpLocks/>
          </p:cNvCxnSpPr>
          <p:nvPr/>
        </p:nvCxnSpPr>
        <p:spPr>
          <a:xfrm>
            <a:off x="2806419" y="3525254"/>
            <a:ext cx="3203845" cy="0"/>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523771FB-CA60-4BDB-8488-7C2283533273}"/>
              </a:ext>
            </a:extLst>
          </p:cNvPr>
          <p:cNvGrpSpPr/>
          <p:nvPr/>
        </p:nvGrpSpPr>
        <p:grpSpPr>
          <a:xfrm>
            <a:off x="6010264" y="1018040"/>
            <a:ext cx="826028" cy="5103924"/>
            <a:chOff x="6010264" y="1018040"/>
            <a:chExt cx="826028" cy="5103924"/>
          </a:xfrm>
        </p:grpSpPr>
        <p:cxnSp>
          <p:nvCxnSpPr>
            <p:cNvPr id="52" name="Straight Arrow Connector 51">
              <a:extLst>
                <a:ext uri="{FF2B5EF4-FFF2-40B4-BE49-F238E27FC236}">
                  <a16:creationId xmlns:a16="http://schemas.microsoft.com/office/drawing/2014/main" id="{7CE36914-A941-40C0-A7A9-BF183EEB689E}"/>
                </a:ext>
              </a:extLst>
            </p:cNvPr>
            <p:cNvCxnSpPr>
              <a:cxnSpLocks/>
              <a:endCxn id="58" idx="1"/>
            </p:cNvCxnSpPr>
            <p:nvPr/>
          </p:nvCxnSpPr>
          <p:spPr>
            <a:xfrm>
              <a:off x="6010264" y="2319476"/>
              <a:ext cx="826028" cy="0"/>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Rectangle 28">
              <a:extLst>
                <a:ext uri="{FF2B5EF4-FFF2-40B4-BE49-F238E27FC236}">
                  <a16:creationId xmlns:a16="http://schemas.microsoft.com/office/drawing/2014/main" id="{DA7CFAC6-FA86-4DA0-958B-7EF1EA314BFA}"/>
                </a:ext>
              </a:extLst>
            </p:cNvPr>
            <p:cNvSpPr/>
            <p:nvPr/>
          </p:nvSpPr>
          <p:spPr bwMode="auto">
            <a:xfrm rot="5400000">
              <a:off x="3993530" y="3169427"/>
              <a:ext cx="4833243" cy="799774"/>
            </a:xfrm>
            <a:custGeom>
              <a:avLst/>
              <a:gdLst>
                <a:gd name="connsiteX0" fmla="*/ 0 w 4891229"/>
                <a:gd name="connsiteY0" fmla="*/ 0 h 2229188"/>
                <a:gd name="connsiteX1" fmla="*/ 4891229 w 4891229"/>
                <a:gd name="connsiteY1" fmla="*/ 0 h 2229188"/>
                <a:gd name="connsiteX2" fmla="*/ 4891229 w 4891229"/>
                <a:gd name="connsiteY2" fmla="*/ 2229188 h 2229188"/>
                <a:gd name="connsiteX3" fmla="*/ 0 w 4891229"/>
                <a:gd name="connsiteY3" fmla="*/ 2229188 h 2229188"/>
                <a:gd name="connsiteX4" fmla="*/ 0 w 4891229"/>
                <a:gd name="connsiteY4" fmla="*/ 0 h 2229188"/>
                <a:gd name="connsiteX0" fmla="*/ 4891229 w 4982669"/>
                <a:gd name="connsiteY0" fmla="*/ 0 h 2229188"/>
                <a:gd name="connsiteX1" fmla="*/ 4891229 w 4982669"/>
                <a:gd name="connsiteY1" fmla="*/ 2229188 h 2229188"/>
                <a:gd name="connsiteX2" fmla="*/ 0 w 4982669"/>
                <a:gd name="connsiteY2" fmla="*/ 2229188 h 2229188"/>
                <a:gd name="connsiteX3" fmla="*/ 0 w 4982669"/>
                <a:gd name="connsiteY3" fmla="*/ 0 h 2229188"/>
                <a:gd name="connsiteX4" fmla="*/ 4982669 w 4982669"/>
                <a:gd name="connsiteY4" fmla="*/ 91440 h 2229188"/>
                <a:gd name="connsiteX0" fmla="*/ 4891229 w 4891229"/>
                <a:gd name="connsiteY0" fmla="*/ 0 h 2229188"/>
                <a:gd name="connsiteX1" fmla="*/ 4891229 w 4891229"/>
                <a:gd name="connsiteY1" fmla="*/ 2229188 h 2229188"/>
                <a:gd name="connsiteX2" fmla="*/ 0 w 4891229"/>
                <a:gd name="connsiteY2" fmla="*/ 2229188 h 2229188"/>
                <a:gd name="connsiteX3" fmla="*/ 0 w 4891229"/>
                <a:gd name="connsiteY3" fmla="*/ 0 h 2229188"/>
              </a:gdLst>
              <a:ahLst/>
              <a:cxnLst>
                <a:cxn ang="0">
                  <a:pos x="connsiteX0" y="connsiteY0"/>
                </a:cxn>
                <a:cxn ang="0">
                  <a:pos x="connsiteX1" y="connsiteY1"/>
                </a:cxn>
                <a:cxn ang="0">
                  <a:pos x="connsiteX2" y="connsiteY2"/>
                </a:cxn>
                <a:cxn ang="0">
                  <a:pos x="connsiteX3" y="connsiteY3"/>
                </a:cxn>
              </a:cxnLst>
              <a:rect l="l" t="t" r="r" b="b"/>
              <a:pathLst>
                <a:path w="4891229" h="2229188">
                  <a:moveTo>
                    <a:pt x="4891229" y="0"/>
                  </a:moveTo>
                  <a:lnTo>
                    <a:pt x="4891229" y="2229188"/>
                  </a:lnTo>
                  <a:lnTo>
                    <a:pt x="0" y="2229188"/>
                  </a:lnTo>
                  <a:lnTo>
                    <a:pt x="0" y="0"/>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79" name="Straight Arrow Connector 78">
              <a:extLst>
                <a:ext uri="{FF2B5EF4-FFF2-40B4-BE49-F238E27FC236}">
                  <a16:creationId xmlns:a16="http://schemas.microsoft.com/office/drawing/2014/main" id="{8250E865-025E-43B2-BEA7-67119F421F12}"/>
                </a:ext>
              </a:extLst>
            </p:cNvPr>
            <p:cNvCxnSpPr>
              <a:cxnSpLocks/>
              <a:endCxn id="64" idx="1"/>
            </p:cNvCxnSpPr>
            <p:nvPr/>
          </p:nvCxnSpPr>
          <p:spPr>
            <a:xfrm>
              <a:off x="6010264" y="3522440"/>
              <a:ext cx="801244" cy="0"/>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CEB1FF9-E552-48EF-9765-0435DE860D97}"/>
                </a:ext>
              </a:extLst>
            </p:cNvPr>
            <p:cNvCxnSpPr>
              <a:cxnSpLocks/>
              <a:endCxn id="61" idx="1"/>
            </p:cNvCxnSpPr>
            <p:nvPr/>
          </p:nvCxnSpPr>
          <p:spPr>
            <a:xfrm>
              <a:off x="6010264" y="4725404"/>
              <a:ext cx="801245" cy="0"/>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4" name="Group 203">
              <a:extLst>
                <a:ext uri="{FF2B5EF4-FFF2-40B4-BE49-F238E27FC236}">
                  <a16:creationId xmlns:a16="http://schemas.microsoft.com/office/drawing/2014/main" id="{F77AB96D-18DF-42AE-9909-86033F615280}"/>
                </a:ext>
              </a:extLst>
            </p:cNvPr>
            <p:cNvGrpSpPr/>
            <p:nvPr/>
          </p:nvGrpSpPr>
          <p:grpSpPr>
            <a:xfrm>
              <a:off x="6315880" y="1018040"/>
              <a:ext cx="248285" cy="269304"/>
              <a:chOff x="6207667" y="1018040"/>
              <a:chExt cx="248285" cy="269304"/>
            </a:xfrm>
          </p:grpSpPr>
          <p:sp>
            <p:nvSpPr>
              <p:cNvPr id="203" name="Rectangle 202">
                <a:extLst>
                  <a:ext uri="{FF2B5EF4-FFF2-40B4-BE49-F238E27FC236}">
                    <a16:creationId xmlns:a16="http://schemas.microsoft.com/office/drawing/2014/main" id="{8769E980-B728-4179-B929-762F59006D87}"/>
                  </a:ext>
                </a:extLst>
              </p:cNvPr>
              <p:cNvSpPr/>
              <p:nvPr/>
            </p:nvSpPr>
            <p:spPr bwMode="auto">
              <a:xfrm>
                <a:off x="6211465" y="1114758"/>
                <a:ext cx="83403" cy="758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02" name="Freeform: Shape 201">
                <a:extLst>
                  <a:ext uri="{FF2B5EF4-FFF2-40B4-BE49-F238E27FC236}">
                    <a16:creationId xmlns:a16="http://schemas.microsoft.com/office/drawing/2014/main" id="{335F4C10-BB17-4FB0-A0ED-798EAD6A9BA5}"/>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58" name="Oval 157">
                <a:extLst>
                  <a:ext uri="{FF2B5EF4-FFF2-40B4-BE49-F238E27FC236}">
                    <a16:creationId xmlns:a16="http://schemas.microsoft.com/office/drawing/2014/main" id="{DD01DBC5-B5C0-4D0A-9EC8-E08A2CE6EACF}"/>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09" name="Group 208">
              <a:extLst>
                <a:ext uri="{FF2B5EF4-FFF2-40B4-BE49-F238E27FC236}">
                  <a16:creationId xmlns:a16="http://schemas.microsoft.com/office/drawing/2014/main" id="{647E9282-981F-44DB-AD76-0A4B11DE09F2}"/>
                </a:ext>
              </a:extLst>
            </p:cNvPr>
            <p:cNvGrpSpPr/>
            <p:nvPr/>
          </p:nvGrpSpPr>
          <p:grpSpPr>
            <a:xfrm>
              <a:off x="6313706" y="2189351"/>
              <a:ext cx="248285" cy="269304"/>
              <a:chOff x="6207667" y="1018040"/>
              <a:chExt cx="248285" cy="269304"/>
            </a:xfrm>
          </p:grpSpPr>
          <p:sp>
            <p:nvSpPr>
              <p:cNvPr id="210" name="Rectangle 209">
                <a:extLst>
                  <a:ext uri="{FF2B5EF4-FFF2-40B4-BE49-F238E27FC236}">
                    <a16:creationId xmlns:a16="http://schemas.microsoft.com/office/drawing/2014/main" id="{90E54F6F-6A32-4A52-B362-9B2B8680635D}"/>
                  </a:ext>
                </a:extLst>
              </p:cNvPr>
              <p:cNvSpPr/>
              <p:nvPr/>
            </p:nvSpPr>
            <p:spPr bwMode="auto">
              <a:xfrm>
                <a:off x="6211465" y="1114758"/>
                <a:ext cx="83403" cy="758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1" name="Freeform: Shape 210">
                <a:extLst>
                  <a:ext uri="{FF2B5EF4-FFF2-40B4-BE49-F238E27FC236}">
                    <a16:creationId xmlns:a16="http://schemas.microsoft.com/office/drawing/2014/main" id="{1048E32C-4FFE-44B0-AA14-B1EC6E2E919C}"/>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2" name="Oval 211">
                <a:extLst>
                  <a:ext uri="{FF2B5EF4-FFF2-40B4-BE49-F238E27FC236}">
                    <a16:creationId xmlns:a16="http://schemas.microsoft.com/office/drawing/2014/main" id="{967FE836-FE0E-47E8-99EA-E1BB7C3754B6}"/>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13" name="Group 212">
              <a:extLst>
                <a:ext uri="{FF2B5EF4-FFF2-40B4-BE49-F238E27FC236}">
                  <a16:creationId xmlns:a16="http://schemas.microsoft.com/office/drawing/2014/main" id="{934F03E1-12C7-446C-A917-760580E3EEE6}"/>
                </a:ext>
              </a:extLst>
            </p:cNvPr>
            <p:cNvGrpSpPr/>
            <p:nvPr/>
          </p:nvGrpSpPr>
          <p:grpSpPr>
            <a:xfrm>
              <a:off x="6311583" y="3387788"/>
              <a:ext cx="248285" cy="269304"/>
              <a:chOff x="6207667" y="1018040"/>
              <a:chExt cx="248285" cy="269304"/>
            </a:xfrm>
          </p:grpSpPr>
          <p:sp>
            <p:nvSpPr>
              <p:cNvPr id="214" name="Rectangle 213">
                <a:extLst>
                  <a:ext uri="{FF2B5EF4-FFF2-40B4-BE49-F238E27FC236}">
                    <a16:creationId xmlns:a16="http://schemas.microsoft.com/office/drawing/2014/main" id="{6677D407-D845-4124-B6F8-91FF479D4523}"/>
                  </a:ext>
                </a:extLst>
              </p:cNvPr>
              <p:cNvSpPr/>
              <p:nvPr/>
            </p:nvSpPr>
            <p:spPr bwMode="auto">
              <a:xfrm>
                <a:off x="6211465" y="1114758"/>
                <a:ext cx="83403" cy="758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5" name="Freeform: Shape 214">
                <a:extLst>
                  <a:ext uri="{FF2B5EF4-FFF2-40B4-BE49-F238E27FC236}">
                    <a16:creationId xmlns:a16="http://schemas.microsoft.com/office/drawing/2014/main" id="{F6C0F1B9-44B5-4F5D-BB1D-94586B4BC88C}"/>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6" name="Oval 215">
                <a:extLst>
                  <a:ext uri="{FF2B5EF4-FFF2-40B4-BE49-F238E27FC236}">
                    <a16:creationId xmlns:a16="http://schemas.microsoft.com/office/drawing/2014/main" id="{4A1499AC-C2ED-4BC0-A61E-9959BB46B2C2}"/>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17" name="Group 216">
              <a:extLst>
                <a:ext uri="{FF2B5EF4-FFF2-40B4-BE49-F238E27FC236}">
                  <a16:creationId xmlns:a16="http://schemas.microsoft.com/office/drawing/2014/main" id="{F029A9A7-B503-4195-A3D0-7B995E1AECAE}"/>
                </a:ext>
              </a:extLst>
            </p:cNvPr>
            <p:cNvGrpSpPr/>
            <p:nvPr/>
          </p:nvGrpSpPr>
          <p:grpSpPr>
            <a:xfrm>
              <a:off x="6310200" y="4589118"/>
              <a:ext cx="248285" cy="269304"/>
              <a:chOff x="6207667" y="1018040"/>
              <a:chExt cx="248285" cy="269304"/>
            </a:xfrm>
          </p:grpSpPr>
          <p:sp>
            <p:nvSpPr>
              <p:cNvPr id="218" name="Rectangle 217">
                <a:extLst>
                  <a:ext uri="{FF2B5EF4-FFF2-40B4-BE49-F238E27FC236}">
                    <a16:creationId xmlns:a16="http://schemas.microsoft.com/office/drawing/2014/main" id="{F834FCDA-F32D-46A6-A7BF-5271B7D1CE65}"/>
                  </a:ext>
                </a:extLst>
              </p:cNvPr>
              <p:cNvSpPr/>
              <p:nvPr/>
            </p:nvSpPr>
            <p:spPr bwMode="auto">
              <a:xfrm>
                <a:off x="6211465" y="1114758"/>
                <a:ext cx="83403" cy="758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9" name="Freeform: Shape 218">
                <a:extLst>
                  <a:ext uri="{FF2B5EF4-FFF2-40B4-BE49-F238E27FC236}">
                    <a16:creationId xmlns:a16="http://schemas.microsoft.com/office/drawing/2014/main" id="{7470C6AD-6AE8-4A93-A41C-B67194DB3E28}"/>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0" name="Oval 219">
                <a:extLst>
                  <a:ext uri="{FF2B5EF4-FFF2-40B4-BE49-F238E27FC236}">
                    <a16:creationId xmlns:a16="http://schemas.microsoft.com/office/drawing/2014/main" id="{DCE6ADB1-730A-456E-906F-8D35C3D5599E}"/>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21" name="Group 220">
              <a:extLst>
                <a:ext uri="{FF2B5EF4-FFF2-40B4-BE49-F238E27FC236}">
                  <a16:creationId xmlns:a16="http://schemas.microsoft.com/office/drawing/2014/main" id="{952F875F-98EA-4A3D-B42A-4EC0AD415F7D}"/>
                </a:ext>
              </a:extLst>
            </p:cNvPr>
            <p:cNvGrpSpPr/>
            <p:nvPr/>
          </p:nvGrpSpPr>
          <p:grpSpPr>
            <a:xfrm>
              <a:off x="6320708" y="5852660"/>
              <a:ext cx="248285" cy="269304"/>
              <a:chOff x="6207667" y="1018040"/>
              <a:chExt cx="248285" cy="269304"/>
            </a:xfrm>
          </p:grpSpPr>
          <p:sp>
            <p:nvSpPr>
              <p:cNvPr id="222" name="Rectangle 221">
                <a:extLst>
                  <a:ext uri="{FF2B5EF4-FFF2-40B4-BE49-F238E27FC236}">
                    <a16:creationId xmlns:a16="http://schemas.microsoft.com/office/drawing/2014/main" id="{E9FB6F86-1CF3-4037-A1E3-E358FAD9BEAC}"/>
                  </a:ext>
                </a:extLst>
              </p:cNvPr>
              <p:cNvSpPr/>
              <p:nvPr/>
            </p:nvSpPr>
            <p:spPr bwMode="auto">
              <a:xfrm>
                <a:off x="6211465" y="1114758"/>
                <a:ext cx="83403" cy="758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3" name="Freeform: Shape 222">
                <a:extLst>
                  <a:ext uri="{FF2B5EF4-FFF2-40B4-BE49-F238E27FC236}">
                    <a16:creationId xmlns:a16="http://schemas.microsoft.com/office/drawing/2014/main" id="{99C80AA4-1B8A-4BB3-AFA8-654EB5DB17A2}"/>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4" name="Oval 223">
                <a:extLst>
                  <a:ext uri="{FF2B5EF4-FFF2-40B4-BE49-F238E27FC236}">
                    <a16:creationId xmlns:a16="http://schemas.microsoft.com/office/drawing/2014/main" id="{E1D11828-7597-4392-972A-ABCCEEB596E9}"/>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grpSp>
        <p:nvGrpSpPr>
          <p:cNvPr id="17" name="Group 16">
            <a:extLst>
              <a:ext uri="{FF2B5EF4-FFF2-40B4-BE49-F238E27FC236}">
                <a16:creationId xmlns:a16="http://schemas.microsoft.com/office/drawing/2014/main" id="{E2E19910-A7D7-41E6-ADFF-7C930B737921}"/>
              </a:ext>
            </a:extLst>
          </p:cNvPr>
          <p:cNvGrpSpPr/>
          <p:nvPr/>
        </p:nvGrpSpPr>
        <p:grpSpPr>
          <a:xfrm>
            <a:off x="6836292" y="5498679"/>
            <a:ext cx="5012267" cy="859376"/>
            <a:chOff x="6836292" y="5498679"/>
            <a:chExt cx="5012267" cy="859376"/>
          </a:xfrm>
        </p:grpSpPr>
        <p:sp>
          <p:nvSpPr>
            <p:cNvPr id="67" name="Rounded Rectangle 5">
              <a:extLst>
                <a:ext uri="{FF2B5EF4-FFF2-40B4-BE49-F238E27FC236}">
                  <a16:creationId xmlns:a16="http://schemas.microsoft.com/office/drawing/2014/main" id="{EC9DA43C-712B-4138-9E90-66FBFC5ECA90}"/>
                </a:ext>
              </a:extLst>
            </p:cNvPr>
            <p:cNvSpPr/>
            <p:nvPr/>
          </p:nvSpPr>
          <p:spPr bwMode="auto">
            <a:xfrm>
              <a:off x="6836292" y="5498679"/>
              <a:ext cx="5012267"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mn-cs"/>
                </a:rPr>
                <a:t>Observability</a:t>
              </a:r>
            </a:p>
          </p:txBody>
        </p:sp>
        <p:grpSp>
          <p:nvGrpSpPr>
            <p:cNvPr id="3" name="Group 2">
              <a:extLst>
                <a:ext uri="{FF2B5EF4-FFF2-40B4-BE49-F238E27FC236}">
                  <a16:creationId xmlns:a16="http://schemas.microsoft.com/office/drawing/2014/main" id="{D9512A98-A5A0-4C0A-A3C7-51119B939946}"/>
                </a:ext>
              </a:extLst>
            </p:cNvPr>
            <p:cNvGrpSpPr/>
            <p:nvPr/>
          </p:nvGrpSpPr>
          <p:grpSpPr>
            <a:xfrm>
              <a:off x="8934676" y="5678454"/>
              <a:ext cx="559449" cy="522229"/>
              <a:chOff x="8868001" y="5656229"/>
              <a:chExt cx="559449" cy="522229"/>
            </a:xfrm>
          </p:grpSpPr>
          <p:pic>
            <p:nvPicPr>
              <p:cNvPr id="99" name="Graphic 98">
                <a:extLst>
                  <a:ext uri="{FF2B5EF4-FFF2-40B4-BE49-F238E27FC236}">
                    <a16:creationId xmlns:a16="http://schemas.microsoft.com/office/drawing/2014/main" id="{FE3735D2-F757-4E79-B429-E4F2AE79D784}"/>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955722" y="5656229"/>
                <a:ext cx="384006" cy="380666"/>
              </a:xfrm>
              <a:prstGeom prst="rect">
                <a:avLst/>
              </a:prstGeom>
            </p:spPr>
          </p:pic>
          <p:sp>
            <p:nvSpPr>
              <p:cNvPr id="107" name="TextBox 106">
                <a:extLst>
                  <a:ext uri="{FF2B5EF4-FFF2-40B4-BE49-F238E27FC236}">
                    <a16:creationId xmlns:a16="http://schemas.microsoft.com/office/drawing/2014/main" id="{4438F04C-6FB5-49F2-93C9-562802051BF5}"/>
                  </a:ext>
                </a:extLst>
              </p:cNvPr>
              <p:cNvSpPr txBox="1"/>
              <p:nvPr/>
            </p:nvSpPr>
            <p:spPr>
              <a:xfrm>
                <a:off x="8868001" y="6055347"/>
                <a:ext cx="559449" cy="123111"/>
              </a:xfrm>
              <a:prstGeom prst="rect">
                <a:avLst/>
              </a:prstGeom>
              <a:noFill/>
            </p:spPr>
            <p:txBody>
              <a:bodyPr wrap="none" lIns="0" tIns="0" rIns="0" bIns="0" rtlCol="0">
                <a:spAutoFit/>
              </a:bodyPr>
              <a:lstStyle/>
              <a:p>
                <a:pPr lvl="0" algn="ctr" defTabSz="914367"/>
                <a:r>
                  <a:rPr lang="en-US" sz="800">
                    <a:solidFill>
                      <a:srgbClr val="000000"/>
                    </a:solidFill>
                    <a:latin typeface="+mj-lt"/>
                    <a:ea typeface="Segoe UI" pitchFamily="34" charset="0"/>
                    <a:cs typeface="Segoe UI" pitchFamily="34" charset="0"/>
                  </a:rPr>
                  <a:t>Prometheus</a:t>
                </a:r>
                <a:endParaRPr kumimoji="0" lang="en-US" sz="700" b="0" i="0" u="none" strike="noStrike" kern="1200" cap="none" spc="0" normalizeH="0" baseline="0" noProof="0">
                  <a:ln>
                    <a:noFill/>
                  </a:ln>
                  <a:gradFill>
                    <a:gsLst>
                      <a:gs pos="2917">
                        <a:srgbClr val="000000"/>
                      </a:gs>
                      <a:gs pos="30000">
                        <a:srgbClr val="000000"/>
                      </a:gs>
                    </a:gsLst>
                    <a:lin ang="5400000" scaled="0"/>
                  </a:gradFill>
                  <a:effectLst/>
                  <a:uLnTx/>
                  <a:uFillTx/>
                  <a:latin typeface="+mj-lt"/>
                </a:endParaRPr>
              </a:p>
            </p:txBody>
          </p:sp>
        </p:grpSp>
        <p:grpSp>
          <p:nvGrpSpPr>
            <p:cNvPr id="4" name="Group 3">
              <a:extLst>
                <a:ext uri="{FF2B5EF4-FFF2-40B4-BE49-F238E27FC236}">
                  <a16:creationId xmlns:a16="http://schemas.microsoft.com/office/drawing/2014/main" id="{257AE013-210E-47CC-8316-91FF9FC6E6A0}"/>
                </a:ext>
              </a:extLst>
            </p:cNvPr>
            <p:cNvGrpSpPr/>
            <p:nvPr/>
          </p:nvGrpSpPr>
          <p:grpSpPr>
            <a:xfrm>
              <a:off x="9726255" y="5675078"/>
              <a:ext cx="559448" cy="525820"/>
              <a:chOff x="9768427" y="5652853"/>
              <a:chExt cx="559448" cy="525820"/>
            </a:xfrm>
          </p:grpSpPr>
          <p:pic>
            <p:nvPicPr>
              <p:cNvPr id="101" name="Graphic 100">
                <a:extLst>
                  <a:ext uri="{FF2B5EF4-FFF2-40B4-BE49-F238E27FC236}">
                    <a16:creationId xmlns:a16="http://schemas.microsoft.com/office/drawing/2014/main" id="{1E675E5A-8733-4D51-819C-457358794351}"/>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9856148" y="5652853"/>
                <a:ext cx="384006" cy="384006"/>
              </a:xfrm>
              <a:prstGeom prst="rect">
                <a:avLst/>
              </a:prstGeom>
            </p:spPr>
          </p:pic>
          <p:sp>
            <p:nvSpPr>
              <p:cNvPr id="109" name="TextBox 108">
                <a:extLst>
                  <a:ext uri="{FF2B5EF4-FFF2-40B4-BE49-F238E27FC236}">
                    <a16:creationId xmlns:a16="http://schemas.microsoft.com/office/drawing/2014/main" id="{2CDE56C7-3D71-4448-94FD-65A9639C004F}"/>
                  </a:ext>
                </a:extLst>
              </p:cNvPr>
              <p:cNvSpPr txBox="1"/>
              <p:nvPr/>
            </p:nvSpPr>
            <p:spPr>
              <a:xfrm>
                <a:off x="9768427" y="6055562"/>
                <a:ext cx="559448" cy="123111"/>
              </a:xfrm>
              <a:prstGeom prst="rect">
                <a:avLst/>
              </a:prstGeom>
              <a:noFill/>
            </p:spPr>
            <p:txBody>
              <a:bodyPr wrap="none" lIns="0" tIns="0" rIns="0" bIns="0" rtlCol="0">
                <a:spAutoFit/>
              </a:bodyPr>
              <a:lstStyle/>
              <a:p>
                <a:pPr lvl="0" algn="ctr" defTabSz="914367"/>
                <a:r>
                  <a:rPr lang="en-US" sz="800">
                    <a:solidFill>
                      <a:srgbClr val="000000"/>
                    </a:solidFill>
                    <a:latin typeface="+mj-lt"/>
                    <a:ea typeface="Segoe UI" pitchFamily="34" charset="0"/>
                    <a:cs typeface="Segoe UI" pitchFamily="34" charset="0"/>
                  </a:rPr>
                  <a:t>AppInsights</a:t>
                </a:r>
                <a:endParaRPr kumimoji="0" lang="en-US" sz="700" b="0" i="0" u="none" strike="noStrike" kern="1200" cap="none" spc="0" normalizeH="0" baseline="0" noProof="0">
                  <a:ln>
                    <a:noFill/>
                  </a:ln>
                  <a:gradFill>
                    <a:gsLst>
                      <a:gs pos="2917">
                        <a:srgbClr val="000000"/>
                      </a:gs>
                      <a:gs pos="30000">
                        <a:srgbClr val="000000"/>
                      </a:gs>
                    </a:gsLst>
                    <a:lin ang="5400000" scaled="0"/>
                  </a:gradFill>
                  <a:effectLst/>
                  <a:uLnTx/>
                  <a:uFillTx/>
                  <a:latin typeface="+mj-lt"/>
                </a:endParaRPr>
              </a:p>
            </p:txBody>
          </p:sp>
        </p:grpSp>
        <p:grpSp>
          <p:nvGrpSpPr>
            <p:cNvPr id="7" name="Group 6">
              <a:extLst>
                <a:ext uri="{FF2B5EF4-FFF2-40B4-BE49-F238E27FC236}">
                  <a16:creationId xmlns:a16="http://schemas.microsoft.com/office/drawing/2014/main" id="{BB793990-D708-4A4E-8978-FBDFC3506C84}"/>
                </a:ext>
              </a:extLst>
            </p:cNvPr>
            <p:cNvGrpSpPr/>
            <p:nvPr/>
          </p:nvGrpSpPr>
          <p:grpSpPr>
            <a:xfrm>
              <a:off x="11293692" y="5719432"/>
              <a:ext cx="339654" cy="472853"/>
              <a:chOff x="11227017" y="5697207"/>
              <a:chExt cx="339654" cy="472853"/>
            </a:xfrm>
          </p:grpSpPr>
          <p:pic>
            <p:nvPicPr>
              <p:cNvPr id="105" name="Picture 6" descr="See the source image">
                <a:extLst>
                  <a:ext uri="{FF2B5EF4-FFF2-40B4-BE49-F238E27FC236}">
                    <a16:creationId xmlns:a16="http://schemas.microsoft.com/office/drawing/2014/main" id="{1FF7B1E9-88DC-4AE1-A6A7-E41F4B4AB97D}"/>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227017" y="5697207"/>
                <a:ext cx="339654" cy="339652"/>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a:extLst>
                  <a:ext uri="{FF2B5EF4-FFF2-40B4-BE49-F238E27FC236}">
                    <a16:creationId xmlns:a16="http://schemas.microsoft.com/office/drawing/2014/main" id="{D93F42EF-E54A-4B6D-962A-CFDC912BB9B3}"/>
                  </a:ext>
                </a:extLst>
              </p:cNvPr>
              <p:cNvSpPr txBox="1"/>
              <p:nvPr/>
            </p:nvSpPr>
            <p:spPr>
              <a:xfrm>
                <a:off x="11245360" y="6046949"/>
                <a:ext cx="302968" cy="123111"/>
              </a:xfrm>
              <a:prstGeom prst="rect">
                <a:avLst/>
              </a:prstGeom>
              <a:noFill/>
            </p:spPr>
            <p:txBody>
              <a:bodyPr wrap="none" lIns="0" tIns="0" rIns="0" bIns="0" rtlCol="0">
                <a:spAutoFit/>
              </a:bodyPr>
              <a:lstStyle/>
              <a:p>
                <a:pPr lvl="0" algn="ctr" defTabSz="914367"/>
                <a:r>
                  <a:rPr lang="en-US" sz="800" b="1" dirty="0">
                    <a:solidFill>
                      <a:srgbClr val="000000"/>
                    </a:solidFill>
                    <a:latin typeface="+mj-lt"/>
                    <a:ea typeface="Segoe UI" pitchFamily="34" charset="0"/>
                    <a:cs typeface="Segoe UI" pitchFamily="34" charset="0"/>
                  </a:rPr>
                  <a:t>Jaeger</a:t>
                </a:r>
                <a:endParaRPr kumimoji="0" lang="en-US" sz="700" b="1" i="0" u="none" strike="noStrike" kern="1200" cap="none" spc="0" normalizeH="0" baseline="0" noProof="0" dirty="0">
                  <a:ln>
                    <a:noFill/>
                  </a:ln>
                  <a:gradFill>
                    <a:gsLst>
                      <a:gs pos="2917">
                        <a:srgbClr val="000000"/>
                      </a:gs>
                      <a:gs pos="30000">
                        <a:srgbClr val="000000"/>
                      </a:gs>
                    </a:gsLst>
                    <a:lin ang="5400000" scaled="0"/>
                  </a:gradFill>
                  <a:effectLst/>
                  <a:uLnTx/>
                  <a:uFillTx/>
                  <a:latin typeface="+mj-lt"/>
                </a:endParaRPr>
              </a:p>
            </p:txBody>
          </p:sp>
        </p:grpSp>
        <p:grpSp>
          <p:nvGrpSpPr>
            <p:cNvPr id="5" name="Group 4">
              <a:extLst>
                <a:ext uri="{FF2B5EF4-FFF2-40B4-BE49-F238E27FC236}">
                  <a16:creationId xmlns:a16="http://schemas.microsoft.com/office/drawing/2014/main" id="{0D2D7AFF-5330-43E2-98D7-5E655F144A3E}"/>
                </a:ext>
              </a:extLst>
            </p:cNvPr>
            <p:cNvGrpSpPr/>
            <p:nvPr/>
          </p:nvGrpSpPr>
          <p:grpSpPr>
            <a:xfrm>
              <a:off x="10517833" y="5752900"/>
              <a:ext cx="543730" cy="437360"/>
              <a:chOff x="10458391" y="5730675"/>
              <a:chExt cx="543730" cy="437360"/>
            </a:xfrm>
          </p:grpSpPr>
          <p:pic>
            <p:nvPicPr>
              <p:cNvPr id="103" name="Picture 16" descr="Image result for Zipkin logo">
                <a:extLst>
                  <a:ext uri="{FF2B5EF4-FFF2-40B4-BE49-F238E27FC236}">
                    <a16:creationId xmlns:a16="http://schemas.microsoft.com/office/drawing/2014/main" id="{9430AC35-0DE4-4274-8AA2-407AC6A292A9}"/>
                  </a:ext>
                </a:extLst>
              </p:cNvPr>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10458391" y="5730675"/>
                <a:ext cx="543730" cy="243969"/>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109">
                <a:extLst>
                  <a:ext uri="{FF2B5EF4-FFF2-40B4-BE49-F238E27FC236}">
                    <a16:creationId xmlns:a16="http://schemas.microsoft.com/office/drawing/2014/main" id="{7EB3ECD2-723A-4386-8767-8D9ED88D0754}"/>
                  </a:ext>
                </a:extLst>
              </p:cNvPr>
              <p:cNvSpPr txBox="1"/>
              <p:nvPr/>
            </p:nvSpPr>
            <p:spPr>
              <a:xfrm>
                <a:off x="10584383" y="6044924"/>
                <a:ext cx="291747" cy="123111"/>
              </a:xfrm>
              <a:prstGeom prst="rect">
                <a:avLst/>
              </a:prstGeom>
              <a:noFill/>
            </p:spPr>
            <p:txBody>
              <a:bodyPr wrap="none" lIns="0" tIns="0" rIns="0" bIns="0" rtlCol="0">
                <a:spAutoFit/>
              </a:bodyPr>
              <a:lstStyle/>
              <a:p>
                <a:pPr lvl="0" algn="ctr" defTabSz="914367"/>
                <a:r>
                  <a:rPr lang="en-US" sz="800">
                    <a:solidFill>
                      <a:srgbClr val="000000"/>
                    </a:solidFill>
                    <a:latin typeface="+mj-lt"/>
                    <a:ea typeface="Segoe UI" pitchFamily="34" charset="0"/>
                    <a:cs typeface="Segoe UI" pitchFamily="34" charset="0"/>
                  </a:rPr>
                  <a:t>Zipkin</a:t>
                </a:r>
                <a:endParaRPr kumimoji="0" lang="en-US" sz="700" b="0" i="0" u="none" strike="noStrike" kern="1200" cap="none" spc="0" normalizeH="0" baseline="0" noProof="0">
                  <a:ln>
                    <a:noFill/>
                  </a:ln>
                  <a:gradFill>
                    <a:gsLst>
                      <a:gs pos="2917">
                        <a:srgbClr val="000000"/>
                      </a:gs>
                      <a:gs pos="30000">
                        <a:srgbClr val="000000"/>
                      </a:gs>
                    </a:gsLst>
                    <a:lin ang="5400000" scaled="0"/>
                  </a:gradFill>
                  <a:effectLst/>
                  <a:uLnTx/>
                  <a:uFillTx/>
                  <a:latin typeface="+mj-lt"/>
                </a:endParaRPr>
              </a:p>
            </p:txBody>
          </p:sp>
        </p:grpSp>
      </p:grpSp>
      <p:grpSp>
        <p:nvGrpSpPr>
          <p:cNvPr id="74" name="Group 73">
            <a:extLst>
              <a:ext uri="{FF2B5EF4-FFF2-40B4-BE49-F238E27FC236}">
                <a16:creationId xmlns:a16="http://schemas.microsoft.com/office/drawing/2014/main" id="{EA79EEF5-F65F-4EF7-8184-B71DF2F938C8}"/>
              </a:ext>
            </a:extLst>
          </p:cNvPr>
          <p:cNvGrpSpPr/>
          <p:nvPr/>
        </p:nvGrpSpPr>
        <p:grpSpPr>
          <a:xfrm>
            <a:off x="6811508" y="3092752"/>
            <a:ext cx="5012267" cy="859376"/>
            <a:chOff x="6811508" y="3092752"/>
            <a:chExt cx="5012267" cy="859376"/>
          </a:xfrm>
        </p:grpSpPr>
        <p:sp>
          <p:nvSpPr>
            <p:cNvPr id="64" name="Rounded Rectangle 5">
              <a:extLst>
                <a:ext uri="{FF2B5EF4-FFF2-40B4-BE49-F238E27FC236}">
                  <a16:creationId xmlns:a16="http://schemas.microsoft.com/office/drawing/2014/main" id="{70D8D577-D96F-46A7-80CE-77594673C8E2}"/>
                </a:ext>
              </a:extLst>
            </p:cNvPr>
            <p:cNvSpPr/>
            <p:nvPr/>
          </p:nvSpPr>
          <p:spPr bwMode="auto">
            <a:xfrm>
              <a:off x="6811508" y="3092752"/>
              <a:ext cx="5012267" cy="859376"/>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Semibold"/>
                  <a:ea typeface="+mn-ea"/>
                  <a:cs typeface="+mn-cs"/>
                </a:rPr>
                <a:t>Bindings</a:t>
              </a:r>
            </a:p>
            <a:p>
              <a:pPr marL="0" marR="0" lvl="0" indent="0" defTabSz="932472" rtl="0" eaLnBrk="1" fontAlgn="base" latinLnBrk="0" hangingPunct="1">
                <a:lnSpc>
                  <a:spcPct val="100000"/>
                </a:lnSpc>
                <a:spcBef>
                  <a:spcPct val="0"/>
                </a:spcBef>
                <a:spcAft>
                  <a:spcPct val="0"/>
                </a:spcAft>
                <a:buClrTx/>
                <a:buSzTx/>
                <a:buFontTx/>
                <a:buNone/>
                <a:tabLst/>
                <a:defRPr/>
              </a:pPr>
              <a:r>
                <a:rPr lang="en-US" sz="1600" dirty="0">
                  <a:solidFill>
                    <a:srgbClr val="000000"/>
                  </a:solidFill>
                  <a:latin typeface="Segoe UI Semibold"/>
                </a:rPr>
                <a:t>&amp; Triggers</a:t>
              </a:r>
              <a:endParaRPr kumimoji="0" lang="en-US" sz="1600" b="0" i="0" u="none" strike="noStrike" kern="1200" cap="none" spc="0" normalizeH="0" baseline="0" noProof="0" dirty="0">
                <a:ln>
                  <a:noFill/>
                </a:ln>
                <a:solidFill>
                  <a:srgbClr val="000000"/>
                </a:solidFill>
                <a:effectLst/>
                <a:uLnTx/>
                <a:uFillTx/>
                <a:latin typeface="Segoe UI Semibold"/>
                <a:ea typeface="+mn-ea"/>
                <a:cs typeface="+mn-cs"/>
              </a:endParaRPr>
            </a:p>
          </p:txBody>
        </p:sp>
        <p:grpSp>
          <p:nvGrpSpPr>
            <p:cNvPr id="66" name="Group 65">
              <a:extLst>
                <a:ext uri="{FF2B5EF4-FFF2-40B4-BE49-F238E27FC236}">
                  <a16:creationId xmlns:a16="http://schemas.microsoft.com/office/drawing/2014/main" id="{C2345973-8372-47C6-9A8F-EEEBA544F412}"/>
                </a:ext>
              </a:extLst>
            </p:cNvPr>
            <p:cNvGrpSpPr/>
            <p:nvPr/>
          </p:nvGrpSpPr>
          <p:grpSpPr>
            <a:xfrm>
              <a:off x="8620045" y="3226954"/>
              <a:ext cx="2903730" cy="613561"/>
              <a:chOff x="8620045" y="3226954"/>
              <a:chExt cx="2903730" cy="613561"/>
            </a:xfrm>
          </p:grpSpPr>
          <p:grpSp>
            <p:nvGrpSpPr>
              <p:cNvPr id="56" name="Group 55">
                <a:extLst>
                  <a:ext uri="{FF2B5EF4-FFF2-40B4-BE49-F238E27FC236}">
                    <a16:creationId xmlns:a16="http://schemas.microsoft.com/office/drawing/2014/main" id="{0D4A44D5-64CC-41B9-A1BF-3F2B7E9A507A}"/>
                  </a:ext>
                </a:extLst>
              </p:cNvPr>
              <p:cNvGrpSpPr/>
              <p:nvPr/>
            </p:nvGrpSpPr>
            <p:grpSpPr>
              <a:xfrm>
                <a:off x="9951671" y="3226954"/>
                <a:ext cx="362279" cy="613302"/>
                <a:chOff x="11187129" y="3284711"/>
                <a:chExt cx="362279" cy="613302"/>
              </a:xfrm>
            </p:grpSpPr>
            <p:sp>
              <p:nvSpPr>
                <p:cNvPr id="139" name="TextBox 138">
                  <a:extLst>
                    <a:ext uri="{FF2B5EF4-FFF2-40B4-BE49-F238E27FC236}">
                      <a16:creationId xmlns:a16="http://schemas.microsoft.com/office/drawing/2014/main" id="{1CE745F1-EB1D-490E-8078-61FDD75A3066}"/>
                    </a:ext>
                  </a:extLst>
                </p:cNvPr>
                <p:cNvSpPr txBox="1"/>
                <p:nvPr/>
              </p:nvSpPr>
              <p:spPr>
                <a:xfrm>
                  <a:off x="11187129" y="3651792"/>
                  <a:ext cx="362279" cy="246221"/>
                </a:xfrm>
                <a:prstGeom prst="rect">
                  <a:avLst/>
                </a:prstGeom>
              </p:spPr>
              <p:style>
                <a:lnRef idx="1">
                  <a:schemeClr val="dk1"/>
                </a:lnRef>
                <a:fillRef idx="2">
                  <a:schemeClr val="dk1"/>
                </a:fillRef>
                <a:effectRef idx="1">
                  <a:schemeClr val="dk1"/>
                </a:effectRef>
                <a:fontRef idx="minor">
                  <a:schemeClr val="dk1"/>
                </a:fontRef>
              </p:style>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GCP</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Storage</a:t>
                  </a:r>
                </a:p>
              </p:txBody>
            </p:sp>
            <p:pic>
              <p:nvPicPr>
                <p:cNvPr id="143" name="Picture 142">
                  <a:extLst>
                    <a:ext uri="{FF2B5EF4-FFF2-40B4-BE49-F238E27FC236}">
                      <a16:creationId xmlns:a16="http://schemas.microsoft.com/office/drawing/2014/main" id="{12CF7F76-5FC7-46DE-949C-6798A67F45A0}"/>
                    </a:ext>
                  </a:extLst>
                </p:cNvPr>
                <p:cNvPicPr>
                  <a:picLocks noChangeAspect="1"/>
                </p:cNvPicPr>
                <p:nvPr/>
              </p:nvPicPr>
              <p:blipFill>
                <a:blip r:embed="rId18" cstate="print">
                  <a:extLst>
                    <a:ext uri="{28A0092B-C50C-407E-A947-70E740481C1C}">
                      <a14:useLocalDpi xmlns:a14="http://schemas.microsoft.com/office/drawing/2010/main"/>
                    </a:ext>
                  </a:extLst>
                </a:blip>
                <a:srcRect/>
                <a:stretch/>
              </p:blipFill>
              <p:spPr>
                <a:xfrm>
                  <a:off x="11192077" y="3284711"/>
                  <a:ext cx="352382" cy="352382"/>
                </a:xfrm>
                <a:prstGeom prst="rect">
                  <a:avLst/>
                </a:prstGeom>
              </p:spPr>
              <p:style>
                <a:lnRef idx="1">
                  <a:schemeClr val="dk1"/>
                </a:lnRef>
                <a:fillRef idx="2">
                  <a:schemeClr val="dk1"/>
                </a:fillRef>
                <a:effectRef idx="1">
                  <a:schemeClr val="dk1"/>
                </a:effectRef>
                <a:fontRef idx="minor">
                  <a:schemeClr val="dk1"/>
                </a:fontRef>
              </p:style>
            </p:pic>
          </p:grpSp>
          <p:grpSp>
            <p:nvGrpSpPr>
              <p:cNvPr id="54" name="Group 53">
                <a:extLst>
                  <a:ext uri="{FF2B5EF4-FFF2-40B4-BE49-F238E27FC236}">
                    <a16:creationId xmlns:a16="http://schemas.microsoft.com/office/drawing/2014/main" id="{3279A205-5FF7-4075-BEA9-881339A6970C}"/>
                  </a:ext>
                </a:extLst>
              </p:cNvPr>
              <p:cNvGrpSpPr/>
              <p:nvPr/>
            </p:nvGrpSpPr>
            <p:grpSpPr>
              <a:xfrm>
                <a:off x="8620045" y="3239575"/>
                <a:ext cx="332230" cy="600940"/>
                <a:chOff x="10569145" y="3297073"/>
                <a:chExt cx="332230" cy="600940"/>
              </a:xfrm>
            </p:grpSpPr>
            <p:pic>
              <p:nvPicPr>
                <p:cNvPr id="141" name="Picture 140">
                  <a:extLst>
                    <a:ext uri="{FF2B5EF4-FFF2-40B4-BE49-F238E27FC236}">
                      <a16:creationId xmlns:a16="http://schemas.microsoft.com/office/drawing/2014/main" id="{D304FFDA-FB98-40BE-BB79-8EDDA635F765}"/>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10569145" y="3297073"/>
                  <a:ext cx="332230" cy="332230"/>
                </a:xfrm>
                <a:prstGeom prst="rect">
                  <a:avLst/>
                </a:prstGeom>
              </p:spPr>
            </p:pic>
            <p:sp>
              <p:nvSpPr>
                <p:cNvPr id="145" name="TextBox 144">
                  <a:extLst>
                    <a:ext uri="{FF2B5EF4-FFF2-40B4-BE49-F238E27FC236}">
                      <a16:creationId xmlns:a16="http://schemas.microsoft.com/office/drawing/2014/main" id="{24166F4C-4836-4D2B-AD61-C5418D406349}"/>
                    </a:ext>
                  </a:extLst>
                </p:cNvPr>
                <p:cNvSpPr txBox="1"/>
                <p:nvPr/>
              </p:nvSpPr>
              <p:spPr>
                <a:xfrm>
                  <a:off x="10623049" y="3651792"/>
                  <a:ext cx="224420" cy="246221"/>
                </a:xfrm>
                <a:prstGeom prst="rect">
                  <a:avLst/>
                </a:prstGeom>
              </p:spPr>
              <p:style>
                <a:lnRef idx="1">
                  <a:schemeClr val="dk1"/>
                </a:lnRef>
                <a:fillRef idx="2">
                  <a:schemeClr val="dk1"/>
                </a:fillRef>
                <a:effectRef idx="1">
                  <a:schemeClr val="dk1"/>
                </a:effectRef>
                <a:fontRef idx="minor">
                  <a:schemeClr val="dk1"/>
                </a:fontRef>
              </p:style>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AWS</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S3</a:t>
                  </a:r>
                </a:p>
              </p:txBody>
            </p:sp>
          </p:grpSp>
          <p:grpSp>
            <p:nvGrpSpPr>
              <p:cNvPr id="53" name="Group 52">
                <a:extLst>
                  <a:ext uri="{FF2B5EF4-FFF2-40B4-BE49-F238E27FC236}">
                    <a16:creationId xmlns:a16="http://schemas.microsoft.com/office/drawing/2014/main" id="{193A384D-F456-4DAA-8B07-F2B158195160}"/>
                  </a:ext>
                </a:extLst>
              </p:cNvPr>
              <p:cNvGrpSpPr/>
              <p:nvPr/>
            </p:nvGrpSpPr>
            <p:grpSpPr>
              <a:xfrm>
                <a:off x="11265691" y="3251345"/>
                <a:ext cx="258084" cy="558399"/>
                <a:chOff x="10013624" y="3278059"/>
                <a:chExt cx="258084" cy="558399"/>
              </a:xfrm>
            </p:grpSpPr>
            <p:sp>
              <p:nvSpPr>
                <p:cNvPr id="149" name="TextBox 148">
                  <a:extLst>
                    <a:ext uri="{FF2B5EF4-FFF2-40B4-BE49-F238E27FC236}">
                      <a16:creationId xmlns:a16="http://schemas.microsoft.com/office/drawing/2014/main" id="{C42BEF3E-283A-4302-8483-07EF5F2957EF}"/>
                    </a:ext>
                  </a:extLst>
                </p:cNvPr>
                <p:cNvSpPr txBox="1"/>
                <p:nvPr/>
              </p:nvSpPr>
              <p:spPr>
                <a:xfrm>
                  <a:off x="10013624" y="3713347"/>
                  <a:ext cx="258084" cy="123111"/>
                </a:xfrm>
                <a:prstGeom prst="rect">
                  <a:avLst/>
                </a:prstGeom>
              </p:spPr>
              <p:style>
                <a:lnRef idx="1">
                  <a:schemeClr val="dk1"/>
                </a:lnRef>
                <a:fillRef idx="2">
                  <a:schemeClr val="dk1"/>
                </a:fillRef>
                <a:effectRef idx="1">
                  <a:schemeClr val="dk1"/>
                </a:effectRef>
                <a:fontRef idx="minor">
                  <a:schemeClr val="dk1"/>
                </a:fontRef>
              </p:style>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Kafka</a:t>
                  </a:r>
                </a:p>
              </p:txBody>
            </p:sp>
            <p:pic>
              <p:nvPicPr>
                <p:cNvPr id="151" name="Picture 150" descr="A close up of a logo&#10;&#10;Description automatically generated">
                  <a:extLst>
                    <a:ext uri="{FF2B5EF4-FFF2-40B4-BE49-F238E27FC236}">
                      <a16:creationId xmlns:a16="http://schemas.microsoft.com/office/drawing/2014/main" id="{85564CD7-D928-462D-9C5A-604A62817917}"/>
                    </a:ext>
                  </a:extLst>
                </p:cNvPr>
                <p:cNvPicPr>
                  <a:picLocks noChangeAspect="1"/>
                </p:cNvPicPr>
                <p:nvPr/>
              </p:nvPicPr>
              <p:blipFill>
                <a:blip r:embed="rId21"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0037286" y="3278059"/>
                  <a:ext cx="210761" cy="342135"/>
                </a:xfrm>
                <a:prstGeom prst="rect">
                  <a:avLst/>
                </a:prstGeom>
              </p:spPr>
              <p:style>
                <a:lnRef idx="1">
                  <a:schemeClr val="dk1"/>
                </a:lnRef>
                <a:fillRef idx="2">
                  <a:schemeClr val="dk1"/>
                </a:fillRef>
                <a:effectRef idx="1">
                  <a:schemeClr val="dk1"/>
                </a:effectRef>
                <a:fontRef idx="minor">
                  <a:schemeClr val="dk1"/>
                </a:fontRef>
              </p:style>
            </p:pic>
          </p:grpSp>
          <p:grpSp>
            <p:nvGrpSpPr>
              <p:cNvPr id="51" name="Group 50">
                <a:extLst>
                  <a:ext uri="{FF2B5EF4-FFF2-40B4-BE49-F238E27FC236}">
                    <a16:creationId xmlns:a16="http://schemas.microsoft.com/office/drawing/2014/main" id="{0F016EDF-F003-4DA9-9564-5871D75CEB14}"/>
                  </a:ext>
                </a:extLst>
              </p:cNvPr>
              <p:cNvGrpSpPr/>
              <p:nvPr/>
            </p:nvGrpSpPr>
            <p:grpSpPr>
              <a:xfrm>
                <a:off x="9271327" y="3231132"/>
                <a:ext cx="362279" cy="601615"/>
                <a:chOff x="9403298" y="3296398"/>
                <a:chExt cx="362279" cy="601615"/>
              </a:xfrm>
            </p:grpSpPr>
            <p:sp>
              <p:nvSpPr>
                <p:cNvPr id="147" name="TextBox 146">
                  <a:extLst>
                    <a:ext uri="{FF2B5EF4-FFF2-40B4-BE49-F238E27FC236}">
                      <a16:creationId xmlns:a16="http://schemas.microsoft.com/office/drawing/2014/main" id="{B27D6BAC-7C80-47B0-A143-22DA596F50C7}"/>
                    </a:ext>
                  </a:extLst>
                </p:cNvPr>
                <p:cNvSpPr txBox="1"/>
                <p:nvPr/>
              </p:nvSpPr>
              <p:spPr>
                <a:xfrm>
                  <a:off x="9403298" y="3651792"/>
                  <a:ext cx="362279" cy="246221"/>
                </a:xfrm>
                <a:prstGeom prst="rect">
                  <a:avLst/>
                </a:prstGeom>
              </p:spPr>
              <p:style>
                <a:lnRef idx="1">
                  <a:schemeClr val="dk1"/>
                </a:lnRef>
                <a:fillRef idx="2">
                  <a:schemeClr val="dk1"/>
                </a:fillRef>
                <a:effectRef idx="1">
                  <a:schemeClr val="dk1"/>
                </a:effectRef>
                <a:fontRef idx="minor">
                  <a:schemeClr val="dk1"/>
                </a:fontRef>
              </p:style>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Azure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Storage</a:t>
                  </a:r>
                </a:p>
              </p:txBody>
            </p:sp>
            <p:pic>
              <p:nvPicPr>
                <p:cNvPr id="153" name="Graphic 152">
                  <a:extLst>
                    <a:ext uri="{FF2B5EF4-FFF2-40B4-BE49-F238E27FC236}">
                      <a16:creationId xmlns:a16="http://schemas.microsoft.com/office/drawing/2014/main" id="{BDC0189B-CA7B-48FB-9DD9-06FF4160F710}"/>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9418110" y="3296398"/>
                  <a:ext cx="332652" cy="332652"/>
                </a:xfrm>
                <a:prstGeom prst="rect">
                  <a:avLst/>
                </a:prstGeom>
              </p:spPr>
            </p:pic>
          </p:grpSp>
          <p:grpSp>
            <p:nvGrpSpPr>
              <p:cNvPr id="49" name="Group 48">
                <a:extLst>
                  <a:ext uri="{FF2B5EF4-FFF2-40B4-BE49-F238E27FC236}">
                    <a16:creationId xmlns:a16="http://schemas.microsoft.com/office/drawing/2014/main" id="{E22713F9-CDBD-4F70-B1CC-44B7B2FD480E}"/>
                  </a:ext>
                </a:extLst>
              </p:cNvPr>
              <p:cNvGrpSpPr/>
              <p:nvPr/>
            </p:nvGrpSpPr>
            <p:grpSpPr>
              <a:xfrm>
                <a:off x="10568255" y="3256851"/>
                <a:ext cx="442189" cy="538873"/>
                <a:chOff x="8698105" y="3297585"/>
                <a:chExt cx="442189" cy="538873"/>
              </a:xfrm>
            </p:grpSpPr>
            <p:pic>
              <p:nvPicPr>
                <p:cNvPr id="155" name="Picture 6">
                  <a:extLst>
                    <a:ext uri="{FF2B5EF4-FFF2-40B4-BE49-F238E27FC236}">
                      <a16:creationId xmlns:a16="http://schemas.microsoft.com/office/drawing/2014/main" id="{66188ED1-6276-4152-8AD9-44EA82986028}"/>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p:blipFill>
              <p:spPr bwMode="auto">
                <a:xfrm>
                  <a:off x="8698105" y="3297585"/>
                  <a:ext cx="442189" cy="331465"/>
                </a:xfrm>
                <a:prstGeom prst="rect">
                  <a:avLst/>
                </a:prstGeom>
              </p:spPr>
              <p:style>
                <a:lnRef idx="1">
                  <a:schemeClr val="dk1"/>
                </a:lnRef>
                <a:fillRef idx="2">
                  <a:schemeClr val="dk1"/>
                </a:fillRef>
                <a:effectRef idx="1">
                  <a:schemeClr val="dk1"/>
                </a:effectRef>
                <a:fontRef idx="minor">
                  <a:schemeClr val="dk1"/>
                </a:fontRef>
              </p:style>
            </p:pic>
            <p:sp>
              <p:nvSpPr>
                <p:cNvPr id="112" name="TextBox 111">
                  <a:extLst>
                    <a:ext uri="{FF2B5EF4-FFF2-40B4-BE49-F238E27FC236}">
                      <a16:creationId xmlns:a16="http://schemas.microsoft.com/office/drawing/2014/main" id="{14D424BE-DF5D-4031-B2A9-F8F74F704FC9}"/>
                    </a:ext>
                  </a:extLst>
                </p:cNvPr>
                <p:cNvSpPr txBox="1"/>
                <p:nvPr/>
              </p:nvSpPr>
              <p:spPr>
                <a:xfrm>
                  <a:off x="8781341" y="3713347"/>
                  <a:ext cx="275717" cy="123111"/>
                </a:xfrm>
                <a:prstGeom prst="rect">
                  <a:avLst/>
                </a:prstGeom>
              </p:spPr>
              <p:style>
                <a:lnRef idx="1">
                  <a:schemeClr val="dk1"/>
                </a:lnRef>
                <a:fillRef idx="2">
                  <a:schemeClr val="dk1"/>
                </a:fillRef>
                <a:effectRef idx="1">
                  <a:schemeClr val="dk1"/>
                </a:effectRef>
                <a:fontRef idx="minor">
                  <a:schemeClr val="dk1"/>
                </a:fontRef>
              </p:style>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Twilio</a:t>
                  </a:r>
                </a:p>
              </p:txBody>
            </p:sp>
          </p:grpSp>
        </p:grpSp>
      </p:grpSp>
      <p:sp>
        <p:nvSpPr>
          <p:cNvPr id="32" name="TextBox 31">
            <a:extLst>
              <a:ext uri="{FF2B5EF4-FFF2-40B4-BE49-F238E27FC236}">
                <a16:creationId xmlns:a16="http://schemas.microsoft.com/office/drawing/2014/main" id="{4A5365AC-F178-4D87-B05E-2E9E7872B190}"/>
              </a:ext>
            </a:extLst>
          </p:cNvPr>
          <p:cNvSpPr txBox="1"/>
          <p:nvPr/>
        </p:nvSpPr>
        <p:spPr>
          <a:xfrm>
            <a:off x="1012779" y="4265958"/>
            <a:ext cx="4756439" cy="1846659"/>
          </a:xfrm>
          <a:prstGeom prst="rect">
            <a:avLst/>
          </a:prstGeom>
          <a:noFill/>
        </p:spPr>
        <p:txBody>
          <a:bodyPr wrap="square" lIns="0" tIns="0" rIns="0" bIns="0" rtlCol="0" anchor="t">
            <a:spAutoFit/>
          </a:bodyPr>
          <a:lstStyle/>
          <a:p>
            <a:pPr defTabSz="914367"/>
            <a:r>
              <a:rPr lang="en-US" sz="2000">
                <a:gradFill>
                  <a:gsLst>
                    <a:gs pos="2917">
                      <a:srgbClr val="000000"/>
                    </a:gs>
                    <a:gs pos="30000">
                      <a:srgbClr val="000000"/>
                    </a:gs>
                  </a:gsLst>
                  <a:lin ang="5400000" scaled="0"/>
                </a:gradFill>
                <a:latin typeface="Segoe UI" panose="020B0502040204020203" pitchFamily="34" charset="0"/>
                <a:cs typeface="Segoe UI" panose="020B0502040204020203" pitchFamily="34" charset="0"/>
              </a:rPr>
              <a:t>Swappable YAML files with</a:t>
            </a:r>
          </a:p>
          <a:p>
            <a:pPr defTabSz="914367">
              <a:spcAft>
                <a:spcPts val="1200"/>
              </a:spcAft>
            </a:pPr>
            <a:r>
              <a:rPr lang="en-US" sz="2000">
                <a:gradFill>
                  <a:gsLst>
                    <a:gs pos="2917">
                      <a:srgbClr val="000000"/>
                    </a:gs>
                    <a:gs pos="30000">
                      <a:srgbClr val="000000"/>
                    </a:gs>
                  </a:gsLst>
                  <a:lin ang="5400000" scaled="0"/>
                </a:gradFill>
                <a:latin typeface="Segoe UI" panose="020B0502040204020203" pitchFamily="34" charset="0"/>
                <a:cs typeface="Segoe UI" panose="020B0502040204020203" pitchFamily="34" charset="0"/>
              </a:rPr>
              <a:t>resource connection details</a:t>
            </a:r>
          </a:p>
          <a:p>
            <a:pPr defTabSz="914367">
              <a:spcAft>
                <a:spcPts val="1200"/>
              </a:spcAft>
            </a:pPr>
            <a:r>
              <a:rPr lang="en-US" sz="2000">
                <a:gradFill>
                  <a:gsLst>
                    <a:gs pos="2917">
                      <a:srgbClr val="000000"/>
                    </a:gs>
                    <a:gs pos="30000">
                      <a:srgbClr val="000000"/>
                    </a:gs>
                  </a:gsLst>
                  <a:lin ang="5400000" scaled="0"/>
                </a:gradFill>
                <a:latin typeface="Segoe UI" panose="020B0502040204020203" pitchFamily="34" charset="0"/>
                <a:cs typeface="Segoe UI" panose="020B0502040204020203" pitchFamily="34" charset="0"/>
              </a:rPr>
              <a:t>Over 70 components available</a:t>
            </a:r>
          </a:p>
          <a:p>
            <a:pPr defTabSz="914367">
              <a:spcAft>
                <a:spcPts val="1200"/>
              </a:spcAft>
            </a:pPr>
            <a:r>
              <a:rPr lang="en-US" sz="2000">
                <a:gradFill>
                  <a:gsLst>
                    <a:gs pos="2917">
                      <a:srgbClr val="000000"/>
                    </a:gs>
                    <a:gs pos="30000">
                      <a:srgbClr val="000000"/>
                    </a:gs>
                  </a:gsLst>
                  <a:lin ang="5400000" scaled="0"/>
                </a:gradFill>
                <a:latin typeface="Segoe UI" panose="020B0502040204020203" pitchFamily="34" charset="0"/>
                <a:cs typeface="Segoe UI" panose="020B0502040204020203" pitchFamily="34" charset="0"/>
              </a:rPr>
              <a:t>Create components for your resource at: github.com/dapr/components-</a:t>
            </a:r>
            <a:r>
              <a:rPr lang="en-US" sz="2000" err="1">
                <a:gradFill>
                  <a:gsLst>
                    <a:gs pos="2917">
                      <a:srgbClr val="000000"/>
                    </a:gs>
                    <a:gs pos="30000">
                      <a:srgbClr val="000000"/>
                    </a:gs>
                  </a:gsLst>
                  <a:lin ang="5400000" scaled="0"/>
                </a:gradFill>
                <a:latin typeface="Segoe UI" panose="020B0502040204020203" pitchFamily="34" charset="0"/>
                <a:cs typeface="Segoe UI" panose="020B0502040204020203" pitchFamily="34" charset="0"/>
              </a:rPr>
              <a:t>contrib</a:t>
            </a:r>
            <a:endParaRPr lang="en-US" sz="2000">
              <a:gradFill>
                <a:gsLst>
                  <a:gs pos="2917">
                    <a:srgbClr val="000000"/>
                  </a:gs>
                  <a:gs pos="30000">
                    <a:srgbClr val="000000"/>
                  </a:gs>
                </a:gsLst>
                <a:lin ang="5400000" scaled="0"/>
              </a:gradFill>
              <a:latin typeface="Segoe UI" panose="020B0502040204020203" pitchFamily="34" charset="0"/>
              <a:cs typeface="Segoe UI" panose="020B0502040204020203" pitchFamily="34" charset="0"/>
            </a:endParaRPr>
          </a:p>
        </p:txBody>
      </p:sp>
      <p:grpSp>
        <p:nvGrpSpPr>
          <p:cNvPr id="75" name="Group 74">
            <a:extLst>
              <a:ext uri="{FF2B5EF4-FFF2-40B4-BE49-F238E27FC236}">
                <a16:creationId xmlns:a16="http://schemas.microsoft.com/office/drawing/2014/main" id="{D91F7E06-D1CD-455C-B8CF-6475941BC921}"/>
              </a:ext>
            </a:extLst>
          </p:cNvPr>
          <p:cNvGrpSpPr/>
          <p:nvPr/>
        </p:nvGrpSpPr>
        <p:grpSpPr>
          <a:xfrm>
            <a:off x="6811509" y="4295716"/>
            <a:ext cx="5012267" cy="859376"/>
            <a:chOff x="6811509" y="4295716"/>
            <a:chExt cx="5012267" cy="859376"/>
          </a:xfrm>
        </p:grpSpPr>
        <p:sp>
          <p:nvSpPr>
            <p:cNvPr id="61" name="Rounded Rectangle 5">
              <a:extLst>
                <a:ext uri="{FF2B5EF4-FFF2-40B4-BE49-F238E27FC236}">
                  <a16:creationId xmlns:a16="http://schemas.microsoft.com/office/drawing/2014/main" id="{91EF0E93-2119-4C36-9A1D-A8D6FC7E83E1}"/>
                </a:ext>
              </a:extLst>
            </p:cNvPr>
            <p:cNvSpPr/>
            <p:nvPr/>
          </p:nvSpPr>
          <p:spPr bwMode="auto">
            <a:xfrm>
              <a:off x="6811509" y="4295716"/>
              <a:ext cx="5012267" cy="859376"/>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mn-cs"/>
                </a:rPr>
                <a:t>Secret</a:t>
              </a:r>
            </a:p>
            <a:p>
              <a:pPr marL="0" marR="0" lvl="0" indent="0" defTabSz="932472" rtl="0" eaLnBrk="1" fontAlgn="base" latinLnBrk="0" hangingPunct="1">
                <a:lnSpc>
                  <a:spcPct val="100000"/>
                </a:lnSpc>
                <a:spcBef>
                  <a:spcPct val="0"/>
                </a:spcBef>
                <a:spcAft>
                  <a:spcPct val="0"/>
                </a:spcAft>
                <a:buClrTx/>
                <a:buSzTx/>
                <a:buFontTx/>
                <a:buNone/>
                <a:tabLst/>
                <a:defRPr/>
              </a:pPr>
              <a:r>
                <a:rPr lang="en-US" sz="1600">
                  <a:solidFill>
                    <a:srgbClr val="000000"/>
                  </a:solidFill>
                  <a:latin typeface="Segoe UI Semibold"/>
                </a:rPr>
                <a:t>Stores</a:t>
              </a:r>
              <a:endParaRPr kumimoji="0" lang="en-US" sz="1600" b="0" i="0" u="none" strike="noStrike" kern="1200" cap="none" spc="0" normalizeH="0" baseline="0" noProof="0">
                <a:ln>
                  <a:noFill/>
                </a:ln>
                <a:solidFill>
                  <a:srgbClr val="000000"/>
                </a:solidFill>
                <a:effectLst/>
                <a:uLnTx/>
                <a:uFillTx/>
                <a:latin typeface="Segoe UI Semibold"/>
                <a:ea typeface="+mn-ea"/>
                <a:cs typeface="+mn-cs"/>
              </a:endParaRPr>
            </a:p>
          </p:txBody>
        </p:sp>
        <p:grpSp>
          <p:nvGrpSpPr>
            <p:cNvPr id="28" name="Group 27">
              <a:extLst>
                <a:ext uri="{FF2B5EF4-FFF2-40B4-BE49-F238E27FC236}">
                  <a16:creationId xmlns:a16="http://schemas.microsoft.com/office/drawing/2014/main" id="{70B7984F-5ACE-4CF4-9943-E26347AE7968}"/>
                </a:ext>
              </a:extLst>
            </p:cNvPr>
            <p:cNvGrpSpPr/>
            <p:nvPr/>
          </p:nvGrpSpPr>
          <p:grpSpPr>
            <a:xfrm>
              <a:off x="8397432" y="4433548"/>
              <a:ext cx="777457" cy="634256"/>
              <a:chOff x="8397432" y="4433548"/>
              <a:chExt cx="777457" cy="634256"/>
            </a:xfrm>
          </p:grpSpPr>
          <p:sp>
            <p:nvSpPr>
              <p:cNvPr id="46" name="TextBox 45">
                <a:extLst>
                  <a:ext uri="{FF2B5EF4-FFF2-40B4-BE49-F238E27FC236}">
                    <a16:creationId xmlns:a16="http://schemas.microsoft.com/office/drawing/2014/main" id="{62DE5FA3-6475-49FB-A407-5FB0A7E5286F}"/>
                  </a:ext>
                </a:extLst>
              </p:cNvPr>
              <p:cNvSpPr txBox="1"/>
              <p:nvPr/>
            </p:nvSpPr>
            <p:spPr>
              <a:xfrm>
                <a:off x="8397432" y="4821583"/>
                <a:ext cx="777457"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AWS</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Secrets Manager</a:t>
                </a:r>
              </a:p>
            </p:txBody>
          </p:sp>
          <p:pic>
            <p:nvPicPr>
              <p:cNvPr id="48" name="Graphic 47">
                <a:extLst>
                  <a:ext uri="{FF2B5EF4-FFF2-40B4-BE49-F238E27FC236}">
                    <a16:creationId xmlns:a16="http://schemas.microsoft.com/office/drawing/2014/main" id="{858372BD-C872-4442-A4E5-6C32C5CB63D4}"/>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622082" y="4433548"/>
                <a:ext cx="328156" cy="328156"/>
              </a:xfrm>
              <a:prstGeom prst="rect">
                <a:avLst/>
              </a:prstGeom>
            </p:spPr>
          </p:pic>
        </p:grpSp>
        <p:grpSp>
          <p:nvGrpSpPr>
            <p:cNvPr id="30" name="Group 29">
              <a:extLst>
                <a:ext uri="{FF2B5EF4-FFF2-40B4-BE49-F238E27FC236}">
                  <a16:creationId xmlns:a16="http://schemas.microsoft.com/office/drawing/2014/main" id="{D5FD72F7-9125-4B06-8E60-8E0AC5538FB1}"/>
                </a:ext>
              </a:extLst>
            </p:cNvPr>
            <p:cNvGrpSpPr/>
            <p:nvPr/>
          </p:nvGrpSpPr>
          <p:grpSpPr>
            <a:xfrm>
              <a:off x="9246478" y="4430073"/>
              <a:ext cx="411972" cy="637731"/>
              <a:chOff x="9245411" y="4430073"/>
              <a:chExt cx="411972" cy="637731"/>
            </a:xfrm>
          </p:grpSpPr>
          <p:sp>
            <p:nvSpPr>
              <p:cNvPr id="45" name="TextBox 44">
                <a:extLst>
                  <a:ext uri="{FF2B5EF4-FFF2-40B4-BE49-F238E27FC236}">
                    <a16:creationId xmlns:a16="http://schemas.microsoft.com/office/drawing/2014/main" id="{B74C699E-36C8-4797-BDEA-D1A20C6E411B}"/>
                  </a:ext>
                </a:extLst>
              </p:cNvPr>
              <p:cNvSpPr txBox="1"/>
              <p:nvPr/>
            </p:nvSpPr>
            <p:spPr>
              <a:xfrm>
                <a:off x="9245411" y="4821583"/>
                <a:ext cx="411972"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Azure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KeyVault</a:t>
                </a:r>
              </a:p>
            </p:txBody>
          </p:sp>
          <p:pic>
            <p:nvPicPr>
              <p:cNvPr id="50" name="Graphic 49">
                <a:extLst>
                  <a:ext uri="{FF2B5EF4-FFF2-40B4-BE49-F238E27FC236}">
                    <a16:creationId xmlns:a16="http://schemas.microsoft.com/office/drawing/2014/main" id="{444F91B1-CB88-4F6C-B9E9-4202478A40EB}"/>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9277675" y="4430073"/>
                <a:ext cx="347444" cy="347444"/>
              </a:xfrm>
              <a:prstGeom prst="rect">
                <a:avLst/>
              </a:prstGeom>
            </p:spPr>
          </p:pic>
        </p:grpSp>
        <p:grpSp>
          <p:nvGrpSpPr>
            <p:cNvPr id="31" name="Group 30">
              <a:extLst>
                <a:ext uri="{FF2B5EF4-FFF2-40B4-BE49-F238E27FC236}">
                  <a16:creationId xmlns:a16="http://schemas.microsoft.com/office/drawing/2014/main" id="{13C9F317-4E64-409D-951F-407A74B9D00F}"/>
                </a:ext>
              </a:extLst>
            </p:cNvPr>
            <p:cNvGrpSpPr/>
            <p:nvPr/>
          </p:nvGrpSpPr>
          <p:grpSpPr>
            <a:xfrm>
              <a:off x="9766523" y="4399211"/>
              <a:ext cx="732573" cy="668593"/>
              <a:chOff x="9643345" y="4399211"/>
              <a:chExt cx="732573" cy="668593"/>
            </a:xfrm>
          </p:grpSpPr>
          <p:sp>
            <p:nvSpPr>
              <p:cNvPr id="44" name="TextBox 43">
                <a:extLst>
                  <a:ext uri="{FF2B5EF4-FFF2-40B4-BE49-F238E27FC236}">
                    <a16:creationId xmlns:a16="http://schemas.microsoft.com/office/drawing/2014/main" id="{11D9827C-EF20-4847-926C-934D91CAB5CB}"/>
                  </a:ext>
                </a:extLst>
              </p:cNvPr>
              <p:cNvSpPr txBox="1"/>
              <p:nvPr/>
            </p:nvSpPr>
            <p:spPr>
              <a:xfrm>
                <a:off x="9643345" y="4821583"/>
                <a:ext cx="732573"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GCP</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Secret Manager</a:t>
                </a:r>
              </a:p>
            </p:txBody>
          </p:sp>
          <p:pic>
            <p:nvPicPr>
              <p:cNvPr id="10242" name="Picture 2">
                <a:extLst>
                  <a:ext uri="{FF2B5EF4-FFF2-40B4-BE49-F238E27FC236}">
                    <a16:creationId xmlns:a16="http://schemas.microsoft.com/office/drawing/2014/main" id="{09C89D2A-3923-41FB-9F94-CF0800D95E69}"/>
                  </a:ext>
                </a:extLst>
              </p:cNvPr>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9849987" y="4399211"/>
                <a:ext cx="319288" cy="3968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B4FD0CD8-FC12-43E1-8900-8187E1D183DE}"/>
                </a:ext>
              </a:extLst>
            </p:cNvPr>
            <p:cNvGrpSpPr/>
            <p:nvPr/>
          </p:nvGrpSpPr>
          <p:grpSpPr>
            <a:xfrm>
              <a:off x="10546495" y="4475785"/>
              <a:ext cx="485710" cy="592019"/>
              <a:chOff x="10359368" y="4475785"/>
              <a:chExt cx="485710" cy="592019"/>
            </a:xfrm>
          </p:grpSpPr>
          <p:sp>
            <p:nvSpPr>
              <p:cNvPr id="42" name="TextBox 41">
                <a:extLst>
                  <a:ext uri="{FF2B5EF4-FFF2-40B4-BE49-F238E27FC236}">
                    <a16:creationId xmlns:a16="http://schemas.microsoft.com/office/drawing/2014/main" id="{FDE43BD0-C231-4F47-8FA3-E7C5F7F079AF}"/>
                  </a:ext>
                </a:extLst>
              </p:cNvPr>
              <p:cNvSpPr txBox="1"/>
              <p:nvPr/>
            </p:nvSpPr>
            <p:spPr>
              <a:xfrm>
                <a:off x="10359368" y="4821583"/>
                <a:ext cx="485710"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gradFill>
                      <a:gsLst>
                        <a:gs pos="2917">
                          <a:srgbClr val="000000"/>
                        </a:gs>
                        <a:gs pos="30000">
                          <a:srgbClr val="000000"/>
                        </a:gs>
                      </a:gsLst>
                      <a:lin ang="5400000" scaled="0"/>
                    </a:gradFill>
                    <a:effectLst/>
                    <a:uLnTx/>
                    <a:uFillTx/>
                    <a:latin typeface="+mj-lt"/>
                    <a:ea typeface="+mn-ea"/>
                    <a:cs typeface="+mn-cs"/>
                  </a:rPr>
                  <a:t>HashiCorp</a:t>
                </a:r>
                <a:endPar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endParaRPr>
              </a:p>
              <a:p>
                <a:pPr marL="0" marR="0" lvl="0" indent="0" algn="ctr" defTabSz="914367" rtl="0" eaLnBrk="1" fontAlgn="auto" latinLnBrk="0" hangingPunct="1">
                  <a:lnSpc>
                    <a:spcPct val="100000"/>
                  </a:lnSpc>
                  <a:spcBef>
                    <a:spcPts val="0"/>
                  </a:spcBef>
                  <a:spcAft>
                    <a:spcPts val="0"/>
                  </a:spcAft>
                  <a:buClrTx/>
                  <a:buSzTx/>
                  <a:buFontTx/>
                  <a:buNone/>
                  <a:tabLst/>
                  <a:defRPr/>
                </a:pPr>
                <a:r>
                  <a:rPr lang="en-US" sz="800">
                    <a:gradFill>
                      <a:gsLst>
                        <a:gs pos="2917">
                          <a:srgbClr val="000000"/>
                        </a:gs>
                        <a:gs pos="30000">
                          <a:srgbClr val="000000"/>
                        </a:gs>
                      </a:gsLst>
                      <a:lin ang="5400000" scaled="0"/>
                    </a:gradFill>
                    <a:latin typeface="+mj-lt"/>
                  </a:rPr>
                  <a:t>Vault</a:t>
                </a:r>
                <a:endPar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endParaRPr>
              </a:p>
            </p:txBody>
          </p:sp>
          <p:pic>
            <p:nvPicPr>
              <p:cNvPr id="9" name="Picture 2" descr="See the source image">
                <a:extLst>
                  <a:ext uri="{FF2B5EF4-FFF2-40B4-BE49-F238E27FC236}">
                    <a16:creationId xmlns:a16="http://schemas.microsoft.com/office/drawing/2014/main" id="{F1D86365-AB16-443F-AE76-EA7C67E8EB59}"/>
                  </a:ext>
                </a:extLst>
              </p:cNvPr>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10442578" y="4475785"/>
                <a:ext cx="319288" cy="3123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B4E90703-EA39-49B6-9559-6799E4CC3654}"/>
                </a:ext>
              </a:extLst>
            </p:cNvPr>
            <p:cNvGrpSpPr/>
            <p:nvPr/>
          </p:nvGrpSpPr>
          <p:grpSpPr>
            <a:xfrm>
              <a:off x="11131040" y="4441456"/>
              <a:ext cx="527388" cy="626348"/>
              <a:chOff x="10971534" y="4441456"/>
              <a:chExt cx="527388" cy="626348"/>
            </a:xfrm>
          </p:grpSpPr>
          <p:sp>
            <p:nvSpPr>
              <p:cNvPr id="41" name="TextBox 40">
                <a:extLst>
                  <a:ext uri="{FF2B5EF4-FFF2-40B4-BE49-F238E27FC236}">
                    <a16:creationId xmlns:a16="http://schemas.microsoft.com/office/drawing/2014/main" id="{B7E245BD-F420-4CB6-87A9-EEFB06F84660}"/>
                  </a:ext>
                </a:extLst>
              </p:cNvPr>
              <p:cNvSpPr txBox="1"/>
              <p:nvPr/>
            </p:nvSpPr>
            <p:spPr>
              <a:xfrm>
                <a:off x="10971534" y="4821583"/>
                <a:ext cx="527388"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Kubernetes</a:t>
                </a:r>
              </a:p>
              <a:p>
                <a:pPr marL="0" marR="0" lvl="0" indent="0" algn="ctr" defTabSz="914367" rtl="0" eaLnBrk="1" fontAlgn="auto" latinLnBrk="0" hangingPunct="1">
                  <a:lnSpc>
                    <a:spcPct val="100000"/>
                  </a:lnSpc>
                  <a:spcBef>
                    <a:spcPts val="0"/>
                  </a:spcBef>
                  <a:spcAft>
                    <a:spcPts val="0"/>
                  </a:spcAft>
                  <a:buClrTx/>
                  <a:buSzTx/>
                  <a:buFontTx/>
                  <a:buNone/>
                  <a:tabLst/>
                  <a:defRPr/>
                </a:pPr>
                <a:r>
                  <a:rPr lang="en-US" sz="800">
                    <a:gradFill>
                      <a:gsLst>
                        <a:gs pos="2917">
                          <a:srgbClr val="000000"/>
                        </a:gs>
                        <a:gs pos="30000">
                          <a:srgbClr val="000000"/>
                        </a:gs>
                      </a:gsLst>
                      <a:lin ang="5400000" scaled="0"/>
                    </a:gradFill>
                    <a:latin typeface="+mj-lt"/>
                  </a:rPr>
                  <a:t>Secret</a:t>
                </a:r>
                <a:endPar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endParaRPr>
              </a:p>
            </p:txBody>
          </p:sp>
          <p:pic>
            <p:nvPicPr>
              <p:cNvPr id="10" name="Graphic 9">
                <a:extLst>
                  <a:ext uri="{FF2B5EF4-FFF2-40B4-BE49-F238E27FC236}">
                    <a16:creationId xmlns:a16="http://schemas.microsoft.com/office/drawing/2014/main" id="{E36A805E-C4A0-4DB6-8D0B-7485EFB479A9}"/>
                  </a:ext>
                </a:extLst>
              </p:cNvPr>
              <p:cNvPicPr>
                <a:picLocks noChangeAspect="1"/>
              </p:cNvPicPr>
              <p:nvPr/>
            </p:nvPicPr>
            <p:blipFill rotWithShape="1">
              <a:blip r:embed="rId31" cstate="print">
                <a:extLst>
                  <a:ext uri="{28A0092B-C50C-407E-A947-70E740481C1C}">
                    <a14:useLocalDpi xmlns:a14="http://schemas.microsoft.com/office/drawing/2010/main"/>
                  </a:ext>
                  <a:ext uri="{96DAC541-7B7A-43D3-8B79-37D633B846F1}">
                    <asvg:svgBlip xmlns:asvg="http://schemas.microsoft.com/office/drawing/2016/SVG/main" r:embed="rId32"/>
                  </a:ext>
                </a:extLst>
              </a:blip>
              <a:srcRect r="81683"/>
              <a:stretch/>
            </p:blipFill>
            <p:spPr>
              <a:xfrm>
                <a:off x="11051503" y="4441456"/>
                <a:ext cx="367449" cy="354585"/>
              </a:xfrm>
              <a:prstGeom prst="rect">
                <a:avLst/>
              </a:prstGeom>
            </p:spPr>
          </p:pic>
        </p:grpSp>
      </p:grpSp>
      <p:grpSp>
        <p:nvGrpSpPr>
          <p:cNvPr id="63" name="Group 62">
            <a:extLst>
              <a:ext uri="{FF2B5EF4-FFF2-40B4-BE49-F238E27FC236}">
                <a16:creationId xmlns:a16="http://schemas.microsoft.com/office/drawing/2014/main" id="{C3B54C7B-E08B-4E3B-8D10-D33900A04F55}"/>
              </a:ext>
            </a:extLst>
          </p:cNvPr>
          <p:cNvGrpSpPr/>
          <p:nvPr/>
        </p:nvGrpSpPr>
        <p:grpSpPr>
          <a:xfrm>
            <a:off x="6836292" y="1889788"/>
            <a:ext cx="5012267" cy="859376"/>
            <a:chOff x="6836292" y="1889788"/>
            <a:chExt cx="5012267" cy="859376"/>
          </a:xfrm>
        </p:grpSpPr>
        <p:sp>
          <p:nvSpPr>
            <p:cNvPr id="58" name="Rounded Rectangle 5">
              <a:extLst>
                <a:ext uri="{FF2B5EF4-FFF2-40B4-BE49-F238E27FC236}">
                  <a16:creationId xmlns:a16="http://schemas.microsoft.com/office/drawing/2014/main" id="{04E70FEC-A907-4FF4-AFD6-56E08E75428C}"/>
                </a:ext>
              </a:extLst>
            </p:cNvPr>
            <p:cNvSpPr/>
            <p:nvPr/>
          </p:nvSpPr>
          <p:spPr bwMode="auto">
            <a:xfrm>
              <a:off x="6836292" y="1889788"/>
              <a:ext cx="5012267"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Segoe UI Semibold"/>
                  <a:ea typeface="+mn-ea"/>
                  <a:cs typeface="+mn-cs"/>
                </a:rPr>
                <a:t>PubSub</a:t>
              </a:r>
              <a:endParaRPr kumimoji="0" lang="en-US" sz="16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defTabSz="932472" rtl="0" eaLnBrk="1" fontAlgn="base" latinLnBrk="0" hangingPunct="1">
                <a:lnSpc>
                  <a:spcPct val="100000"/>
                </a:lnSpc>
                <a:spcBef>
                  <a:spcPct val="0"/>
                </a:spcBef>
                <a:spcAft>
                  <a:spcPct val="0"/>
                </a:spcAft>
                <a:buClrTx/>
                <a:buSzTx/>
                <a:buFontTx/>
                <a:buNone/>
                <a:tabLst/>
                <a:defRPr/>
              </a:pPr>
              <a:r>
                <a:rPr lang="en-US" sz="1600" dirty="0">
                  <a:solidFill>
                    <a:srgbClr val="000000"/>
                  </a:solidFill>
                  <a:latin typeface="Segoe UI Semibold"/>
                </a:rPr>
                <a:t>Brokers</a:t>
              </a:r>
              <a:endParaRPr kumimoji="0" lang="en-US" sz="1600" b="0" i="0" u="none" strike="noStrike" kern="1200" cap="none" spc="0" normalizeH="0" baseline="0" noProof="0" dirty="0">
                <a:ln>
                  <a:noFill/>
                </a:ln>
                <a:solidFill>
                  <a:srgbClr val="000000"/>
                </a:solidFill>
                <a:effectLst/>
                <a:uLnTx/>
                <a:uFillTx/>
                <a:latin typeface="Segoe UI Semibold"/>
                <a:ea typeface="+mn-ea"/>
                <a:cs typeface="+mn-cs"/>
              </a:endParaRPr>
            </a:p>
          </p:txBody>
        </p:sp>
        <p:grpSp>
          <p:nvGrpSpPr>
            <p:cNvPr id="138" name="Group 137">
              <a:extLst>
                <a:ext uri="{FF2B5EF4-FFF2-40B4-BE49-F238E27FC236}">
                  <a16:creationId xmlns:a16="http://schemas.microsoft.com/office/drawing/2014/main" id="{21371B33-5A80-4FD2-9C29-073B25B01481}"/>
                </a:ext>
              </a:extLst>
            </p:cNvPr>
            <p:cNvGrpSpPr/>
            <p:nvPr/>
          </p:nvGrpSpPr>
          <p:grpSpPr>
            <a:xfrm>
              <a:off x="10628977" y="2085619"/>
              <a:ext cx="320745" cy="477468"/>
              <a:chOff x="9821876" y="953897"/>
              <a:chExt cx="320745" cy="477468"/>
            </a:xfrm>
          </p:grpSpPr>
          <p:pic>
            <p:nvPicPr>
              <p:cNvPr id="140" name="Picture 139">
                <a:extLst>
                  <a:ext uri="{FF2B5EF4-FFF2-40B4-BE49-F238E27FC236}">
                    <a16:creationId xmlns:a16="http://schemas.microsoft.com/office/drawing/2014/main" id="{ABB6D18A-5E38-4D65-B101-A18A2085D36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821876" y="953897"/>
                <a:ext cx="320745" cy="268531"/>
              </a:xfrm>
              <a:prstGeom prst="rect">
                <a:avLst/>
              </a:prstGeom>
            </p:spPr>
          </p:pic>
          <p:sp>
            <p:nvSpPr>
              <p:cNvPr id="142" name="TextBox 141">
                <a:extLst>
                  <a:ext uri="{FF2B5EF4-FFF2-40B4-BE49-F238E27FC236}">
                    <a16:creationId xmlns:a16="http://schemas.microsoft.com/office/drawing/2014/main" id="{F20A0966-46ED-4D3A-86C7-51BC2015CE39}"/>
                  </a:ext>
                </a:extLst>
              </p:cNvPr>
              <p:cNvSpPr txBox="1"/>
              <p:nvPr/>
            </p:nvSpPr>
            <p:spPr>
              <a:xfrm>
                <a:off x="9855611" y="1308254"/>
                <a:ext cx="253275" cy="12311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Redis</a:t>
                </a:r>
              </a:p>
            </p:txBody>
          </p:sp>
        </p:grpSp>
        <p:grpSp>
          <p:nvGrpSpPr>
            <p:cNvPr id="150" name="Group 149">
              <a:extLst>
                <a:ext uri="{FF2B5EF4-FFF2-40B4-BE49-F238E27FC236}">
                  <a16:creationId xmlns:a16="http://schemas.microsoft.com/office/drawing/2014/main" id="{B3412C62-1E44-4D6C-9A20-FE34C93DF9B4}"/>
                </a:ext>
              </a:extLst>
            </p:cNvPr>
            <p:cNvGrpSpPr/>
            <p:nvPr/>
          </p:nvGrpSpPr>
          <p:grpSpPr>
            <a:xfrm>
              <a:off x="8619944" y="2036350"/>
              <a:ext cx="332433" cy="592591"/>
              <a:chOff x="8604473" y="900329"/>
              <a:chExt cx="332433" cy="592591"/>
            </a:xfrm>
          </p:grpSpPr>
          <p:pic>
            <p:nvPicPr>
              <p:cNvPr id="152" name="Picture 114">
                <a:extLst>
                  <a:ext uri="{FF2B5EF4-FFF2-40B4-BE49-F238E27FC236}">
                    <a16:creationId xmlns:a16="http://schemas.microsoft.com/office/drawing/2014/main" id="{72971B67-60C0-4132-969F-4CB1DC68FB68}"/>
                  </a:ext>
                </a:extLst>
              </p:cNvPr>
              <p:cNvPicPr>
                <a:picLocks noChangeAspect="1"/>
              </p:cNvPicPr>
              <p:nvPr/>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rcRect/>
              <a:stretch/>
            </p:blipFill>
            <p:spPr>
              <a:xfrm>
                <a:off x="8604473" y="900329"/>
                <a:ext cx="332433" cy="332433"/>
              </a:xfrm>
              <a:prstGeom prst="rect">
                <a:avLst/>
              </a:prstGeom>
            </p:spPr>
          </p:pic>
          <p:sp>
            <p:nvSpPr>
              <p:cNvPr id="154" name="TextBox 153">
                <a:extLst>
                  <a:ext uri="{FF2B5EF4-FFF2-40B4-BE49-F238E27FC236}">
                    <a16:creationId xmlns:a16="http://schemas.microsoft.com/office/drawing/2014/main" id="{BA4016CD-EFFD-4DD7-8B38-7E9EB32AA6AE}"/>
                  </a:ext>
                </a:extLst>
              </p:cNvPr>
              <p:cNvSpPr txBox="1"/>
              <p:nvPr/>
            </p:nvSpPr>
            <p:spPr>
              <a:xfrm>
                <a:off x="8658479" y="1246699"/>
                <a:ext cx="224420"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AWS</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SQS</a:t>
                </a:r>
              </a:p>
            </p:txBody>
          </p:sp>
        </p:grpSp>
        <p:grpSp>
          <p:nvGrpSpPr>
            <p:cNvPr id="156" name="Group 155">
              <a:extLst>
                <a:ext uri="{FF2B5EF4-FFF2-40B4-BE49-F238E27FC236}">
                  <a16:creationId xmlns:a16="http://schemas.microsoft.com/office/drawing/2014/main" id="{492E7688-1A71-4898-BDDF-DF3384CE66E3}"/>
                </a:ext>
              </a:extLst>
            </p:cNvPr>
            <p:cNvGrpSpPr/>
            <p:nvPr/>
          </p:nvGrpSpPr>
          <p:grpSpPr>
            <a:xfrm>
              <a:off x="9189572" y="2028943"/>
              <a:ext cx="525785" cy="595242"/>
              <a:chOff x="9173036" y="897678"/>
              <a:chExt cx="525785" cy="595242"/>
            </a:xfrm>
          </p:grpSpPr>
          <p:pic>
            <p:nvPicPr>
              <p:cNvPr id="157" name="Graphic 156">
                <a:extLst>
                  <a:ext uri="{FF2B5EF4-FFF2-40B4-BE49-F238E27FC236}">
                    <a16:creationId xmlns:a16="http://schemas.microsoft.com/office/drawing/2014/main" id="{DC2310D4-28C6-4E56-B518-5DD249764216}"/>
                  </a:ext>
                </a:extLst>
              </p:cNvPr>
              <p:cNvPicPr>
                <a:picLocks noChangeAspect="1"/>
              </p:cNvPicPr>
              <p:nvPr/>
            </p:nvPicPr>
            <p:blipFill>
              <a:blip r:embed="rId35">
                <a:extLst>
                  <a:ext uri="{28A0092B-C50C-407E-A947-70E740481C1C}">
                    <a14:useLocalDpi xmlns:a14="http://schemas.microsoft.com/office/drawing/2010/main"/>
                  </a:ext>
                  <a:ext uri="{96DAC541-7B7A-43D3-8B79-37D633B846F1}">
                    <asvg:svgBlip xmlns:asvg="http://schemas.microsoft.com/office/drawing/2016/SVG/main" r:embed="rId36"/>
                  </a:ext>
                </a:extLst>
              </a:blip>
              <a:srcRect/>
              <a:stretch/>
            </p:blipFill>
            <p:spPr>
              <a:xfrm>
                <a:off x="9270832" y="897678"/>
                <a:ext cx="330190" cy="330190"/>
              </a:xfrm>
              <a:prstGeom prst="rect">
                <a:avLst/>
              </a:prstGeom>
            </p:spPr>
          </p:pic>
          <p:sp>
            <p:nvSpPr>
              <p:cNvPr id="159" name="TextBox 158">
                <a:extLst>
                  <a:ext uri="{FF2B5EF4-FFF2-40B4-BE49-F238E27FC236}">
                    <a16:creationId xmlns:a16="http://schemas.microsoft.com/office/drawing/2014/main" id="{11C82B10-ACF7-4671-8A3A-3EE9E53B913B}"/>
                  </a:ext>
                </a:extLst>
              </p:cNvPr>
              <p:cNvSpPr txBox="1"/>
              <p:nvPr/>
            </p:nvSpPr>
            <p:spPr>
              <a:xfrm>
                <a:off x="9173036" y="1246699"/>
                <a:ext cx="525785"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Azure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Service Bus</a:t>
                </a:r>
              </a:p>
            </p:txBody>
          </p:sp>
        </p:grpSp>
        <p:grpSp>
          <p:nvGrpSpPr>
            <p:cNvPr id="160" name="Group 159">
              <a:extLst>
                <a:ext uri="{FF2B5EF4-FFF2-40B4-BE49-F238E27FC236}">
                  <a16:creationId xmlns:a16="http://schemas.microsoft.com/office/drawing/2014/main" id="{E1ACC027-8FEA-4708-8D5F-36DD03DB68B9}"/>
                </a:ext>
              </a:extLst>
            </p:cNvPr>
            <p:cNvGrpSpPr/>
            <p:nvPr/>
          </p:nvGrpSpPr>
          <p:grpSpPr>
            <a:xfrm>
              <a:off x="11155885" y="2090063"/>
              <a:ext cx="477696" cy="477468"/>
              <a:chOff x="9743401" y="953897"/>
              <a:chExt cx="477696" cy="477468"/>
            </a:xfrm>
          </p:grpSpPr>
          <p:pic>
            <p:nvPicPr>
              <p:cNvPr id="161" name="Picture 160">
                <a:extLst>
                  <a:ext uri="{FF2B5EF4-FFF2-40B4-BE49-F238E27FC236}">
                    <a16:creationId xmlns:a16="http://schemas.microsoft.com/office/drawing/2014/main" id="{CD375737-2BC0-4934-9805-C63C047E07D7}"/>
                  </a:ext>
                </a:extLst>
              </p:cNvPr>
              <p:cNvPicPr>
                <a:picLocks noChangeAspect="1"/>
              </p:cNvPicPr>
              <p:nvPr/>
            </p:nvPicPr>
            <p:blipFill>
              <a:blip r:embed="rId37">
                <a:extLst>
                  <a:ext uri="{28A0092B-C50C-407E-A947-70E740481C1C}">
                    <a14:useLocalDpi xmlns:a14="http://schemas.microsoft.com/office/drawing/2010/main"/>
                  </a:ext>
                </a:extLst>
              </a:blip>
              <a:srcRect/>
              <a:stretch/>
            </p:blipFill>
            <p:spPr>
              <a:xfrm>
                <a:off x="9845586" y="953897"/>
                <a:ext cx="273325" cy="268531"/>
              </a:xfrm>
              <a:prstGeom prst="rect">
                <a:avLst/>
              </a:prstGeom>
            </p:spPr>
          </p:pic>
          <p:sp>
            <p:nvSpPr>
              <p:cNvPr id="162" name="TextBox 161">
                <a:extLst>
                  <a:ext uri="{FF2B5EF4-FFF2-40B4-BE49-F238E27FC236}">
                    <a16:creationId xmlns:a16="http://schemas.microsoft.com/office/drawing/2014/main" id="{4C6145B9-35BC-499A-8310-241E6DAF58D9}"/>
                  </a:ext>
                </a:extLst>
              </p:cNvPr>
              <p:cNvSpPr txBox="1"/>
              <p:nvPr/>
            </p:nvSpPr>
            <p:spPr>
              <a:xfrm>
                <a:off x="9743401" y="1308254"/>
                <a:ext cx="477696" cy="12311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RabbitMQ</a:t>
                </a:r>
              </a:p>
            </p:txBody>
          </p:sp>
        </p:grpSp>
        <p:grpSp>
          <p:nvGrpSpPr>
            <p:cNvPr id="163" name="Group 162">
              <a:extLst>
                <a:ext uri="{FF2B5EF4-FFF2-40B4-BE49-F238E27FC236}">
                  <a16:creationId xmlns:a16="http://schemas.microsoft.com/office/drawing/2014/main" id="{345C7A61-9CBD-4777-81E7-D6B6198664D8}"/>
                </a:ext>
              </a:extLst>
            </p:cNvPr>
            <p:cNvGrpSpPr/>
            <p:nvPr/>
          </p:nvGrpSpPr>
          <p:grpSpPr>
            <a:xfrm>
              <a:off x="9911570" y="1970590"/>
              <a:ext cx="442479" cy="658351"/>
              <a:chOff x="11147028" y="3239662"/>
              <a:chExt cx="442479" cy="658351"/>
            </a:xfrm>
          </p:grpSpPr>
          <p:sp>
            <p:nvSpPr>
              <p:cNvPr id="164" name="TextBox 163">
                <a:extLst>
                  <a:ext uri="{FF2B5EF4-FFF2-40B4-BE49-F238E27FC236}">
                    <a16:creationId xmlns:a16="http://schemas.microsoft.com/office/drawing/2014/main" id="{E77F4400-2081-4D40-9A0B-3AB6D8FE20E5}"/>
                  </a:ext>
                </a:extLst>
              </p:cNvPr>
              <p:cNvSpPr txBox="1"/>
              <p:nvPr/>
            </p:nvSpPr>
            <p:spPr>
              <a:xfrm>
                <a:off x="11167891" y="3651792"/>
                <a:ext cx="400751"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GCP</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Pub/Sub</a:t>
                </a:r>
              </a:p>
            </p:txBody>
          </p:sp>
          <p:pic>
            <p:nvPicPr>
              <p:cNvPr id="165" name="Picture 164">
                <a:extLst>
                  <a:ext uri="{FF2B5EF4-FFF2-40B4-BE49-F238E27FC236}">
                    <a16:creationId xmlns:a16="http://schemas.microsoft.com/office/drawing/2014/main" id="{8D95EC9C-2F40-4F86-86C9-5ACF3B45B818}"/>
                  </a:ext>
                </a:extLst>
              </p:cNvPr>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11147028" y="3239662"/>
                <a:ext cx="442479" cy="442479"/>
              </a:xfrm>
              <a:prstGeom prst="rect">
                <a:avLst/>
              </a:prstGeom>
            </p:spPr>
          </p:pic>
        </p:grpSp>
      </p:grpSp>
      <p:pic>
        <p:nvPicPr>
          <p:cNvPr id="78" name="Graphic 77">
            <a:extLst>
              <a:ext uri="{FF2B5EF4-FFF2-40B4-BE49-F238E27FC236}">
                <a16:creationId xmlns:a16="http://schemas.microsoft.com/office/drawing/2014/main" id="{634828F1-293E-4122-94C0-13268452F17E}"/>
              </a:ext>
            </a:extLst>
          </p:cNvPr>
          <p:cNvPicPr>
            <a:picLocks noChangeAspect="1"/>
          </p:cNvPicPr>
          <p:nvPr/>
        </p:nvPicPr>
        <p:blipFill>
          <a:blip r:embed="rId39" cstate="print">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7014506" y="875198"/>
            <a:ext cx="298842" cy="489176"/>
          </a:xfrm>
          <a:prstGeom prst="rect">
            <a:avLst/>
          </a:prstGeom>
        </p:spPr>
      </p:pic>
      <p:pic>
        <p:nvPicPr>
          <p:cNvPr id="80" name="Graphic 79">
            <a:extLst>
              <a:ext uri="{FF2B5EF4-FFF2-40B4-BE49-F238E27FC236}">
                <a16:creationId xmlns:a16="http://schemas.microsoft.com/office/drawing/2014/main" id="{5171816B-E34B-4E84-8866-CF9B17A52277}"/>
              </a:ext>
            </a:extLst>
          </p:cNvPr>
          <p:cNvPicPr>
            <a:picLocks noChangeAspect="1"/>
          </p:cNvPicPr>
          <p:nvPr/>
        </p:nvPicPr>
        <p:blipFill>
          <a:blip r:embed="rId41" cstate="print">
            <a:extLst>
              <a:ext uri="{28A0092B-C50C-407E-A947-70E740481C1C}">
                <a14:useLocalDpi xmlns:a14="http://schemas.microsoft.com/office/drawing/2010/main"/>
              </a:ext>
              <a:ext uri="{96DAC541-7B7A-43D3-8B79-37D633B846F1}">
                <asvg:svgBlip xmlns:asvg="http://schemas.microsoft.com/office/drawing/2016/SVG/main" r:embed="rId42"/>
              </a:ext>
            </a:extLst>
          </a:blip>
          <a:srcRect/>
          <a:stretch/>
        </p:blipFill>
        <p:spPr>
          <a:xfrm>
            <a:off x="6948716" y="2221394"/>
            <a:ext cx="430421" cy="218797"/>
          </a:xfrm>
          <a:prstGeom prst="rect">
            <a:avLst/>
          </a:prstGeom>
        </p:spPr>
      </p:pic>
      <p:pic>
        <p:nvPicPr>
          <p:cNvPr id="81" name="Graphic 80">
            <a:extLst>
              <a:ext uri="{FF2B5EF4-FFF2-40B4-BE49-F238E27FC236}">
                <a16:creationId xmlns:a16="http://schemas.microsoft.com/office/drawing/2014/main" id="{5FF8B189-ABC0-443B-8973-EF02F12AF791}"/>
              </a:ext>
            </a:extLst>
          </p:cNvPr>
          <p:cNvPicPr>
            <a:picLocks noChangeAspect="1"/>
          </p:cNvPicPr>
          <p:nvPr/>
        </p:nvPicPr>
        <p:blipFill>
          <a:blip r:embed="rId43" cstate="print">
            <a:extLst>
              <a:ext uri="{28A0092B-C50C-407E-A947-70E740481C1C}">
                <a14:useLocalDpi xmlns:a14="http://schemas.microsoft.com/office/drawing/2010/main"/>
              </a:ext>
              <a:ext uri="{96DAC541-7B7A-43D3-8B79-37D633B846F1}">
                <asvg:svgBlip xmlns:asvg="http://schemas.microsoft.com/office/drawing/2016/SVG/main" r:embed="rId44"/>
              </a:ext>
            </a:extLst>
          </a:blip>
          <a:srcRect/>
          <a:stretch/>
        </p:blipFill>
        <p:spPr>
          <a:xfrm>
            <a:off x="6899147" y="3342014"/>
            <a:ext cx="479990" cy="383486"/>
          </a:xfrm>
          <a:prstGeom prst="rect">
            <a:avLst/>
          </a:prstGeom>
        </p:spPr>
      </p:pic>
      <p:pic>
        <p:nvPicPr>
          <p:cNvPr id="83" name="Graphic 82">
            <a:extLst>
              <a:ext uri="{FF2B5EF4-FFF2-40B4-BE49-F238E27FC236}">
                <a16:creationId xmlns:a16="http://schemas.microsoft.com/office/drawing/2014/main" id="{3A3C5632-44A1-4C47-ADAF-22A0891C73CE}"/>
              </a:ext>
            </a:extLst>
          </p:cNvPr>
          <p:cNvPicPr>
            <a:picLocks noChangeAspect="1"/>
          </p:cNvPicPr>
          <p:nvPr/>
        </p:nvPicPr>
        <p:blipFill>
          <a:blip r:embed="rId45" cstate="print">
            <a:extLst>
              <a:ext uri="{28A0092B-C50C-407E-A947-70E740481C1C}">
                <a14:useLocalDpi xmlns:a14="http://schemas.microsoft.com/office/drawing/2010/main"/>
              </a:ext>
              <a:ext uri="{96DAC541-7B7A-43D3-8B79-37D633B846F1}">
                <asvg:svgBlip xmlns:asvg="http://schemas.microsoft.com/office/drawing/2016/SVG/main" r:embed="rId46"/>
              </a:ext>
            </a:extLst>
          </a:blip>
          <a:srcRect/>
          <a:stretch/>
        </p:blipFill>
        <p:spPr>
          <a:xfrm>
            <a:off x="6964938" y="4515945"/>
            <a:ext cx="348410" cy="441552"/>
          </a:xfrm>
          <a:prstGeom prst="rect">
            <a:avLst/>
          </a:prstGeom>
        </p:spPr>
      </p:pic>
      <p:pic>
        <p:nvPicPr>
          <p:cNvPr id="84" name="Graphic 83">
            <a:extLst>
              <a:ext uri="{FF2B5EF4-FFF2-40B4-BE49-F238E27FC236}">
                <a16:creationId xmlns:a16="http://schemas.microsoft.com/office/drawing/2014/main" id="{65B9C00B-3571-44EA-AB41-875C9E0B72A2}"/>
              </a:ext>
            </a:extLst>
          </p:cNvPr>
          <p:cNvPicPr>
            <a:picLocks noChangeAspect="1"/>
          </p:cNvPicPr>
          <p:nvPr/>
        </p:nvPicPr>
        <p:blipFill>
          <a:blip r:embed="rId47" cstate="print">
            <a:extLst>
              <a:ext uri="{28A0092B-C50C-407E-A947-70E740481C1C}">
                <a14:useLocalDpi xmlns:a14="http://schemas.microsoft.com/office/drawing/2010/main"/>
              </a:ext>
              <a:ext uri="{96DAC541-7B7A-43D3-8B79-37D633B846F1}">
                <asvg:svgBlip xmlns:asvg="http://schemas.microsoft.com/office/drawing/2016/SVG/main" r:embed="rId48"/>
              </a:ext>
            </a:extLst>
          </a:blip>
          <a:srcRect/>
          <a:stretch/>
        </p:blipFill>
        <p:spPr>
          <a:xfrm>
            <a:off x="6920598" y="5731217"/>
            <a:ext cx="486656" cy="416934"/>
          </a:xfrm>
          <a:prstGeom prst="rect">
            <a:avLst/>
          </a:prstGeom>
        </p:spPr>
      </p:pic>
      <p:sp>
        <p:nvSpPr>
          <p:cNvPr id="133" name="Rectangle 132">
            <a:extLst>
              <a:ext uri="{FF2B5EF4-FFF2-40B4-BE49-F238E27FC236}">
                <a16:creationId xmlns:a16="http://schemas.microsoft.com/office/drawing/2014/main" id="{72CB909B-BA55-43F1-B15D-D5BF5F010C4D}"/>
              </a:ext>
            </a:extLst>
          </p:cNvPr>
          <p:cNvSpPr/>
          <p:nvPr/>
        </p:nvSpPr>
        <p:spPr bwMode="auto">
          <a:xfrm>
            <a:off x="10482616" y="1973246"/>
            <a:ext cx="614837" cy="661597"/>
          </a:xfrm>
          <a:prstGeom prst="rect">
            <a:avLst/>
          </a:prstGeom>
          <a:noFill/>
          <a:ln w="2222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34" name="Rectangle 133">
            <a:extLst>
              <a:ext uri="{FF2B5EF4-FFF2-40B4-BE49-F238E27FC236}">
                <a16:creationId xmlns:a16="http://schemas.microsoft.com/office/drawing/2014/main" id="{21244889-BE90-4861-900C-EC81C67446BA}"/>
              </a:ext>
            </a:extLst>
          </p:cNvPr>
          <p:cNvSpPr/>
          <p:nvPr/>
        </p:nvSpPr>
        <p:spPr bwMode="auto">
          <a:xfrm>
            <a:off x="11155032" y="5589945"/>
            <a:ext cx="614837" cy="661597"/>
          </a:xfrm>
          <a:prstGeom prst="rect">
            <a:avLst/>
          </a:prstGeom>
          <a:noFill/>
          <a:ln w="2222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379445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par>
                                <p:cTn id="8" presetID="42" presetClass="path" presetSubtype="0" decel="100000" fill="hold" nodeType="withEffect">
                                  <p:stCondLst>
                                    <p:cond delay="0"/>
                                  </p:stCondLst>
                                  <p:childTnLst>
                                    <p:animMotion origin="layout" path="M 2.70833E-6 -3.7037E-7 L 2.70833E-6 0.02569 " pathEditMode="relative" rAng="0" ptsTypes="AA">
                                      <p:cBhvr>
                                        <p:cTn id="9" dur="500" spd="-100000" fill="hold"/>
                                        <p:tgtEl>
                                          <p:spTgt spid="60"/>
                                        </p:tgtEl>
                                        <p:attrNameLst>
                                          <p:attrName>ppt_x</p:attrName>
                                          <p:attrName>ppt_y</p:attrName>
                                        </p:attrNameLst>
                                      </p:cBhvr>
                                      <p:rCtr x="0" y="1273"/>
                                    </p:animMotion>
                                  </p:childTnLst>
                                </p:cTn>
                              </p:par>
                              <p:par>
                                <p:cTn id="10" presetID="22" presetClass="entr" presetSubtype="8"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par>
                                <p:cTn id="13" presetID="42" presetClass="path" presetSubtype="0" decel="100000" fill="hold" nodeType="withEffect">
                                  <p:stCondLst>
                                    <p:cond delay="0"/>
                                  </p:stCondLst>
                                  <p:childTnLst>
                                    <p:animMotion origin="layout" path="M 2.70833E-6 -3.7037E-7 L 2.70833E-6 0.02569 " pathEditMode="relative" rAng="0" ptsTypes="AA">
                                      <p:cBhvr>
                                        <p:cTn id="14" dur="500" spd="-100000" fill="hold"/>
                                        <p:tgtEl>
                                          <p:spTgt spid="63"/>
                                        </p:tgtEl>
                                        <p:attrNameLst>
                                          <p:attrName>ppt_x</p:attrName>
                                          <p:attrName>ppt_y</p:attrName>
                                        </p:attrNameLst>
                                      </p:cBhvr>
                                      <p:rCtr x="0" y="1273"/>
                                    </p:animMotion>
                                  </p:childTnLst>
                                </p:cTn>
                              </p:par>
                              <p:par>
                                <p:cTn id="15" presetID="22" presetClass="entr" presetSubtype="8"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500"/>
                                        <p:tgtEl>
                                          <p:spTgt spid="74"/>
                                        </p:tgtEl>
                                      </p:cBhvr>
                                    </p:animEffect>
                                  </p:childTnLst>
                                </p:cTn>
                              </p:par>
                              <p:par>
                                <p:cTn id="18" presetID="42" presetClass="path" presetSubtype="0" decel="100000" fill="hold" nodeType="withEffect">
                                  <p:stCondLst>
                                    <p:cond delay="0"/>
                                  </p:stCondLst>
                                  <p:childTnLst>
                                    <p:animMotion origin="layout" path="M 2.70833E-6 -3.7037E-7 L 2.70833E-6 0.02569 " pathEditMode="relative" rAng="0" ptsTypes="AA">
                                      <p:cBhvr>
                                        <p:cTn id="19" dur="500" spd="-100000" fill="hold"/>
                                        <p:tgtEl>
                                          <p:spTgt spid="74"/>
                                        </p:tgtEl>
                                        <p:attrNameLst>
                                          <p:attrName>ppt_x</p:attrName>
                                          <p:attrName>ppt_y</p:attrName>
                                        </p:attrNameLst>
                                      </p:cBhvr>
                                      <p:rCtr x="0" y="1273"/>
                                    </p:animMotion>
                                  </p:childTnLst>
                                </p:cTn>
                              </p:par>
                              <p:par>
                                <p:cTn id="20" presetID="22" presetClass="entr" presetSubtype="8" fill="hold"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500"/>
                                        <p:tgtEl>
                                          <p:spTgt spid="75"/>
                                        </p:tgtEl>
                                      </p:cBhvr>
                                    </p:animEffect>
                                  </p:childTnLst>
                                </p:cTn>
                              </p:par>
                              <p:par>
                                <p:cTn id="23" presetID="42" presetClass="path" presetSubtype="0" decel="100000" fill="hold" nodeType="withEffect">
                                  <p:stCondLst>
                                    <p:cond delay="0"/>
                                  </p:stCondLst>
                                  <p:childTnLst>
                                    <p:animMotion origin="layout" path="M 2.70833E-6 -3.7037E-7 L 2.70833E-6 0.02569 " pathEditMode="relative" rAng="0" ptsTypes="AA">
                                      <p:cBhvr>
                                        <p:cTn id="24" dur="500" spd="-100000" fill="hold"/>
                                        <p:tgtEl>
                                          <p:spTgt spid="75"/>
                                        </p:tgtEl>
                                        <p:attrNameLst>
                                          <p:attrName>ppt_x</p:attrName>
                                          <p:attrName>ppt_y</p:attrName>
                                        </p:attrNameLst>
                                      </p:cBhvr>
                                      <p:rCtr x="0" y="1273"/>
                                    </p:animMotion>
                                  </p:childTnLst>
                                </p:cTn>
                              </p:par>
                              <p:par>
                                <p:cTn id="25" presetID="2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42" presetClass="path" presetSubtype="0" decel="100000" fill="hold" nodeType="withEffect">
                                  <p:stCondLst>
                                    <p:cond delay="0"/>
                                  </p:stCondLst>
                                  <p:childTnLst>
                                    <p:animMotion origin="layout" path="M 2.70833E-6 -3.7037E-7 L 2.70833E-6 0.02569 " pathEditMode="relative" rAng="0" ptsTypes="AA">
                                      <p:cBhvr>
                                        <p:cTn id="29" dur="500" spd="-100000" fill="hold"/>
                                        <p:tgtEl>
                                          <p:spTgt spid="17"/>
                                        </p:tgtEl>
                                        <p:attrNameLst>
                                          <p:attrName>ppt_x</p:attrName>
                                          <p:attrName>ppt_y</p:attrName>
                                        </p:attrNameLst>
                                      </p:cBhvr>
                                      <p:rCtr x="0" y="1273"/>
                                    </p:animMotion>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left)">
                                      <p:cBhvr>
                                        <p:cTn id="33" dur="500"/>
                                        <p:tgtEl>
                                          <p:spTgt spid="85"/>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left)">
                                      <p:cBhvr>
                                        <p:cTn id="37" dur="500"/>
                                        <p:tgtEl>
                                          <p:spTgt spid="7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6A15-64EA-4E35-BA24-1F99E314A0C9}"/>
              </a:ext>
            </a:extLst>
          </p:cNvPr>
          <p:cNvSpPr>
            <a:spLocks noGrp="1"/>
          </p:cNvSpPr>
          <p:nvPr>
            <p:ph type="title"/>
          </p:nvPr>
        </p:nvSpPr>
        <p:spPr/>
        <p:txBody>
          <a:bodyPr/>
          <a:lstStyle/>
          <a:p>
            <a:r>
              <a:rPr lang="en-US"/>
              <a:t>Dapr state API</a:t>
            </a:r>
          </a:p>
        </p:txBody>
      </p:sp>
      <p:sp>
        <p:nvSpPr>
          <p:cNvPr id="3" name="Text Placeholder 2">
            <a:extLst>
              <a:ext uri="{FF2B5EF4-FFF2-40B4-BE49-F238E27FC236}">
                <a16:creationId xmlns:a16="http://schemas.microsoft.com/office/drawing/2014/main" id="{756787E4-9CAE-478C-AAF2-423746EB53A5}"/>
              </a:ext>
            </a:extLst>
          </p:cNvPr>
          <p:cNvSpPr>
            <a:spLocks noGrp="1"/>
          </p:cNvSpPr>
          <p:nvPr>
            <p:ph type="body" sz="quarter" idx="10"/>
          </p:nvPr>
        </p:nvSpPr>
        <p:spPr>
          <a:xfrm>
            <a:off x="588965" y="1338139"/>
            <a:ext cx="4924423" cy="1815882"/>
          </a:xfrm>
        </p:spPr>
        <p:txBody>
          <a:bodyPr/>
          <a:lstStyle/>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202192"/>
                </a:solidFill>
                <a:effectLst/>
                <a:uLnTx/>
                <a:uFillTx/>
                <a:latin typeface="Segoe UI Semibold" panose="020B0702040204020203" pitchFamily="34" charset="0"/>
                <a:ea typeface="+mn-ea"/>
                <a:cs typeface="Segoe UI Semibold" panose="020B0702040204020203" pitchFamily="34" charset="0"/>
              </a:rPr>
              <a:t>Save state</a:t>
            </a:r>
          </a:p>
          <a:p>
            <a:pPr marL="0" marR="0" lvl="0" indent="0" algn="l" defTabSz="932742" rtl="0" eaLnBrk="1" fontAlgn="auto" latinLnBrk="0" hangingPunct="1">
              <a:lnSpc>
                <a:spcPct val="100000"/>
              </a:lnSpc>
              <a:spcBef>
                <a:spcPts val="0"/>
              </a:spcBef>
              <a:spcAft>
                <a:spcPts val="180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rPr>
              <a:t>POST /v1.0/state/</a:t>
            </a:r>
            <a:r>
              <a:rPr kumimoji="0" lang="en-US" sz="2000" b="0" i="0" u="none" strike="noStrike" kern="1200" cap="none" spc="0" normalizeH="0" baseline="0" noProof="0" dirty="0" err="1">
                <a:ln>
                  <a:noFill/>
                </a:ln>
                <a:solidFill>
                  <a:srgbClr val="000000"/>
                </a:solidFill>
                <a:effectLst/>
                <a:uLnTx/>
                <a:uFillTx/>
                <a:latin typeface="Consolas" panose="020B0609020204030204" pitchFamily="49" charset="0"/>
                <a:ea typeface="+mn-ea"/>
                <a:cs typeface="Segoe UI" panose="020B0502040204020203" pitchFamily="34" charset="0"/>
              </a:rPr>
              <a:t>corpdb</a:t>
            </a:r>
            <a:endPar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endParaRPr>
          </a:p>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202192"/>
                </a:solidFill>
                <a:effectLst/>
                <a:uLnTx/>
                <a:uFillTx/>
                <a:latin typeface="Segoe UI Semibold" panose="020B0702040204020203" pitchFamily="34" charset="0"/>
                <a:ea typeface="+mn-ea"/>
                <a:cs typeface="Segoe UI Semibold" panose="020B0702040204020203" pitchFamily="34" charset="0"/>
              </a:rPr>
              <a:t>Retrieve state</a:t>
            </a:r>
          </a:p>
          <a:p>
            <a:pPr marL="0" marR="0" lvl="0" indent="0" algn="l" defTabSz="932742" rtl="0" eaLnBrk="1" fontAlgn="auto" latinLnBrk="0" hangingPunct="1">
              <a:lnSpc>
                <a:spcPct val="100000"/>
              </a:lnSpc>
              <a:spcBef>
                <a:spcPts val="0"/>
              </a:spcBef>
              <a:spcAft>
                <a:spcPts val="180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rPr>
              <a:t>GET /v1.0/state/</a:t>
            </a:r>
            <a:r>
              <a:rPr kumimoji="0" lang="en-US" sz="2000" b="0" i="0" u="none" strike="noStrike" kern="1200" cap="none" spc="0" normalizeH="0" baseline="0" noProof="0" dirty="0" err="1">
                <a:ln>
                  <a:noFill/>
                </a:ln>
                <a:solidFill>
                  <a:srgbClr val="000000"/>
                </a:solidFill>
                <a:effectLst/>
                <a:uLnTx/>
                <a:uFillTx/>
                <a:latin typeface="Consolas" panose="020B0609020204030204" pitchFamily="49" charset="0"/>
                <a:ea typeface="+mn-ea"/>
                <a:cs typeface="Segoe UI" panose="020B0502040204020203" pitchFamily="34" charset="0"/>
              </a:rPr>
              <a:t>corpdb</a:t>
            </a:r>
            <a:r>
              <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rPr>
              <a:t>/</a:t>
            </a:r>
            <a:r>
              <a:rPr kumimoji="0" lang="en-US" sz="2000" b="0" i="0" u="none" strike="noStrike" kern="1200" cap="none" spc="0" normalizeH="0" baseline="0" noProof="0" dirty="0" err="1">
                <a:ln>
                  <a:noFill/>
                </a:ln>
                <a:solidFill>
                  <a:srgbClr val="000000"/>
                </a:solidFill>
                <a:effectLst/>
                <a:uLnTx/>
                <a:uFillTx/>
                <a:latin typeface="Consolas" panose="020B0609020204030204" pitchFamily="49" charset="0"/>
                <a:ea typeface="+mn-ea"/>
                <a:cs typeface="Segoe UI" panose="020B0502040204020203" pitchFamily="34" charset="0"/>
              </a:rPr>
              <a:t>mystate</a:t>
            </a:r>
            <a:endPar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endParaRPr>
          </a:p>
        </p:txBody>
      </p:sp>
      <p:sp>
        <p:nvSpPr>
          <p:cNvPr id="4" name="Text Placeholder 3">
            <a:extLst>
              <a:ext uri="{FF2B5EF4-FFF2-40B4-BE49-F238E27FC236}">
                <a16:creationId xmlns:a16="http://schemas.microsoft.com/office/drawing/2014/main" id="{49E5FB32-B0F2-4119-ACD1-ED6E6403DC68}"/>
              </a:ext>
            </a:extLst>
          </p:cNvPr>
          <p:cNvSpPr>
            <a:spLocks noGrp="1"/>
          </p:cNvSpPr>
          <p:nvPr>
            <p:ph type="body" sz="quarter" idx="13"/>
          </p:nvPr>
        </p:nvSpPr>
        <p:spPr/>
        <p:txBody>
          <a:bodyPr/>
          <a:lstStyle/>
          <a:p>
            <a:r>
              <a:rPr lang="en-US" err="1"/>
              <a:t>corpdb-redis.yaml</a:t>
            </a:r>
            <a:endParaRPr lang="en-US"/>
          </a:p>
        </p:txBody>
      </p:sp>
      <p:sp>
        <p:nvSpPr>
          <p:cNvPr id="5" name="Text Placeholder 4">
            <a:extLst>
              <a:ext uri="{FF2B5EF4-FFF2-40B4-BE49-F238E27FC236}">
                <a16:creationId xmlns:a16="http://schemas.microsoft.com/office/drawing/2014/main" id="{E5333A7B-B3C6-4EFB-891E-51846FB73CA4}"/>
              </a:ext>
            </a:extLst>
          </p:cNvPr>
          <p:cNvSpPr>
            <a:spLocks noGrp="1"/>
          </p:cNvSpPr>
          <p:nvPr>
            <p:ph type="body" sz="quarter" idx="11"/>
          </p:nvPr>
        </p:nvSpPr>
        <p:spPr>
          <a:xfrm>
            <a:off x="5994399" y="709187"/>
            <a:ext cx="6197595" cy="4087273"/>
          </a:xfrm>
        </p:spPr>
        <p:txBody>
          <a:bodyPr/>
          <a:lstStyle/>
          <a:p>
            <a:r>
              <a:rPr lang="en-US" sz="1600" dirty="0" err="1"/>
              <a:t>apiVersion</a:t>
            </a:r>
            <a:r>
              <a:rPr lang="en-US" sz="1600" dirty="0"/>
              <a:t>: dapr.io/v1alpha1</a:t>
            </a:r>
          </a:p>
          <a:p>
            <a:r>
              <a:rPr lang="en-US" sz="1600" dirty="0"/>
              <a:t>kind: Component</a:t>
            </a:r>
          </a:p>
          <a:p>
            <a:r>
              <a:rPr lang="en-US" sz="1600" dirty="0"/>
              <a:t>metadata:</a:t>
            </a:r>
          </a:p>
          <a:p>
            <a:r>
              <a:rPr lang="en-US" sz="1600" dirty="0"/>
              <a:t>  name: </a:t>
            </a:r>
            <a:r>
              <a:rPr lang="en-US" sz="1600" b="1" dirty="0" err="1"/>
              <a:t>corpdb</a:t>
            </a:r>
            <a:endParaRPr lang="en-US" sz="1600" b="1" dirty="0"/>
          </a:p>
          <a:p>
            <a:r>
              <a:rPr lang="en-US" sz="1600" dirty="0"/>
              <a:t>spec:</a:t>
            </a:r>
          </a:p>
          <a:p>
            <a:r>
              <a:rPr lang="en-US" sz="1600" dirty="0"/>
              <a:t>  type: </a:t>
            </a:r>
            <a:r>
              <a:rPr lang="en-US" sz="1600" dirty="0" err="1"/>
              <a:t>state.</a:t>
            </a:r>
            <a:r>
              <a:rPr lang="en-US" sz="1600" b="1" dirty="0" err="1"/>
              <a:t>redis</a:t>
            </a:r>
            <a:endParaRPr lang="en-US" sz="1600" b="1" dirty="0"/>
          </a:p>
          <a:p>
            <a:r>
              <a:rPr lang="en-US" sz="1600" dirty="0"/>
              <a:t>  version: v1</a:t>
            </a:r>
          </a:p>
          <a:p>
            <a:r>
              <a:rPr lang="en-US" sz="1600" dirty="0"/>
              <a:t>  metadata:</a:t>
            </a:r>
          </a:p>
          <a:p>
            <a:r>
              <a:rPr lang="en-US" sz="1600" dirty="0"/>
              <a:t>  - name: </a:t>
            </a:r>
            <a:r>
              <a:rPr lang="en-US" sz="1600" dirty="0" err="1"/>
              <a:t>redisHost</a:t>
            </a:r>
            <a:endParaRPr lang="en-US" sz="1600" dirty="0"/>
          </a:p>
          <a:p>
            <a:r>
              <a:rPr lang="en-US" sz="1600" dirty="0"/>
              <a:t>    value: redis-master.default.svc.cluster.local:6379</a:t>
            </a:r>
          </a:p>
          <a:p>
            <a:r>
              <a:rPr lang="en-US" sz="1600" dirty="0"/>
              <a:t>  - name: </a:t>
            </a:r>
            <a:r>
              <a:rPr lang="en-US" sz="1600" dirty="0" err="1"/>
              <a:t>redisPassword</a:t>
            </a:r>
            <a:endParaRPr lang="en-US" sz="1600" dirty="0"/>
          </a:p>
          <a:p>
            <a:r>
              <a:rPr lang="en-US" sz="1600" dirty="0"/>
              <a:t>    </a:t>
            </a:r>
            <a:r>
              <a:rPr lang="en-US" sz="1600" dirty="0" err="1"/>
              <a:t>secretKeyRef</a:t>
            </a:r>
            <a:r>
              <a:rPr lang="en-US" sz="1600" dirty="0"/>
              <a:t>:</a:t>
            </a:r>
          </a:p>
          <a:p>
            <a:r>
              <a:rPr lang="en-US" sz="1600" dirty="0"/>
              <a:t>      name: </a:t>
            </a:r>
            <a:r>
              <a:rPr lang="en-US" sz="1600" dirty="0" err="1"/>
              <a:t>redis</a:t>
            </a:r>
            <a:r>
              <a:rPr lang="en-US" sz="1600" dirty="0"/>
              <a:t>-secret</a:t>
            </a:r>
          </a:p>
          <a:p>
            <a:r>
              <a:rPr lang="en-US" sz="1600" dirty="0"/>
              <a:t>      key: </a:t>
            </a:r>
            <a:r>
              <a:rPr lang="en-US" sz="1600" dirty="0" err="1"/>
              <a:t>redis</a:t>
            </a:r>
            <a:r>
              <a:rPr lang="en-US" sz="1600" dirty="0"/>
              <a:t>-password</a:t>
            </a:r>
          </a:p>
        </p:txBody>
      </p:sp>
    </p:spTree>
    <p:extLst>
      <p:ext uri="{BB962C8B-B14F-4D97-AF65-F5344CB8AC3E}">
        <p14:creationId xmlns:p14="http://schemas.microsoft.com/office/powerpoint/2010/main" val="24758760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D96B-D494-4669-9657-D7B140BEA6DA}"/>
              </a:ext>
            </a:extLst>
          </p:cNvPr>
          <p:cNvSpPr>
            <a:spLocks noGrp="1"/>
          </p:cNvSpPr>
          <p:nvPr>
            <p:ph type="title"/>
          </p:nvPr>
        </p:nvSpPr>
        <p:spPr>
          <a:xfrm>
            <a:off x="1303867" y="457200"/>
            <a:ext cx="10302916" cy="553998"/>
          </a:xfrm>
        </p:spPr>
        <p:txBody>
          <a:bodyPr/>
          <a:lstStyle/>
          <a:p>
            <a:r>
              <a:rPr lang="en-US" dirty="0"/>
              <a:t>Publish and subscribe</a:t>
            </a:r>
          </a:p>
        </p:txBody>
      </p:sp>
      <p:pic>
        <p:nvPicPr>
          <p:cNvPr id="4" name="Graphic 3">
            <a:extLst>
              <a:ext uri="{FF2B5EF4-FFF2-40B4-BE49-F238E27FC236}">
                <a16:creationId xmlns:a16="http://schemas.microsoft.com/office/drawing/2014/main" id="{2412C1B8-239B-4A19-A293-4FCD2AA9B7A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1223" y="562032"/>
            <a:ext cx="668837" cy="339992"/>
          </a:xfrm>
          <a:prstGeom prst="rect">
            <a:avLst/>
          </a:prstGeom>
        </p:spPr>
      </p:pic>
      <p:grpSp>
        <p:nvGrpSpPr>
          <p:cNvPr id="27" name="Group 26">
            <a:extLst>
              <a:ext uri="{FF2B5EF4-FFF2-40B4-BE49-F238E27FC236}">
                <a16:creationId xmlns:a16="http://schemas.microsoft.com/office/drawing/2014/main" id="{098C2CC1-1B19-4AC8-BFFC-D7DAF6265E67}"/>
              </a:ext>
            </a:extLst>
          </p:cNvPr>
          <p:cNvGrpSpPr/>
          <p:nvPr/>
        </p:nvGrpSpPr>
        <p:grpSpPr>
          <a:xfrm>
            <a:off x="9936928" y="2277441"/>
            <a:ext cx="1665509" cy="1943091"/>
            <a:chOff x="7316373" y="1954650"/>
            <a:chExt cx="1400542" cy="1633964"/>
          </a:xfrm>
        </p:grpSpPr>
        <p:pic>
          <p:nvPicPr>
            <p:cNvPr id="29" name="Graphic 28">
              <a:extLst>
                <a:ext uri="{FF2B5EF4-FFF2-40B4-BE49-F238E27FC236}">
                  <a16:creationId xmlns:a16="http://schemas.microsoft.com/office/drawing/2014/main" id="{49EE5BD3-3277-48E9-BA2D-0146C7F55F3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16373" y="1954650"/>
              <a:ext cx="1400542" cy="1633964"/>
            </a:xfrm>
            <a:prstGeom prst="rect">
              <a:avLst/>
            </a:prstGeom>
          </p:spPr>
        </p:pic>
        <p:sp>
          <p:nvSpPr>
            <p:cNvPr id="30" name="TextBox 29">
              <a:extLst>
                <a:ext uri="{FF2B5EF4-FFF2-40B4-BE49-F238E27FC236}">
                  <a16:creationId xmlns:a16="http://schemas.microsoft.com/office/drawing/2014/main" id="{A37557AD-7973-490E-8B85-FC5A40C0124E}"/>
                </a:ext>
              </a:extLst>
            </p:cNvPr>
            <p:cNvSpPr txBox="1"/>
            <p:nvPr/>
          </p:nvSpPr>
          <p:spPr>
            <a:xfrm>
              <a:off x="7394378" y="2525411"/>
              <a:ext cx="1189404" cy="207050"/>
            </a:xfrm>
            <a:prstGeom prst="rect">
              <a:avLst/>
            </a:prstGeom>
            <a:noFill/>
          </p:spPr>
          <p:txBody>
            <a:bodyPr wrap="none" lIns="0" tIns="0" rIns="0" bIns="0" rtlCol="0">
              <a:spAutoFit/>
            </a:bodyPr>
            <a:lstStyle/>
            <a:p>
              <a:pPr algn="ctr"/>
              <a:r>
                <a:rPr lang="en-US" sz="1600" dirty="0" err="1">
                  <a:solidFill>
                    <a:srgbClr val="202192"/>
                  </a:solidFill>
                  <a:latin typeface="+mj-lt"/>
                </a:rPr>
                <a:t>CounterService</a:t>
              </a:r>
              <a:endParaRPr lang="en-US" sz="1600" dirty="0">
                <a:solidFill>
                  <a:srgbClr val="202192"/>
                </a:solidFill>
                <a:latin typeface="+mj-lt"/>
              </a:endParaRPr>
            </a:p>
          </p:txBody>
        </p:sp>
      </p:grpSp>
      <p:grpSp>
        <p:nvGrpSpPr>
          <p:cNvPr id="13" name="!!AppA">
            <a:extLst>
              <a:ext uri="{FF2B5EF4-FFF2-40B4-BE49-F238E27FC236}">
                <a16:creationId xmlns:a16="http://schemas.microsoft.com/office/drawing/2014/main" id="{84E5AC79-DC80-4CEC-8559-2C80EC45A927}"/>
              </a:ext>
            </a:extLst>
          </p:cNvPr>
          <p:cNvGrpSpPr/>
          <p:nvPr/>
        </p:nvGrpSpPr>
        <p:grpSpPr>
          <a:xfrm>
            <a:off x="1052997" y="2281963"/>
            <a:ext cx="1666465" cy="1944207"/>
            <a:chOff x="3444424" y="1954650"/>
            <a:chExt cx="1400542" cy="1633964"/>
          </a:xfrm>
        </p:grpSpPr>
        <p:pic>
          <p:nvPicPr>
            <p:cNvPr id="14" name="Graphic 13">
              <a:extLst>
                <a:ext uri="{FF2B5EF4-FFF2-40B4-BE49-F238E27FC236}">
                  <a16:creationId xmlns:a16="http://schemas.microsoft.com/office/drawing/2014/main" id="{052A87E3-D11C-452B-AC9C-91771220040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44424" y="1954650"/>
              <a:ext cx="1400542" cy="1633964"/>
            </a:xfrm>
            <a:prstGeom prst="rect">
              <a:avLst/>
            </a:prstGeom>
          </p:spPr>
        </p:pic>
        <p:sp>
          <p:nvSpPr>
            <p:cNvPr id="15" name="TextBox 14">
              <a:extLst>
                <a:ext uri="{FF2B5EF4-FFF2-40B4-BE49-F238E27FC236}">
                  <a16:creationId xmlns:a16="http://schemas.microsoft.com/office/drawing/2014/main" id="{D1FB32F3-4B2A-486E-80EC-2053CCFD8A18}"/>
                </a:ext>
              </a:extLst>
            </p:cNvPr>
            <p:cNvSpPr txBox="1"/>
            <p:nvPr/>
          </p:nvSpPr>
          <p:spPr>
            <a:xfrm>
              <a:off x="3703915" y="2525411"/>
              <a:ext cx="812366" cy="258664"/>
            </a:xfrm>
            <a:prstGeom prst="rect">
              <a:avLst/>
            </a:prstGeom>
            <a:noFill/>
          </p:spPr>
          <p:txBody>
            <a:bodyPr wrap="none" lIns="0" tIns="0" rIns="0" bIns="0" rtlCol="0">
              <a:spAutoFit/>
            </a:bodyPr>
            <a:lstStyle/>
            <a:p>
              <a:pPr algn="ctr"/>
              <a:r>
                <a:rPr lang="en-US" sz="2000" dirty="0" err="1">
                  <a:solidFill>
                    <a:schemeClr val="bg1"/>
                  </a:solidFill>
                  <a:latin typeface="+mj-lt"/>
                </a:rPr>
                <a:t>WebSite</a:t>
              </a:r>
              <a:endParaRPr lang="en-US" sz="2000" dirty="0">
                <a:solidFill>
                  <a:schemeClr val="bg1"/>
                </a:solidFill>
                <a:latin typeface="+mj-lt"/>
              </a:endParaRPr>
            </a:p>
          </p:txBody>
        </p:sp>
      </p:grpSp>
      <p:cxnSp>
        <p:nvCxnSpPr>
          <p:cNvPr id="58" name="Straight Arrow Connector 57">
            <a:extLst>
              <a:ext uri="{FF2B5EF4-FFF2-40B4-BE49-F238E27FC236}">
                <a16:creationId xmlns:a16="http://schemas.microsoft.com/office/drawing/2014/main" id="{20901D22-E7D9-416D-BC2E-DDF9B51DFCBC}"/>
              </a:ext>
            </a:extLst>
          </p:cNvPr>
          <p:cNvCxnSpPr>
            <a:cxnSpLocks/>
          </p:cNvCxnSpPr>
          <p:nvPr/>
        </p:nvCxnSpPr>
        <p:spPr>
          <a:xfrm>
            <a:off x="2719462" y="3252358"/>
            <a:ext cx="719632" cy="3416"/>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pic>
        <p:nvPicPr>
          <p:cNvPr id="64" name="Graphic 63">
            <a:extLst>
              <a:ext uri="{FF2B5EF4-FFF2-40B4-BE49-F238E27FC236}">
                <a16:creationId xmlns:a16="http://schemas.microsoft.com/office/drawing/2014/main" id="{55EAACE1-69DA-4494-BEB7-2141A0F30C7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439094" y="2762083"/>
            <a:ext cx="843400" cy="983967"/>
          </a:xfrm>
          <a:prstGeom prst="rect">
            <a:avLst/>
          </a:prstGeom>
          <a:effectLst>
            <a:outerShdw blurRad="50800" dist="25400" dir="13500000" algn="br" rotWithShape="0">
              <a:prstClr val="black">
                <a:alpha val="40000"/>
              </a:prstClr>
            </a:outerShdw>
          </a:effectLst>
        </p:spPr>
      </p:pic>
      <p:pic>
        <p:nvPicPr>
          <p:cNvPr id="70" name="Graphic 69">
            <a:extLst>
              <a:ext uri="{FF2B5EF4-FFF2-40B4-BE49-F238E27FC236}">
                <a16:creationId xmlns:a16="http://schemas.microsoft.com/office/drawing/2014/main" id="{EBF31009-6270-45AB-9B1E-808C0BE62DF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73896" y="2758908"/>
            <a:ext cx="843400" cy="983967"/>
          </a:xfrm>
          <a:prstGeom prst="rect">
            <a:avLst/>
          </a:prstGeom>
          <a:effectLst>
            <a:outerShdw blurRad="50800" dist="25400" dir="13500000" algn="br" rotWithShape="0">
              <a:prstClr val="black">
                <a:alpha val="40000"/>
              </a:prstClr>
            </a:outerShdw>
          </a:effectLst>
        </p:spPr>
      </p:pic>
      <p:cxnSp>
        <p:nvCxnSpPr>
          <p:cNvPr id="72" name="Straight Arrow Connector 71">
            <a:extLst>
              <a:ext uri="{FF2B5EF4-FFF2-40B4-BE49-F238E27FC236}">
                <a16:creationId xmlns:a16="http://schemas.microsoft.com/office/drawing/2014/main" id="{5833B4E7-BB29-49C3-B156-A9461A5DB139}"/>
              </a:ext>
            </a:extLst>
          </p:cNvPr>
          <p:cNvCxnSpPr>
            <a:cxnSpLocks/>
            <a:stCxn id="70" idx="3"/>
            <a:endCxn id="29" idx="1"/>
          </p:cNvCxnSpPr>
          <p:nvPr/>
        </p:nvCxnSpPr>
        <p:spPr>
          <a:xfrm flipV="1">
            <a:off x="9217296" y="3248987"/>
            <a:ext cx="719632" cy="1905"/>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9F74D8B-8335-463C-BD78-7CDB5B1F70D8}"/>
              </a:ext>
            </a:extLst>
          </p:cNvPr>
          <p:cNvGrpSpPr/>
          <p:nvPr/>
        </p:nvGrpSpPr>
        <p:grpSpPr>
          <a:xfrm>
            <a:off x="4282494" y="3119414"/>
            <a:ext cx="699312" cy="269304"/>
            <a:chOff x="4282494" y="3119414"/>
            <a:chExt cx="699312" cy="269304"/>
          </a:xfrm>
        </p:grpSpPr>
        <p:cxnSp>
          <p:nvCxnSpPr>
            <p:cNvPr id="33" name="Straight Arrow Connector 32">
              <a:extLst>
                <a:ext uri="{FF2B5EF4-FFF2-40B4-BE49-F238E27FC236}">
                  <a16:creationId xmlns:a16="http://schemas.microsoft.com/office/drawing/2014/main" id="{DC746011-A8A4-4E1D-86C1-3B1E74447B9B}"/>
                </a:ext>
              </a:extLst>
            </p:cNvPr>
            <p:cNvCxnSpPr>
              <a:cxnSpLocks/>
              <a:stCxn id="64" idx="3"/>
            </p:cNvCxnSpPr>
            <p:nvPr/>
          </p:nvCxnSpPr>
          <p:spPr>
            <a:xfrm>
              <a:off x="4282494" y="3254067"/>
              <a:ext cx="451027" cy="0"/>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DF473C8B-AB59-4999-A8D0-2CCD377CD8F8}"/>
                </a:ext>
              </a:extLst>
            </p:cNvPr>
            <p:cNvSpPr/>
            <p:nvPr/>
          </p:nvSpPr>
          <p:spPr bwMode="auto">
            <a:xfrm>
              <a:off x="4733521" y="3119414"/>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7" name="Group 6">
            <a:extLst>
              <a:ext uri="{FF2B5EF4-FFF2-40B4-BE49-F238E27FC236}">
                <a16:creationId xmlns:a16="http://schemas.microsoft.com/office/drawing/2014/main" id="{E5B6206A-ED5A-4EDD-8EF4-748C00D9AD00}"/>
              </a:ext>
            </a:extLst>
          </p:cNvPr>
          <p:cNvGrpSpPr/>
          <p:nvPr/>
        </p:nvGrpSpPr>
        <p:grpSpPr>
          <a:xfrm>
            <a:off x="4820771" y="3201934"/>
            <a:ext cx="685667" cy="104265"/>
            <a:chOff x="4820771" y="3201934"/>
            <a:chExt cx="685667" cy="104265"/>
          </a:xfrm>
        </p:grpSpPr>
        <p:sp>
          <p:nvSpPr>
            <p:cNvPr id="41" name="Oval 40">
              <a:extLst>
                <a:ext uri="{FF2B5EF4-FFF2-40B4-BE49-F238E27FC236}">
                  <a16:creationId xmlns:a16="http://schemas.microsoft.com/office/drawing/2014/main" id="{7D8832ED-2FE5-4F96-BD8D-960139CD7B1D}"/>
                </a:ext>
              </a:extLst>
            </p:cNvPr>
            <p:cNvSpPr/>
            <p:nvPr/>
          </p:nvSpPr>
          <p:spPr bwMode="auto">
            <a:xfrm>
              <a:off x="4820771" y="3201934"/>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42" name="Straight Arrow Connector 41">
              <a:extLst>
                <a:ext uri="{FF2B5EF4-FFF2-40B4-BE49-F238E27FC236}">
                  <a16:creationId xmlns:a16="http://schemas.microsoft.com/office/drawing/2014/main" id="{61E545AE-A94F-48AF-BBA6-EDEE957650D7}"/>
                </a:ext>
              </a:extLst>
            </p:cNvPr>
            <p:cNvCxnSpPr>
              <a:cxnSpLocks/>
              <a:stCxn id="41" idx="6"/>
              <a:endCxn id="39" idx="1"/>
            </p:cNvCxnSpPr>
            <p:nvPr/>
          </p:nvCxnSpPr>
          <p:spPr>
            <a:xfrm flipV="1">
              <a:off x="4925035" y="3254066"/>
              <a:ext cx="581403"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A6B6C85-3FB3-4AEE-BB30-CA4883E282A5}"/>
              </a:ext>
            </a:extLst>
          </p:cNvPr>
          <p:cNvGrpSpPr/>
          <p:nvPr/>
        </p:nvGrpSpPr>
        <p:grpSpPr>
          <a:xfrm>
            <a:off x="5506438" y="2824378"/>
            <a:ext cx="1664093" cy="859376"/>
            <a:chOff x="5626289" y="3065947"/>
            <a:chExt cx="1664093" cy="859376"/>
          </a:xfrm>
        </p:grpSpPr>
        <p:sp>
          <p:nvSpPr>
            <p:cNvPr id="39" name="Rounded Rectangle 5">
              <a:extLst>
                <a:ext uri="{FF2B5EF4-FFF2-40B4-BE49-F238E27FC236}">
                  <a16:creationId xmlns:a16="http://schemas.microsoft.com/office/drawing/2014/main" id="{F3D499F9-2CA0-4A01-B019-0484C19CC656}"/>
                </a:ext>
              </a:extLst>
            </p:cNvPr>
            <p:cNvSpPr/>
            <p:nvPr/>
          </p:nvSpPr>
          <p:spPr bwMode="auto">
            <a:xfrm>
              <a:off x="5626289" y="3065947"/>
              <a:ext cx="1664093"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a:solidFill>
                    <a:srgbClr val="000000"/>
                  </a:solidFill>
                  <a:latin typeface="Segoe UI Semibold"/>
                </a:rPr>
                <a:t>Redis</a:t>
              </a:r>
            </a:p>
            <a:p>
              <a:pPr marL="0" marR="0" lvl="0" indent="0"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Semibold"/>
                  <a:ea typeface="+mn-ea"/>
                  <a:cs typeface="+mn-cs"/>
                </a:rPr>
                <a:t>Cache</a:t>
              </a:r>
            </a:p>
          </p:txBody>
        </p:sp>
        <p:pic>
          <p:nvPicPr>
            <p:cNvPr id="38" name="Picture 2" descr="See the source image">
              <a:extLst>
                <a:ext uri="{FF2B5EF4-FFF2-40B4-BE49-F238E27FC236}">
                  <a16:creationId xmlns:a16="http://schemas.microsoft.com/office/drawing/2014/main" id="{AE264FE7-87D0-4ABD-8F93-12CA9AFDDDF0}"/>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5788419" y="3277330"/>
              <a:ext cx="522408" cy="4398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B22BF400-E49F-40F0-B721-5EB23E1EBE80}"/>
              </a:ext>
            </a:extLst>
          </p:cNvPr>
          <p:cNvGrpSpPr/>
          <p:nvPr/>
        </p:nvGrpSpPr>
        <p:grpSpPr>
          <a:xfrm>
            <a:off x="7654489" y="3119414"/>
            <a:ext cx="719407" cy="269304"/>
            <a:chOff x="7654489" y="3119414"/>
            <a:chExt cx="719407" cy="269304"/>
          </a:xfrm>
        </p:grpSpPr>
        <p:cxnSp>
          <p:nvCxnSpPr>
            <p:cNvPr id="69" name="Straight Arrow Connector 68">
              <a:extLst>
                <a:ext uri="{FF2B5EF4-FFF2-40B4-BE49-F238E27FC236}">
                  <a16:creationId xmlns:a16="http://schemas.microsoft.com/office/drawing/2014/main" id="{E2865630-6485-4CA0-AE33-D85DD2F851F7}"/>
                </a:ext>
              </a:extLst>
            </p:cNvPr>
            <p:cNvCxnSpPr>
              <a:cxnSpLocks/>
              <a:stCxn id="70" idx="1"/>
              <a:endCxn id="74" idx="3"/>
            </p:cNvCxnSpPr>
            <p:nvPr/>
          </p:nvCxnSpPr>
          <p:spPr>
            <a:xfrm flipH="1">
              <a:off x="7902774" y="3250892"/>
              <a:ext cx="471122" cy="3174"/>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74" name="Freeform: Shape 73">
              <a:extLst>
                <a:ext uri="{FF2B5EF4-FFF2-40B4-BE49-F238E27FC236}">
                  <a16:creationId xmlns:a16="http://schemas.microsoft.com/office/drawing/2014/main" id="{14FA08D6-6D9D-46D5-BA0A-0C773B708A1E}"/>
                </a:ext>
              </a:extLst>
            </p:cNvPr>
            <p:cNvSpPr/>
            <p:nvPr/>
          </p:nvSpPr>
          <p:spPr bwMode="auto">
            <a:xfrm rot="10800000">
              <a:off x="7654489" y="3119414"/>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9" name="Group 8">
            <a:extLst>
              <a:ext uri="{FF2B5EF4-FFF2-40B4-BE49-F238E27FC236}">
                <a16:creationId xmlns:a16="http://schemas.microsoft.com/office/drawing/2014/main" id="{8CF9FC34-4CC4-48E3-A6FA-BA1C3FAF39B6}"/>
              </a:ext>
            </a:extLst>
          </p:cNvPr>
          <p:cNvGrpSpPr/>
          <p:nvPr/>
        </p:nvGrpSpPr>
        <p:grpSpPr>
          <a:xfrm>
            <a:off x="7170531" y="3201933"/>
            <a:ext cx="644993" cy="104265"/>
            <a:chOff x="7170531" y="3201933"/>
            <a:chExt cx="644993" cy="104265"/>
          </a:xfrm>
        </p:grpSpPr>
        <p:sp>
          <p:nvSpPr>
            <p:cNvPr id="75" name="Oval 74">
              <a:extLst>
                <a:ext uri="{FF2B5EF4-FFF2-40B4-BE49-F238E27FC236}">
                  <a16:creationId xmlns:a16="http://schemas.microsoft.com/office/drawing/2014/main" id="{E6EEB8F5-C81A-4D31-A130-E254FF7C7649}"/>
                </a:ext>
              </a:extLst>
            </p:cNvPr>
            <p:cNvSpPr/>
            <p:nvPr/>
          </p:nvSpPr>
          <p:spPr bwMode="auto">
            <a:xfrm rot="10800000">
              <a:off x="7711260" y="3201933"/>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73" name="Straight Arrow Connector 72">
              <a:extLst>
                <a:ext uri="{FF2B5EF4-FFF2-40B4-BE49-F238E27FC236}">
                  <a16:creationId xmlns:a16="http://schemas.microsoft.com/office/drawing/2014/main" id="{2CBC542E-88C1-4AE7-A92C-DE33B26D8127}"/>
                </a:ext>
              </a:extLst>
            </p:cNvPr>
            <p:cNvCxnSpPr>
              <a:cxnSpLocks/>
              <a:stCxn id="75" idx="6"/>
              <a:endCxn id="39" idx="3"/>
            </p:cNvCxnSpPr>
            <p:nvPr/>
          </p:nvCxnSpPr>
          <p:spPr>
            <a:xfrm flipH="1">
              <a:off x="7170531" y="3254065"/>
              <a:ext cx="540729"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AA0B2007-F8D7-4819-B693-5B70AD84460A}"/>
              </a:ext>
            </a:extLst>
          </p:cNvPr>
          <p:cNvGrpSpPr/>
          <p:nvPr/>
        </p:nvGrpSpPr>
        <p:grpSpPr>
          <a:xfrm>
            <a:off x="279401" y="4425791"/>
            <a:ext cx="6672640" cy="1679399"/>
            <a:chOff x="279401" y="4425791"/>
            <a:chExt cx="6672640" cy="1679399"/>
          </a:xfrm>
        </p:grpSpPr>
        <p:sp>
          <p:nvSpPr>
            <p:cNvPr id="112" name="TextBox 111">
              <a:extLst>
                <a:ext uri="{FF2B5EF4-FFF2-40B4-BE49-F238E27FC236}">
                  <a16:creationId xmlns:a16="http://schemas.microsoft.com/office/drawing/2014/main" id="{B0B30B29-4BD0-49B3-9C08-7C4C89EBE45B}"/>
                </a:ext>
              </a:extLst>
            </p:cNvPr>
            <p:cNvSpPr txBox="1"/>
            <p:nvPr/>
          </p:nvSpPr>
          <p:spPr>
            <a:xfrm>
              <a:off x="279401" y="4425791"/>
              <a:ext cx="6672640" cy="553998"/>
            </a:xfrm>
            <a:prstGeom prst="rect">
              <a:avLst/>
            </a:prstGeom>
            <a:noFill/>
          </p:spPr>
          <p:txBody>
            <a:bodyPr wrap="square" lIns="0" tIns="0" rIns="0" bIns="0" rtlCol="0">
              <a:spAutoFit/>
            </a:bodyPr>
            <a:lstStyle/>
            <a:p>
              <a:pPr algn="ctr"/>
              <a:r>
                <a:rPr lang="en-US" sz="2000" dirty="0">
                  <a:solidFill>
                    <a:srgbClr val="202192"/>
                  </a:solidFill>
                  <a:latin typeface="+mj-lt"/>
                </a:rPr>
                <a:t>POST</a:t>
              </a:r>
              <a:endParaRPr lang="en-US" sz="1600" dirty="0">
                <a:solidFill>
                  <a:srgbClr val="202192"/>
                </a:solidFill>
                <a:latin typeface="+mj-lt"/>
              </a:endParaRPr>
            </a:p>
            <a:p>
              <a:pPr algn="ctr"/>
              <a:r>
                <a:rPr lang="en-US" sz="1600" dirty="0">
                  <a:solidFill>
                    <a:srgbClr val="202192"/>
                  </a:solidFill>
                  <a:latin typeface="Consolas" panose="020B0609020204030204" pitchFamily="49" charset="0"/>
                </a:rPr>
                <a:t>http://localhost:3500/v1.0/publish/pubsub/counterincremented</a:t>
              </a:r>
            </a:p>
          </p:txBody>
        </p:sp>
        <p:sp>
          <p:nvSpPr>
            <p:cNvPr id="98" name="TextBox 97">
              <a:extLst>
                <a:ext uri="{FF2B5EF4-FFF2-40B4-BE49-F238E27FC236}">
                  <a16:creationId xmlns:a16="http://schemas.microsoft.com/office/drawing/2014/main" id="{41261ED5-BB8C-4930-9CA2-4A6B1434D795}"/>
                </a:ext>
              </a:extLst>
            </p:cNvPr>
            <p:cNvSpPr txBox="1"/>
            <p:nvPr/>
          </p:nvSpPr>
          <p:spPr>
            <a:xfrm>
              <a:off x="2163972" y="5489637"/>
              <a:ext cx="3075180" cy="615553"/>
            </a:xfrm>
            <a:prstGeom prst="rect">
              <a:avLst/>
            </a:prstGeom>
            <a:solidFill>
              <a:schemeClr val="bg1"/>
            </a:solidFill>
            <a:effectLst>
              <a:outerShdw blurRad="63500" algn="ctr" rotWithShape="0">
                <a:prstClr val="black">
                  <a:alpha val="40000"/>
                </a:prstClr>
              </a:outerShdw>
            </a:effectLst>
          </p:spPr>
          <p:txBody>
            <a:bodyPr wrap="square" lIns="182880" tIns="182880" rIns="182880" bIns="182880" anchor="ctr">
              <a:spAutoFit/>
            </a:bodyPr>
            <a:lstStyle/>
            <a:p>
              <a:pPr marL="0" algn="ctr" rtl="0" eaLnBrk="1" fontAlgn="base" latinLnBrk="0" hangingPunct="1">
                <a:spcBef>
                  <a:spcPts val="0"/>
                </a:spcBef>
                <a:spcAft>
                  <a:spcPts val="0"/>
                </a:spcAft>
              </a:pPr>
              <a:r>
                <a:rPr lang="en-US" sz="1600" kern="1200" dirty="0">
                  <a:solidFill>
                    <a:srgbClr val="202192"/>
                  </a:solidFill>
                  <a:effectLst/>
                  <a:latin typeface="Consolas" panose="020B0609020204030204" pitchFamily="49" charset="0"/>
                  <a:ea typeface="Segoe UI Symbol" panose="020B0502040204020203" pitchFamily="34" charset="0"/>
                  <a:cs typeface="+mn-cs"/>
                </a:rPr>
                <a:t>{“counter":“2"}</a:t>
              </a:r>
            </a:p>
          </p:txBody>
        </p:sp>
      </p:grpSp>
      <p:grpSp>
        <p:nvGrpSpPr>
          <p:cNvPr id="6" name="Group 5">
            <a:extLst>
              <a:ext uri="{FF2B5EF4-FFF2-40B4-BE49-F238E27FC236}">
                <a16:creationId xmlns:a16="http://schemas.microsoft.com/office/drawing/2014/main" id="{2DF0A2BE-8AB3-4693-AF5D-465DD7449EA5}"/>
              </a:ext>
            </a:extLst>
          </p:cNvPr>
          <p:cNvGrpSpPr/>
          <p:nvPr/>
        </p:nvGrpSpPr>
        <p:grpSpPr>
          <a:xfrm>
            <a:off x="7404202" y="4425791"/>
            <a:ext cx="4052738" cy="1679399"/>
            <a:chOff x="7404202" y="4425791"/>
            <a:chExt cx="4052738" cy="1679399"/>
          </a:xfrm>
        </p:grpSpPr>
        <p:sp>
          <p:nvSpPr>
            <p:cNvPr id="113" name="TextBox 112">
              <a:extLst>
                <a:ext uri="{FF2B5EF4-FFF2-40B4-BE49-F238E27FC236}">
                  <a16:creationId xmlns:a16="http://schemas.microsoft.com/office/drawing/2014/main" id="{D3A6C9AE-D340-4827-9176-F04706160F1A}"/>
                </a:ext>
              </a:extLst>
            </p:cNvPr>
            <p:cNvSpPr txBox="1"/>
            <p:nvPr/>
          </p:nvSpPr>
          <p:spPr>
            <a:xfrm>
              <a:off x="7404202" y="4425791"/>
              <a:ext cx="4052738" cy="307777"/>
            </a:xfrm>
            <a:prstGeom prst="rect">
              <a:avLst/>
            </a:prstGeom>
            <a:noFill/>
          </p:spPr>
          <p:txBody>
            <a:bodyPr wrap="square" lIns="0" tIns="0" rIns="0" bIns="0" rtlCol="0">
              <a:spAutoFit/>
            </a:bodyPr>
            <a:lstStyle/>
            <a:p>
              <a:pPr algn="ctr"/>
              <a:r>
                <a:rPr lang="en-US" sz="2000" dirty="0">
                  <a:solidFill>
                    <a:srgbClr val="202192"/>
                  </a:solidFill>
                  <a:latin typeface="+mj-lt"/>
                </a:rPr>
                <a:t>POST</a:t>
              </a:r>
              <a:endParaRPr lang="en-US" sz="1600" dirty="0">
                <a:solidFill>
                  <a:srgbClr val="202192"/>
                </a:solidFill>
                <a:latin typeface="+mj-lt"/>
              </a:endParaRPr>
            </a:p>
          </p:txBody>
        </p:sp>
        <p:sp>
          <p:nvSpPr>
            <p:cNvPr id="99" name="TextBox 98">
              <a:extLst>
                <a:ext uri="{FF2B5EF4-FFF2-40B4-BE49-F238E27FC236}">
                  <a16:creationId xmlns:a16="http://schemas.microsoft.com/office/drawing/2014/main" id="{12674EE3-B22A-4CDB-A1A8-98AE52CCB5C5}"/>
                </a:ext>
              </a:extLst>
            </p:cNvPr>
            <p:cNvSpPr txBox="1"/>
            <p:nvPr/>
          </p:nvSpPr>
          <p:spPr>
            <a:xfrm>
              <a:off x="8039522" y="5489637"/>
              <a:ext cx="3075180" cy="615553"/>
            </a:xfrm>
            <a:prstGeom prst="rect">
              <a:avLst/>
            </a:prstGeom>
            <a:solidFill>
              <a:schemeClr val="bg1"/>
            </a:solidFill>
            <a:effectLst>
              <a:outerShdw blurRad="63500" algn="ctr" rotWithShape="0">
                <a:prstClr val="black">
                  <a:alpha val="40000"/>
                </a:prstClr>
              </a:outerShdw>
            </a:effectLst>
          </p:spPr>
          <p:txBody>
            <a:bodyPr wrap="square" lIns="182880" tIns="182880" rIns="182880" bIns="182880" anchor="ctr">
              <a:spAutoFit/>
            </a:bodyPr>
            <a:lstStyle/>
            <a:p>
              <a:pPr marL="0" algn="ctr" rtl="0" eaLnBrk="1" fontAlgn="base" latinLnBrk="0" hangingPunct="1">
                <a:spcBef>
                  <a:spcPts val="0"/>
                </a:spcBef>
                <a:spcAft>
                  <a:spcPts val="0"/>
                </a:spcAft>
              </a:pPr>
              <a:r>
                <a:rPr lang="en-US" sz="1600" kern="1200" dirty="0">
                  <a:solidFill>
                    <a:srgbClr val="202192"/>
                  </a:solidFill>
                  <a:effectLst/>
                  <a:latin typeface="Consolas" panose="020B0609020204030204" pitchFamily="49" charset="0"/>
                  <a:ea typeface="Segoe UI Symbol" panose="020B0502040204020203" pitchFamily="34" charset="0"/>
                  <a:cs typeface="+mn-cs"/>
                </a:rPr>
                <a:t>{“counter":“2"}</a:t>
              </a:r>
            </a:p>
          </p:txBody>
        </p:sp>
      </p:grpSp>
      <p:sp>
        <p:nvSpPr>
          <p:cNvPr id="11" name="Rectangle 1">
            <a:extLst>
              <a:ext uri="{FF2B5EF4-FFF2-40B4-BE49-F238E27FC236}">
                <a16:creationId xmlns:a16="http://schemas.microsoft.com/office/drawing/2014/main" id="{4B93612E-7BC0-41A2-8629-28C01315B2D9}"/>
              </a:ext>
            </a:extLst>
          </p:cNvPr>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93A1"/>
                </a:solidFill>
                <a:effectLst/>
                <a:latin typeface="JetBrains Mono" pitchFamily="2" charset="0"/>
              </a:rPr>
              <a:t>pubsub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555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par>
                                <p:cTn id="36" presetID="22" presetClass="entr" presetSubtype="8"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par>
                                <p:cTn id="42" presetID="22" presetClass="entr" presetSubtype="2"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left)">
                                      <p:cBhvr>
                                        <p:cTn id="49" dur="500"/>
                                        <p:tgtEl>
                                          <p:spTgt spid="58"/>
                                        </p:tgtEl>
                                      </p:cBhvr>
                                    </p:animEffect>
                                  </p:childTnLst>
                                </p:cTn>
                              </p:par>
                              <p:par>
                                <p:cTn id="50" presetID="10" presetClass="entr" presetSubtype="0" fill="hold" nodeType="withEffect">
                                  <p:stCondLst>
                                    <p:cond delay="10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42" presetClass="path" presetSubtype="0" decel="100000" fill="hold" nodeType="withEffect">
                                  <p:stCondLst>
                                    <p:cond delay="100"/>
                                  </p:stCondLst>
                                  <p:childTnLst>
                                    <p:animMotion origin="layout" path="M 4.16667E-6 -4.44444E-6 L 4.16667E-6 0.03774 " pathEditMode="relative" rAng="0" ptsTypes="AA">
                                      <p:cBhvr>
                                        <p:cTn id="54" dur="750" spd="-100000" fill="hold"/>
                                        <p:tgtEl>
                                          <p:spTgt spid="5"/>
                                        </p:tgtEl>
                                        <p:attrNameLst>
                                          <p:attrName>ppt_x</p:attrName>
                                          <p:attrName>ppt_y</p:attrName>
                                        </p:attrNameLst>
                                      </p:cBhvr>
                                      <p:rCtr x="0" y="1875"/>
                                    </p:animMotion>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par>
                                <p:cTn id="60" presetID="10" presetClass="entr" presetSubtype="0" fill="hold" nodeType="withEffect">
                                  <p:stCondLst>
                                    <p:cond delay="10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par>
                                <p:cTn id="63" presetID="42" presetClass="path" presetSubtype="0" decel="100000" fill="hold" nodeType="withEffect">
                                  <p:stCondLst>
                                    <p:cond delay="100"/>
                                  </p:stCondLst>
                                  <p:childTnLst>
                                    <p:animMotion origin="layout" path="M 4.16667E-6 -4.44444E-6 L 4.16667E-6 0.03774 " pathEditMode="relative" rAng="0" ptsTypes="AA">
                                      <p:cBhvr>
                                        <p:cTn id="64" dur="750" spd="-100000" fill="hold"/>
                                        <p:tgtEl>
                                          <p:spTgt spid="6"/>
                                        </p:tgtEl>
                                        <p:attrNameLst>
                                          <p:attrName>ppt_x</p:attrName>
                                          <p:attrName>ppt_y</p:attrName>
                                        </p:attrNameLst>
                                      </p:cBhvr>
                                      <p:rCtr x="0"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6A15-64EA-4E35-BA24-1F99E314A0C9}"/>
              </a:ext>
            </a:extLst>
          </p:cNvPr>
          <p:cNvSpPr>
            <a:spLocks noGrp="1"/>
          </p:cNvSpPr>
          <p:nvPr>
            <p:ph type="title"/>
          </p:nvPr>
        </p:nvSpPr>
        <p:spPr/>
        <p:txBody>
          <a:bodyPr/>
          <a:lstStyle/>
          <a:p>
            <a:r>
              <a:rPr lang="en-US"/>
              <a:t>Dapr pub/sub API</a:t>
            </a:r>
          </a:p>
        </p:txBody>
      </p:sp>
      <p:sp>
        <p:nvSpPr>
          <p:cNvPr id="3" name="Text Placeholder 2">
            <a:extLst>
              <a:ext uri="{FF2B5EF4-FFF2-40B4-BE49-F238E27FC236}">
                <a16:creationId xmlns:a16="http://schemas.microsoft.com/office/drawing/2014/main" id="{756787E4-9CAE-478C-AAF2-423746EB53A5}"/>
              </a:ext>
            </a:extLst>
          </p:cNvPr>
          <p:cNvSpPr>
            <a:spLocks noGrp="1"/>
          </p:cNvSpPr>
          <p:nvPr>
            <p:ph type="body" sz="quarter" idx="10"/>
          </p:nvPr>
        </p:nvSpPr>
        <p:spPr>
          <a:xfrm>
            <a:off x="588263" y="1844946"/>
            <a:ext cx="4924423" cy="1215717"/>
          </a:xfrm>
        </p:spPr>
        <p:txBody>
          <a:bodyPr/>
          <a:lstStyle/>
          <a:p>
            <a:pPr>
              <a:spcAft>
                <a:spcPts val="600"/>
              </a:spcAft>
            </a:pPr>
            <a:r>
              <a:rPr lang="en-US" sz="2000">
                <a:latin typeface="Segoe UI Semibold" panose="020B0702040204020203" pitchFamily="34" charset="0"/>
                <a:cs typeface="Segoe UI Semibold" panose="020B0702040204020203" pitchFamily="34" charset="0"/>
              </a:rPr>
              <a:t>App-to-sidecar</a:t>
            </a:r>
          </a:p>
          <a:p>
            <a:pPr>
              <a:spcAft>
                <a:spcPts val="600"/>
              </a:spcAft>
            </a:pPr>
            <a:r>
              <a:rPr lang="en-US">
                <a:solidFill>
                  <a:srgbClr val="202192"/>
                </a:solidFill>
                <a:latin typeface="Segoe UI Semibold" panose="020B0702040204020203" pitchFamily="34" charset="0"/>
                <a:cs typeface="Segoe UI Semibold" panose="020B0702040204020203" pitchFamily="34" charset="0"/>
              </a:rPr>
              <a:t>Publish a message</a:t>
            </a:r>
          </a:p>
          <a:p>
            <a:pPr>
              <a:spcBef>
                <a:spcPts val="0"/>
              </a:spcBef>
              <a:spcAft>
                <a:spcPts val="1800"/>
              </a:spcAft>
            </a:pPr>
            <a:r>
              <a:rPr lang="en-US" sz="2000">
                <a:latin typeface="Consolas" panose="020B0609020204030204" pitchFamily="49" charset="0"/>
              </a:rPr>
              <a:t>POST /v1.0/publish/orders/processed</a:t>
            </a:r>
          </a:p>
        </p:txBody>
      </p:sp>
      <p:sp>
        <p:nvSpPr>
          <p:cNvPr id="4" name="Text Placeholder 3">
            <a:extLst>
              <a:ext uri="{FF2B5EF4-FFF2-40B4-BE49-F238E27FC236}">
                <a16:creationId xmlns:a16="http://schemas.microsoft.com/office/drawing/2014/main" id="{49E5FB32-B0F2-4119-ACD1-ED6E6403DC68}"/>
              </a:ext>
            </a:extLst>
          </p:cNvPr>
          <p:cNvSpPr>
            <a:spLocks noGrp="1"/>
          </p:cNvSpPr>
          <p:nvPr>
            <p:ph type="body" sz="quarter" idx="13"/>
          </p:nvPr>
        </p:nvSpPr>
        <p:spPr>
          <a:xfrm>
            <a:off x="5791201" y="0"/>
            <a:ext cx="1880134" cy="492314"/>
          </a:xfrm>
        </p:spPr>
        <p:txBody>
          <a:bodyPr/>
          <a:lstStyle/>
          <a:p>
            <a:r>
              <a:rPr lang="en-US" err="1"/>
              <a:t>orders.yaml</a:t>
            </a:r>
            <a:endParaRPr lang="en-US"/>
          </a:p>
        </p:txBody>
      </p:sp>
      <p:sp>
        <p:nvSpPr>
          <p:cNvPr id="5" name="Text Placeholder 4">
            <a:extLst>
              <a:ext uri="{FF2B5EF4-FFF2-40B4-BE49-F238E27FC236}">
                <a16:creationId xmlns:a16="http://schemas.microsoft.com/office/drawing/2014/main" id="{E5333A7B-B3C6-4EFB-891E-51846FB73CA4}"/>
              </a:ext>
            </a:extLst>
          </p:cNvPr>
          <p:cNvSpPr>
            <a:spLocks noGrp="1"/>
          </p:cNvSpPr>
          <p:nvPr>
            <p:ph type="body" sz="quarter" idx="11"/>
          </p:nvPr>
        </p:nvSpPr>
        <p:spPr>
          <a:xfrm>
            <a:off x="5994399" y="709187"/>
            <a:ext cx="6197595" cy="4930581"/>
          </a:xfrm>
        </p:spPr>
        <p:txBody>
          <a:bodyPr/>
          <a:lstStyle/>
          <a:p>
            <a:r>
              <a:rPr lang="en-US" sz="1800" err="1"/>
              <a:t>apiVersion</a:t>
            </a:r>
            <a:r>
              <a:rPr lang="en-US" sz="1800"/>
              <a:t>: dapr.io/v1alpha1</a:t>
            </a:r>
          </a:p>
          <a:p>
            <a:r>
              <a:rPr lang="en-US" sz="1800"/>
              <a:t>kind: Component</a:t>
            </a:r>
          </a:p>
          <a:p>
            <a:r>
              <a:rPr lang="en-US" sz="1800"/>
              <a:t>metadata:</a:t>
            </a:r>
          </a:p>
          <a:p>
            <a:r>
              <a:rPr lang="en-US" sz="1800"/>
              <a:t>  name: </a:t>
            </a:r>
            <a:r>
              <a:rPr lang="en-US" sz="1800" b="1"/>
              <a:t>orders</a:t>
            </a:r>
          </a:p>
          <a:p>
            <a:r>
              <a:rPr lang="en-US" sz="1800"/>
              <a:t>spec:</a:t>
            </a:r>
          </a:p>
          <a:p>
            <a:r>
              <a:rPr lang="en-US" sz="1800"/>
              <a:t>  type: </a:t>
            </a:r>
            <a:r>
              <a:rPr lang="en-US" sz="1800" err="1"/>
              <a:t>pubsub.</a:t>
            </a:r>
            <a:r>
              <a:rPr lang="en-US" sz="1800" b="1" err="1"/>
              <a:t>redis</a:t>
            </a:r>
            <a:endParaRPr lang="en-US" sz="1800" b="1"/>
          </a:p>
          <a:p>
            <a:r>
              <a:rPr lang="en-US" sz="1800"/>
              <a:t>  metadata:</a:t>
            </a:r>
          </a:p>
          <a:p>
            <a:r>
              <a:rPr lang="en-US" sz="1800"/>
              <a:t>  - name: </a:t>
            </a:r>
            <a:r>
              <a:rPr lang="en-US" sz="1800" err="1"/>
              <a:t>redisHost</a:t>
            </a:r>
            <a:endParaRPr lang="en-US" sz="1800"/>
          </a:p>
          <a:p>
            <a:r>
              <a:rPr lang="en-US" sz="1800"/>
              <a:t>    value: leader.redis.svc.cluster.local:6379</a:t>
            </a:r>
          </a:p>
          <a:p>
            <a:r>
              <a:rPr lang="en-US" sz="1800"/>
              <a:t>  - name: </a:t>
            </a:r>
            <a:r>
              <a:rPr lang="en-US" sz="1800" err="1"/>
              <a:t>redisPassword</a:t>
            </a:r>
            <a:endParaRPr lang="en-US" sz="1800"/>
          </a:p>
          <a:p>
            <a:r>
              <a:rPr lang="en-US" sz="1800"/>
              <a:t>    </a:t>
            </a:r>
            <a:r>
              <a:rPr lang="en-US" sz="1800" err="1"/>
              <a:t>secretKeyRef</a:t>
            </a:r>
            <a:r>
              <a:rPr lang="en-US" sz="1800"/>
              <a:t>:</a:t>
            </a:r>
          </a:p>
          <a:p>
            <a:r>
              <a:rPr lang="en-US" sz="1800"/>
              <a:t>      name: redis-secret</a:t>
            </a:r>
          </a:p>
          <a:p>
            <a:r>
              <a:rPr lang="en-US" sz="1800"/>
              <a:t>      key: password</a:t>
            </a:r>
          </a:p>
          <a:p>
            <a:r>
              <a:rPr lang="en-US" sz="1800"/>
              <a:t>  - name: </a:t>
            </a:r>
            <a:r>
              <a:rPr lang="en-US" sz="1800" b="1" err="1"/>
              <a:t>allowedTopics</a:t>
            </a:r>
            <a:endParaRPr lang="en-US" sz="1800" b="1"/>
          </a:p>
          <a:p>
            <a:r>
              <a:rPr lang="en-US" sz="1800"/>
              <a:t>    value: "</a:t>
            </a:r>
            <a:r>
              <a:rPr lang="en-US" sz="1800" err="1"/>
              <a:t>processed,audit</a:t>
            </a:r>
            <a:r>
              <a:rPr lang="en-US" sz="1800"/>
              <a:t>"</a:t>
            </a:r>
          </a:p>
        </p:txBody>
      </p:sp>
      <p:sp>
        <p:nvSpPr>
          <p:cNvPr id="9" name="TextBox 8">
            <a:extLst>
              <a:ext uri="{FF2B5EF4-FFF2-40B4-BE49-F238E27FC236}">
                <a16:creationId xmlns:a16="http://schemas.microsoft.com/office/drawing/2014/main" id="{F2083188-0EF9-4188-92EE-0A039DB434DB}"/>
              </a:ext>
            </a:extLst>
          </p:cNvPr>
          <p:cNvSpPr txBox="1"/>
          <p:nvPr/>
        </p:nvSpPr>
        <p:spPr>
          <a:xfrm>
            <a:off x="588263" y="3734757"/>
            <a:ext cx="4924423" cy="2369880"/>
          </a:xfrm>
          <a:prstGeom prst="rect">
            <a:avLst/>
          </a:prstGeom>
          <a:noFill/>
        </p:spPr>
        <p:txBody>
          <a:bodyPr wrap="square">
            <a:spAutoFit/>
          </a:bodyPr>
          <a:lstStyle/>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Sidecar-to-app</a:t>
            </a:r>
            <a:endParaRPr kumimoji="0" lang="en-US" sz="3200" b="0" i="0" u="none" strike="noStrike" kern="1200" cap="none" spc="0" normalizeH="0" baseline="0" noProof="0">
              <a:ln>
                <a:noFill/>
              </a:ln>
              <a:solidFill>
                <a:srgbClr val="202192"/>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400" b="0" i="0" u="none" strike="noStrike" kern="1200" cap="none" spc="0" normalizeH="0" baseline="0" noProof="0">
                <a:ln>
                  <a:noFill/>
                </a:ln>
                <a:solidFill>
                  <a:srgbClr val="202192"/>
                </a:solidFill>
                <a:effectLst/>
                <a:uLnTx/>
                <a:uFillTx/>
                <a:latin typeface="Segoe UI Semibold" panose="020B0702040204020203" pitchFamily="34" charset="0"/>
                <a:ea typeface="+mn-ea"/>
                <a:cs typeface="Segoe UI Semibold" panose="020B0702040204020203" pitchFamily="34" charset="0"/>
              </a:rPr>
              <a:t>Get app subscriptions</a:t>
            </a:r>
          </a:p>
          <a:p>
            <a:pPr marL="0" marR="0" lvl="0" indent="0" algn="l" defTabSz="932742" rtl="0" eaLnBrk="1" fontAlgn="auto" latinLnBrk="0" hangingPunct="1">
              <a:lnSpc>
                <a:spcPct val="100000"/>
              </a:lnSpc>
              <a:spcBef>
                <a:spcPts val="0"/>
              </a:spcBef>
              <a:spcAft>
                <a:spcPts val="1800"/>
              </a:spcAft>
              <a:buClrTx/>
              <a:buSzPct val="90000"/>
              <a:buFont typeface="Wingdings" panose="05000000000000000000" pitchFamily="2" charset="2"/>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Segoe UI" panose="020B0502040204020203" pitchFamily="34" charset="0"/>
              </a:rPr>
              <a:t>GET /dapr/subscribe</a:t>
            </a:r>
          </a:p>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400" b="0" i="0" u="none" strike="noStrike" kern="1200" cap="none" spc="0" normalizeH="0" baseline="0" noProof="0">
                <a:ln>
                  <a:noFill/>
                </a:ln>
                <a:solidFill>
                  <a:srgbClr val="202192"/>
                </a:solidFill>
                <a:effectLst/>
                <a:uLnTx/>
                <a:uFillTx/>
                <a:latin typeface="Segoe UI Semibold" panose="020B0702040204020203" pitchFamily="34" charset="0"/>
                <a:ea typeface="+mn-ea"/>
                <a:cs typeface="Segoe UI Semibold" panose="020B0702040204020203" pitchFamily="34" charset="0"/>
              </a:rPr>
              <a:t>Publish to app</a:t>
            </a:r>
          </a:p>
          <a:p>
            <a:pPr marL="0" marR="0" lvl="0" indent="0" algn="l" defTabSz="932742" rtl="0" eaLnBrk="1" fontAlgn="auto" latinLnBrk="0" hangingPunct="1">
              <a:lnSpc>
                <a:spcPct val="100000"/>
              </a:lnSpc>
              <a:spcBef>
                <a:spcPts val="0"/>
              </a:spcBef>
              <a:spcAft>
                <a:spcPts val="1800"/>
              </a:spcAft>
              <a:buClrTx/>
              <a:buSzPct val="90000"/>
              <a:buFont typeface="Wingdings" panose="05000000000000000000" pitchFamily="2" charset="2"/>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Segoe UI" panose="020B0502040204020203" pitchFamily="34" charset="0"/>
              </a:rPr>
              <a:t>POST /order-processing</a:t>
            </a:r>
          </a:p>
        </p:txBody>
      </p:sp>
    </p:spTree>
    <p:extLst>
      <p:ext uri="{BB962C8B-B14F-4D97-AF65-F5344CB8AC3E}">
        <p14:creationId xmlns:p14="http://schemas.microsoft.com/office/powerpoint/2010/main" val="283996587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D96B-D494-4669-9657-D7B140BEA6DA}"/>
              </a:ext>
            </a:extLst>
          </p:cNvPr>
          <p:cNvSpPr>
            <a:spLocks noGrp="1"/>
          </p:cNvSpPr>
          <p:nvPr>
            <p:ph type="title"/>
          </p:nvPr>
        </p:nvSpPr>
        <p:spPr>
          <a:xfrm>
            <a:off x="1303867" y="457200"/>
            <a:ext cx="10302916" cy="553998"/>
          </a:xfrm>
        </p:spPr>
        <p:txBody>
          <a:bodyPr/>
          <a:lstStyle/>
          <a:p>
            <a:r>
              <a:rPr lang="en-US" dirty="0"/>
              <a:t>Observability</a:t>
            </a:r>
          </a:p>
        </p:txBody>
      </p:sp>
      <p:pic>
        <p:nvPicPr>
          <p:cNvPr id="4" name="Graphic 3">
            <a:extLst>
              <a:ext uri="{FF2B5EF4-FFF2-40B4-BE49-F238E27FC236}">
                <a16:creationId xmlns:a16="http://schemas.microsoft.com/office/drawing/2014/main" id="{2412C1B8-239B-4A19-A293-4FCD2AA9B7A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03260" y="421526"/>
            <a:ext cx="564762" cy="621004"/>
          </a:xfrm>
          <a:prstGeom prst="rect">
            <a:avLst/>
          </a:prstGeom>
        </p:spPr>
      </p:pic>
      <p:grpSp>
        <p:nvGrpSpPr>
          <p:cNvPr id="7" name="Group 6">
            <a:extLst>
              <a:ext uri="{FF2B5EF4-FFF2-40B4-BE49-F238E27FC236}">
                <a16:creationId xmlns:a16="http://schemas.microsoft.com/office/drawing/2014/main" id="{26D81888-3629-4A3B-AC1C-A3F595B2EFE6}"/>
              </a:ext>
            </a:extLst>
          </p:cNvPr>
          <p:cNvGrpSpPr/>
          <p:nvPr/>
        </p:nvGrpSpPr>
        <p:grpSpPr>
          <a:xfrm>
            <a:off x="4606859" y="5520725"/>
            <a:ext cx="979625" cy="269304"/>
            <a:chOff x="4606859" y="5520725"/>
            <a:chExt cx="979625" cy="269304"/>
          </a:xfrm>
        </p:grpSpPr>
        <p:cxnSp>
          <p:nvCxnSpPr>
            <p:cNvPr id="34" name="Straight Arrow Connector 33">
              <a:extLst>
                <a:ext uri="{FF2B5EF4-FFF2-40B4-BE49-F238E27FC236}">
                  <a16:creationId xmlns:a16="http://schemas.microsoft.com/office/drawing/2014/main" id="{97E787C4-3DA4-4328-B8AD-272843FA7F66}"/>
                </a:ext>
              </a:extLst>
            </p:cNvPr>
            <p:cNvCxnSpPr>
              <a:cxnSpLocks/>
              <a:stCxn id="67" idx="3"/>
              <a:endCxn id="37" idx="3"/>
            </p:cNvCxnSpPr>
            <p:nvPr/>
          </p:nvCxnSpPr>
          <p:spPr>
            <a:xfrm flipV="1">
              <a:off x="4606859" y="5655377"/>
              <a:ext cx="731340" cy="4036"/>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424D33EA-2082-4FA6-A365-97ECEDD3F895}"/>
                </a:ext>
              </a:extLst>
            </p:cNvPr>
            <p:cNvSpPr/>
            <p:nvPr/>
          </p:nvSpPr>
          <p:spPr bwMode="auto">
            <a:xfrm>
              <a:off x="5338199" y="5520725"/>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6" name="Group 5">
            <a:extLst>
              <a:ext uri="{FF2B5EF4-FFF2-40B4-BE49-F238E27FC236}">
                <a16:creationId xmlns:a16="http://schemas.microsoft.com/office/drawing/2014/main" id="{CBB77B95-2CD1-4CC7-B1D8-568FB12A0FB3}"/>
              </a:ext>
            </a:extLst>
          </p:cNvPr>
          <p:cNvGrpSpPr/>
          <p:nvPr/>
        </p:nvGrpSpPr>
        <p:grpSpPr>
          <a:xfrm>
            <a:off x="5425449" y="5603245"/>
            <a:ext cx="916574" cy="104265"/>
            <a:chOff x="5425449" y="5603245"/>
            <a:chExt cx="916574" cy="104265"/>
          </a:xfrm>
        </p:grpSpPr>
        <p:sp>
          <p:nvSpPr>
            <p:cNvPr id="40" name="Oval 39">
              <a:extLst>
                <a:ext uri="{FF2B5EF4-FFF2-40B4-BE49-F238E27FC236}">
                  <a16:creationId xmlns:a16="http://schemas.microsoft.com/office/drawing/2014/main" id="{95D38A84-0D45-4485-A26A-D5170C8E650A}"/>
                </a:ext>
              </a:extLst>
            </p:cNvPr>
            <p:cNvSpPr/>
            <p:nvPr/>
          </p:nvSpPr>
          <p:spPr bwMode="auto">
            <a:xfrm>
              <a:off x="5425449" y="5603245"/>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43" name="Straight Arrow Connector 42">
              <a:extLst>
                <a:ext uri="{FF2B5EF4-FFF2-40B4-BE49-F238E27FC236}">
                  <a16:creationId xmlns:a16="http://schemas.microsoft.com/office/drawing/2014/main" id="{DFCA9F05-68DA-44E0-BBB7-23FFA6E5AAF6}"/>
                </a:ext>
              </a:extLst>
            </p:cNvPr>
            <p:cNvCxnSpPr>
              <a:cxnSpLocks/>
              <a:stCxn id="40" idx="6"/>
              <a:endCxn id="73" idx="1"/>
            </p:cNvCxnSpPr>
            <p:nvPr/>
          </p:nvCxnSpPr>
          <p:spPr>
            <a:xfrm flipV="1">
              <a:off x="5529713" y="5647727"/>
              <a:ext cx="812310" cy="765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63" name="Right Brace 62">
            <a:extLst>
              <a:ext uri="{FF2B5EF4-FFF2-40B4-BE49-F238E27FC236}">
                <a16:creationId xmlns:a16="http://schemas.microsoft.com/office/drawing/2014/main" id="{01BE2DE9-4665-4CE8-B166-9E5F30C7F9AC}"/>
              </a:ext>
            </a:extLst>
          </p:cNvPr>
          <p:cNvSpPr/>
          <p:nvPr/>
        </p:nvSpPr>
        <p:spPr>
          <a:xfrm rot="5400000">
            <a:off x="5811543" y="-350617"/>
            <a:ext cx="706420" cy="10597870"/>
          </a:xfrm>
          <a:prstGeom prst="rightBrace">
            <a:avLst>
              <a:gd name="adj1" fmla="val 31496"/>
              <a:gd name="adj2" fmla="val 82061"/>
            </a:avLst>
          </a:prstGeom>
          <a:ln w="28575">
            <a:solidFill>
              <a:srgbClr val="20219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6" name="Group 65">
            <a:extLst>
              <a:ext uri="{FF2B5EF4-FFF2-40B4-BE49-F238E27FC236}">
                <a16:creationId xmlns:a16="http://schemas.microsoft.com/office/drawing/2014/main" id="{E875B5B3-3723-4195-8AD3-5303B386B5A0}"/>
              </a:ext>
            </a:extLst>
          </p:cNvPr>
          <p:cNvGrpSpPr/>
          <p:nvPr/>
        </p:nvGrpSpPr>
        <p:grpSpPr>
          <a:xfrm>
            <a:off x="929553" y="5354593"/>
            <a:ext cx="3677306" cy="609640"/>
            <a:chOff x="5807586" y="3190815"/>
            <a:chExt cx="3677306" cy="609640"/>
          </a:xfrm>
        </p:grpSpPr>
        <p:sp>
          <p:nvSpPr>
            <p:cNvPr id="67" name="Rounded Rectangle 5">
              <a:extLst>
                <a:ext uri="{FF2B5EF4-FFF2-40B4-BE49-F238E27FC236}">
                  <a16:creationId xmlns:a16="http://schemas.microsoft.com/office/drawing/2014/main" id="{381F62B3-FA9C-4922-862E-F61AF01A08CE}"/>
                </a:ext>
              </a:extLst>
            </p:cNvPr>
            <p:cNvSpPr/>
            <p:nvPr/>
          </p:nvSpPr>
          <p:spPr bwMode="auto">
            <a:xfrm>
              <a:off x="5807586" y="3190815"/>
              <a:ext cx="3677306" cy="609640"/>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err="1">
                  <a:solidFill>
                    <a:srgbClr val="000000"/>
                  </a:solidFill>
                  <a:latin typeface="Segoe UI Semibold"/>
                </a:rPr>
                <a:t>OpenTelemetry</a:t>
              </a:r>
              <a:r>
                <a:rPr lang="en-US" sz="2000">
                  <a:solidFill>
                    <a:srgbClr val="000000"/>
                  </a:solidFill>
                  <a:latin typeface="Segoe UI Semibold"/>
                </a:rPr>
                <a:t> collector</a:t>
              </a: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68" name="Picture 2">
              <a:extLst>
                <a:ext uri="{FF2B5EF4-FFF2-40B4-BE49-F238E27FC236}">
                  <a16:creationId xmlns:a16="http://schemas.microsoft.com/office/drawing/2014/main" id="{96084ACA-8BDD-46D8-8461-D4D8A90E315D}"/>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8039" b="-8039"/>
            <a:stretch/>
          </p:blipFill>
          <p:spPr bwMode="auto">
            <a:xfrm>
              <a:off x="5962294" y="3254767"/>
              <a:ext cx="415012" cy="481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D67967B0-2E9E-42CE-A2CD-AB84F4534A42}"/>
              </a:ext>
            </a:extLst>
          </p:cNvPr>
          <p:cNvGrpSpPr/>
          <p:nvPr/>
        </p:nvGrpSpPr>
        <p:grpSpPr>
          <a:xfrm>
            <a:off x="6342023" y="5342907"/>
            <a:ext cx="4920423" cy="609640"/>
            <a:chOff x="6342023" y="5342907"/>
            <a:chExt cx="4920423" cy="609640"/>
          </a:xfrm>
        </p:grpSpPr>
        <p:grpSp>
          <p:nvGrpSpPr>
            <p:cNvPr id="72" name="Group 71">
              <a:extLst>
                <a:ext uri="{FF2B5EF4-FFF2-40B4-BE49-F238E27FC236}">
                  <a16:creationId xmlns:a16="http://schemas.microsoft.com/office/drawing/2014/main" id="{0346B7DF-80EF-459C-AC31-A1B3A46FFD0C}"/>
                </a:ext>
              </a:extLst>
            </p:cNvPr>
            <p:cNvGrpSpPr/>
            <p:nvPr/>
          </p:nvGrpSpPr>
          <p:grpSpPr>
            <a:xfrm>
              <a:off x="6342023" y="5342907"/>
              <a:ext cx="4920423" cy="609640"/>
              <a:chOff x="5807585" y="3190815"/>
              <a:chExt cx="4920423" cy="609640"/>
            </a:xfrm>
          </p:grpSpPr>
          <p:sp>
            <p:nvSpPr>
              <p:cNvPr id="73" name="Rounded Rectangle 5">
                <a:extLst>
                  <a:ext uri="{FF2B5EF4-FFF2-40B4-BE49-F238E27FC236}">
                    <a16:creationId xmlns:a16="http://schemas.microsoft.com/office/drawing/2014/main" id="{5B58B0A3-2E14-4952-B77E-72335078B51C}"/>
                  </a:ext>
                </a:extLst>
              </p:cNvPr>
              <p:cNvSpPr/>
              <p:nvPr/>
            </p:nvSpPr>
            <p:spPr bwMode="auto">
              <a:xfrm>
                <a:off x="5807585" y="3190815"/>
                <a:ext cx="4920423" cy="609640"/>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1600">
                    <a:solidFill>
                      <a:srgbClr val="000000"/>
                    </a:solidFill>
                    <a:latin typeface="Segoe UI Semibold"/>
                  </a:rPr>
                  <a:t>Logging &amp;</a:t>
                </a:r>
              </a:p>
              <a:p>
                <a:pPr marL="0" marR="0" lvl="0" indent="0" defTabSz="932472" rtl="0" eaLnBrk="1" fontAlgn="base" latinLnBrk="0" hangingPunct="1">
                  <a:lnSpc>
                    <a:spcPct val="100000"/>
                  </a:lnSpc>
                  <a:spcBef>
                    <a:spcPct val="0"/>
                  </a:spcBef>
                  <a:spcAft>
                    <a:spcPct val="0"/>
                  </a:spcAft>
                  <a:buClrTx/>
                  <a:buSzTx/>
                  <a:buFontTx/>
                  <a:buNone/>
                  <a:tabLst/>
                  <a:defRPr/>
                </a:pPr>
                <a:r>
                  <a:rPr lang="en-US" sz="1600">
                    <a:solidFill>
                      <a:srgbClr val="000000"/>
                    </a:solidFill>
                    <a:latin typeface="Segoe UI Semibold"/>
                  </a:rPr>
                  <a:t>tracing extensions</a:t>
                </a:r>
                <a:endParaRPr kumimoji="0" lang="en-US" sz="16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74" name="Picture 2">
                <a:extLst>
                  <a:ext uri="{FF2B5EF4-FFF2-40B4-BE49-F238E27FC236}">
                    <a16:creationId xmlns:a16="http://schemas.microsoft.com/office/drawing/2014/main" id="{8D53F784-CC71-45D4-8C76-E2A32F8F1E8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10089" t="-13379" r="-10089" b="-13379"/>
              <a:stretch/>
            </p:blipFill>
            <p:spPr bwMode="auto">
              <a:xfrm>
                <a:off x="5894277" y="3266453"/>
                <a:ext cx="507246" cy="458364"/>
              </a:xfrm>
              <a:prstGeom prst="rect">
                <a:avLst/>
              </a:prstGeom>
              <a:noFill/>
              <a:extLst>
                <a:ext uri="{909E8E84-426E-40DD-AFC4-6F175D3DCCD1}">
                  <a14:hiddenFill xmlns:a14="http://schemas.microsoft.com/office/drawing/2010/main">
                    <a:solidFill>
                      <a:srgbClr val="FFFFFF"/>
                    </a:solidFill>
                  </a14:hiddenFill>
                </a:ext>
              </a:extLst>
            </p:spPr>
          </p:pic>
        </p:grpSp>
        <p:pic>
          <p:nvPicPr>
            <p:cNvPr id="82" name="Picture 6" descr="See the source image">
              <a:extLst>
                <a:ext uri="{FF2B5EF4-FFF2-40B4-BE49-F238E27FC236}">
                  <a16:creationId xmlns:a16="http://schemas.microsoft.com/office/drawing/2014/main" id="{2C98645A-1B49-40B6-849B-27F92B5DE28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9782327" y="5492758"/>
              <a:ext cx="349572" cy="34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35AE57BE-A11B-4086-9A72-36024E6F2A9B}"/>
              </a:ext>
            </a:extLst>
          </p:cNvPr>
          <p:cNvGrpSpPr/>
          <p:nvPr/>
        </p:nvGrpSpPr>
        <p:grpSpPr>
          <a:xfrm>
            <a:off x="1027180" y="559734"/>
            <a:ext cx="10202575" cy="3982310"/>
            <a:chOff x="1027180" y="559734"/>
            <a:chExt cx="10202575" cy="3982310"/>
          </a:xfrm>
        </p:grpSpPr>
        <p:cxnSp>
          <p:nvCxnSpPr>
            <p:cNvPr id="98" name="Straight Arrow Connector 97">
              <a:extLst>
                <a:ext uri="{FF2B5EF4-FFF2-40B4-BE49-F238E27FC236}">
                  <a16:creationId xmlns:a16="http://schemas.microsoft.com/office/drawing/2014/main" id="{E87A536D-9ADB-4C19-B612-3B097BD95348}"/>
                </a:ext>
              </a:extLst>
            </p:cNvPr>
            <p:cNvCxnSpPr>
              <a:cxnSpLocks/>
              <a:stCxn id="97" idx="6"/>
              <a:endCxn id="25" idx="3"/>
            </p:cNvCxnSpPr>
            <p:nvPr/>
          </p:nvCxnSpPr>
          <p:spPr>
            <a:xfrm rot="10800000" flipV="1">
              <a:off x="6970758" y="1538196"/>
              <a:ext cx="525489" cy="2031745"/>
            </a:xfrm>
            <a:prstGeom prst="bentConnector3">
              <a:avLst>
                <a:gd name="adj1" fmla="val 720448"/>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13" name="!!AppA">
              <a:extLst>
                <a:ext uri="{FF2B5EF4-FFF2-40B4-BE49-F238E27FC236}">
                  <a16:creationId xmlns:a16="http://schemas.microsoft.com/office/drawing/2014/main" id="{84E5AC79-DC80-4CEC-8559-2C80EC45A927}"/>
                </a:ext>
              </a:extLst>
            </p:cNvPr>
            <p:cNvGrpSpPr/>
            <p:nvPr/>
          </p:nvGrpSpPr>
          <p:grpSpPr>
            <a:xfrm>
              <a:off x="1027180" y="2597837"/>
              <a:ext cx="1666465" cy="1944207"/>
              <a:chOff x="3444424" y="1954650"/>
              <a:chExt cx="1400542" cy="1633964"/>
            </a:xfrm>
          </p:grpSpPr>
          <p:pic>
            <p:nvPicPr>
              <p:cNvPr id="14" name="Graphic 13">
                <a:extLst>
                  <a:ext uri="{FF2B5EF4-FFF2-40B4-BE49-F238E27FC236}">
                    <a16:creationId xmlns:a16="http://schemas.microsoft.com/office/drawing/2014/main" id="{052A87E3-D11C-452B-AC9C-91771220040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444424" y="1954650"/>
                <a:ext cx="1400542" cy="1633964"/>
              </a:xfrm>
              <a:prstGeom prst="rect">
                <a:avLst/>
              </a:prstGeom>
            </p:spPr>
          </p:pic>
          <p:sp>
            <p:nvSpPr>
              <p:cNvPr id="15" name="TextBox 14">
                <a:extLst>
                  <a:ext uri="{FF2B5EF4-FFF2-40B4-BE49-F238E27FC236}">
                    <a16:creationId xmlns:a16="http://schemas.microsoft.com/office/drawing/2014/main" id="{D1FB32F3-4B2A-486E-80EC-2053CCFD8A18}"/>
                  </a:ext>
                </a:extLst>
              </p:cNvPr>
              <p:cNvSpPr txBox="1"/>
              <p:nvPr/>
            </p:nvSpPr>
            <p:spPr>
              <a:xfrm>
                <a:off x="3703915" y="2525411"/>
                <a:ext cx="812366" cy="258664"/>
              </a:xfrm>
              <a:prstGeom prst="rect">
                <a:avLst/>
              </a:prstGeom>
              <a:noFill/>
            </p:spPr>
            <p:txBody>
              <a:bodyPr wrap="none" lIns="0" tIns="0" rIns="0" bIns="0" rtlCol="0">
                <a:spAutoFit/>
              </a:bodyPr>
              <a:lstStyle/>
              <a:p>
                <a:pPr algn="ctr"/>
                <a:r>
                  <a:rPr lang="en-US" sz="2000" dirty="0" err="1">
                    <a:solidFill>
                      <a:schemeClr val="bg1"/>
                    </a:solidFill>
                    <a:latin typeface="+mj-lt"/>
                  </a:rPr>
                  <a:t>WebSite</a:t>
                </a:r>
                <a:endParaRPr lang="en-US" sz="2000" dirty="0">
                  <a:solidFill>
                    <a:schemeClr val="bg1"/>
                  </a:solidFill>
                  <a:latin typeface="+mj-lt"/>
                </a:endParaRPr>
              </a:p>
            </p:txBody>
          </p:sp>
        </p:grpSp>
        <p:cxnSp>
          <p:nvCxnSpPr>
            <p:cNvPr id="58" name="Straight Arrow Connector 57">
              <a:extLst>
                <a:ext uri="{FF2B5EF4-FFF2-40B4-BE49-F238E27FC236}">
                  <a16:creationId xmlns:a16="http://schemas.microsoft.com/office/drawing/2014/main" id="{20901D22-E7D9-416D-BC2E-DDF9B51DFCBC}"/>
                </a:ext>
              </a:extLst>
            </p:cNvPr>
            <p:cNvCxnSpPr>
              <a:cxnSpLocks/>
              <a:stCxn id="14" idx="3"/>
              <a:endCxn id="64" idx="1"/>
            </p:cNvCxnSpPr>
            <p:nvPr/>
          </p:nvCxnSpPr>
          <p:spPr>
            <a:xfrm>
              <a:off x="2693645" y="3569941"/>
              <a:ext cx="618250" cy="0"/>
            </a:xfrm>
            <a:prstGeom prst="straightConnector1">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4" name="Graphic 63">
              <a:extLst>
                <a:ext uri="{FF2B5EF4-FFF2-40B4-BE49-F238E27FC236}">
                  <a16:creationId xmlns:a16="http://schemas.microsoft.com/office/drawing/2014/main" id="{55EAACE1-69DA-4494-BEB7-2141A0F30C7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311895" y="3077957"/>
              <a:ext cx="843400" cy="983967"/>
            </a:xfrm>
            <a:prstGeom prst="rect">
              <a:avLst/>
            </a:prstGeom>
            <a:effectLst>
              <a:outerShdw blurRad="50800" dist="25400" dir="13500000" algn="br" rotWithShape="0">
                <a:prstClr val="black">
                  <a:alpha val="40000"/>
                </a:prstClr>
              </a:outerShdw>
            </a:effectLst>
          </p:spPr>
        </p:pic>
        <p:cxnSp>
          <p:nvCxnSpPr>
            <p:cNvPr id="18" name="Straight Arrow Connector 17">
              <a:extLst>
                <a:ext uri="{FF2B5EF4-FFF2-40B4-BE49-F238E27FC236}">
                  <a16:creationId xmlns:a16="http://schemas.microsoft.com/office/drawing/2014/main" id="{D9E62B38-AB62-4B66-92E3-5073FBAE17FC}"/>
                </a:ext>
              </a:extLst>
            </p:cNvPr>
            <p:cNvCxnSpPr>
              <a:cxnSpLocks/>
              <a:stCxn id="64" idx="3"/>
              <a:endCxn id="20" idx="3"/>
            </p:cNvCxnSpPr>
            <p:nvPr/>
          </p:nvCxnSpPr>
          <p:spPr>
            <a:xfrm>
              <a:off x="4155295" y="3569941"/>
              <a:ext cx="378452"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DE7B107-BB8E-4E4C-B158-14E8E56B5DAC}"/>
                </a:ext>
              </a:extLst>
            </p:cNvPr>
            <p:cNvGrpSpPr/>
            <p:nvPr/>
          </p:nvGrpSpPr>
          <p:grpSpPr>
            <a:xfrm>
              <a:off x="4533747" y="3435290"/>
              <a:ext cx="248285" cy="269304"/>
              <a:chOff x="4560621" y="3351406"/>
              <a:chExt cx="248285" cy="269304"/>
            </a:xfrm>
          </p:grpSpPr>
          <p:sp>
            <p:nvSpPr>
              <p:cNvPr id="20" name="Freeform: Shape 19">
                <a:extLst>
                  <a:ext uri="{FF2B5EF4-FFF2-40B4-BE49-F238E27FC236}">
                    <a16:creationId xmlns:a16="http://schemas.microsoft.com/office/drawing/2014/main" id="{936D7E5D-429C-449E-9933-843C4AB2EE25}"/>
                  </a:ext>
                </a:extLst>
              </p:cNvPr>
              <p:cNvSpPr/>
              <p:nvPr/>
            </p:nvSpPr>
            <p:spPr bwMode="auto">
              <a:xfrm>
                <a:off x="4560621" y="3351406"/>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 name="Oval 21">
                <a:extLst>
                  <a:ext uri="{FF2B5EF4-FFF2-40B4-BE49-F238E27FC236}">
                    <a16:creationId xmlns:a16="http://schemas.microsoft.com/office/drawing/2014/main" id="{46E81F72-B9B6-436D-AF0B-35AD8B76BC99}"/>
                  </a:ext>
                </a:extLst>
              </p:cNvPr>
              <p:cNvSpPr/>
              <p:nvPr/>
            </p:nvSpPr>
            <p:spPr bwMode="auto">
              <a:xfrm>
                <a:off x="4647871" y="3433926"/>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cxnSp>
          <p:nvCxnSpPr>
            <p:cNvPr id="23" name="Straight Arrow Connector 22">
              <a:extLst>
                <a:ext uri="{FF2B5EF4-FFF2-40B4-BE49-F238E27FC236}">
                  <a16:creationId xmlns:a16="http://schemas.microsoft.com/office/drawing/2014/main" id="{CAF121F4-9A3F-4678-A7AC-58783CB1E2F9}"/>
                </a:ext>
              </a:extLst>
            </p:cNvPr>
            <p:cNvCxnSpPr>
              <a:cxnSpLocks/>
              <a:stCxn id="22" idx="6"/>
              <a:endCxn id="25" idx="1"/>
            </p:cNvCxnSpPr>
            <p:nvPr/>
          </p:nvCxnSpPr>
          <p:spPr>
            <a:xfrm flipV="1">
              <a:off x="4725261" y="3569942"/>
              <a:ext cx="581403"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F1EB864-72F1-41A5-96F8-19E3BB42BC22}"/>
                </a:ext>
              </a:extLst>
            </p:cNvPr>
            <p:cNvGrpSpPr/>
            <p:nvPr/>
          </p:nvGrpSpPr>
          <p:grpSpPr>
            <a:xfrm>
              <a:off x="5306664" y="3140254"/>
              <a:ext cx="1664093" cy="859376"/>
              <a:chOff x="5626289" y="3065947"/>
              <a:chExt cx="1664093" cy="859376"/>
            </a:xfrm>
          </p:grpSpPr>
          <p:sp>
            <p:nvSpPr>
              <p:cNvPr id="25" name="Rounded Rectangle 5">
                <a:extLst>
                  <a:ext uri="{FF2B5EF4-FFF2-40B4-BE49-F238E27FC236}">
                    <a16:creationId xmlns:a16="http://schemas.microsoft.com/office/drawing/2014/main" id="{B762B5A1-3203-4953-8E06-59D9CE8EE9E1}"/>
                  </a:ext>
                </a:extLst>
              </p:cNvPr>
              <p:cNvSpPr/>
              <p:nvPr/>
            </p:nvSpPr>
            <p:spPr bwMode="auto">
              <a:xfrm>
                <a:off x="5626289" y="3065947"/>
                <a:ext cx="1664093"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a:solidFill>
                      <a:srgbClr val="000000"/>
                    </a:solidFill>
                    <a:latin typeface="Segoe UI Semibold"/>
                  </a:rPr>
                  <a:t>Redis</a:t>
                </a:r>
              </a:p>
              <a:p>
                <a:pPr marL="0" marR="0" lvl="0" indent="0"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Semibold"/>
                    <a:ea typeface="+mn-ea"/>
                    <a:cs typeface="+mn-cs"/>
                  </a:rPr>
                  <a:t>Cache</a:t>
                </a:r>
              </a:p>
            </p:txBody>
          </p:sp>
          <p:pic>
            <p:nvPicPr>
              <p:cNvPr id="26" name="Picture 2" descr="See the source image">
                <a:extLst>
                  <a:ext uri="{FF2B5EF4-FFF2-40B4-BE49-F238E27FC236}">
                    <a16:creationId xmlns:a16="http://schemas.microsoft.com/office/drawing/2014/main" id="{3848C425-D726-4276-B54E-06A64CDA1CE4}"/>
                  </a:ext>
                </a:extLst>
              </p:cNvPr>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5788419" y="3277330"/>
                <a:ext cx="522408" cy="43985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7" name="Straight Arrow Connector 26">
              <a:extLst>
                <a:ext uri="{FF2B5EF4-FFF2-40B4-BE49-F238E27FC236}">
                  <a16:creationId xmlns:a16="http://schemas.microsoft.com/office/drawing/2014/main" id="{E73093BE-D796-494A-9D62-7B3DB38994E9}"/>
                </a:ext>
              </a:extLst>
            </p:cNvPr>
            <p:cNvCxnSpPr>
              <a:cxnSpLocks/>
              <a:stCxn id="50" idx="1"/>
              <a:endCxn id="29" idx="3"/>
            </p:cNvCxnSpPr>
            <p:nvPr/>
          </p:nvCxnSpPr>
          <p:spPr>
            <a:xfrm flipH="1" flipV="1">
              <a:off x="7703000" y="3569942"/>
              <a:ext cx="471122" cy="6183"/>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938DEC2-84B6-4611-88C9-9F2173A4735F}"/>
                </a:ext>
              </a:extLst>
            </p:cNvPr>
            <p:cNvGrpSpPr/>
            <p:nvPr/>
          </p:nvGrpSpPr>
          <p:grpSpPr>
            <a:xfrm rot="10800000">
              <a:off x="7454715" y="3435290"/>
              <a:ext cx="248285" cy="269304"/>
              <a:chOff x="4560621" y="3351406"/>
              <a:chExt cx="248285" cy="269304"/>
            </a:xfrm>
          </p:grpSpPr>
          <p:sp>
            <p:nvSpPr>
              <p:cNvPr id="29" name="Freeform: Shape 28">
                <a:extLst>
                  <a:ext uri="{FF2B5EF4-FFF2-40B4-BE49-F238E27FC236}">
                    <a16:creationId xmlns:a16="http://schemas.microsoft.com/office/drawing/2014/main" id="{2155A8FA-1E56-404E-AC05-653E88E3C885}"/>
                  </a:ext>
                </a:extLst>
              </p:cNvPr>
              <p:cNvSpPr/>
              <p:nvPr/>
            </p:nvSpPr>
            <p:spPr bwMode="auto">
              <a:xfrm>
                <a:off x="4560621" y="3351406"/>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0" name="Oval 29">
                <a:extLst>
                  <a:ext uri="{FF2B5EF4-FFF2-40B4-BE49-F238E27FC236}">
                    <a16:creationId xmlns:a16="http://schemas.microsoft.com/office/drawing/2014/main" id="{22EF88DB-4FF0-48E7-81F1-6FF0C20179B8}"/>
                  </a:ext>
                </a:extLst>
              </p:cNvPr>
              <p:cNvSpPr/>
              <p:nvPr/>
            </p:nvSpPr>
            <p:spPr bwMode="auto">
              <a:xfrm>
                <a:off x="4647871" y="3433926"/>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cxnSp>
          <p:nvCxnSpPr>
            <p:cNvPr id="32" name="Straight Arrow Connector 31">
              <a:extLst>
                <a:ext uri="{FF2B5EF4-FFF2-40B4-BE49-F238E27FC236}">
                  <a16:creationId xmlns:a16="http://schemas.microsoft.com/office/drawing/2014/main" id="{CA790A6A-FB52-47E1-8872-7AD27B7BA7EE}"/>
                </a:ext>
              </a:extLst>
            </p:cNvPr>
            <p:cNvCxnSpPr>
              <a:cxnSpLocks/>
              <a:stCxn id="30" idx="6"/>
              <a:endCxn id="25" idx="3"/>
            </p:cNvCxnSpPr>
            <p:nvPr/>
          </p:nvCxnSpPr>
          <p:spPr>
            <a:xfrm flipH="1">
              <a:off x="6970757" y="3569941"/>
              <a:ext cx="540729"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F93DB3D6-4C75-42A7-BC27-EA5F2BF5837D}"/>
                </a:ext>
              </a:extLst>
            </p:cNvPr>
            <p:cNvGrpSpPr/>
            <p:nvPr/>
          </p:nvGrpSpPr>
          <p:grpSpPr>
            <a:xfrm>
              <a:off x="9564246" y="2597837"/>
              <a:ext cx="1665509" cy="1943091"/>
              <a:chOff x="7316373" y="1954650"/>
              <a:chExt cx="1400542" cy="1633964"/>
            </a:xfrm>
          </p:grpSpPr>
          <p:pic>
            <p:nvPicPr>
              <p:cNvPr id="48" name="Graphic 47">
                <a:extLst>
                  <a:ext uri="{FF2B5EF4-FFF2-40B4-BE49-F238E27FC236}">
                    <a16:creationId xmlns:a16="http://schemas.microsoft.com/office/drawing/2014/main" id="{76CAD1FD-1CCC-420A-8B1E-BB25DF129AFF}"/>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316373" y="1954650"/>
                <a:ext cx="1400542" cy="1633964"/>
              </a:xfrm>
              <a:prstGeom prst="rect">
                <a:avLst/>
              </a:prstGeom>
            </p:spPr>
          </p:pic>
          <p:sp>
            <p:nvSpPr>
              <p:cNvPr id="49" name="TextBox 48">
                <a:extLst>
                  <a:ext uri="{FF2B5EF4-FFF2-40B4-BE49-F238E27FC236}">
                    <a16:creationId xmlns:a16="http://schemas.microsoft.com/office/drawing/2014/main" id="{68221DA7-41CF-4B30-9C98-330BD0DF6B15}"/>
                  </a:ext>
                </a:extLst>
              </p:cNvPr>
              <p:cNvSpPr txBox="1"/>
              <p:nvPr/>
            </p:nvSpPr>
            <p:spPr>
              <a:xfrm>
                <a:off x="7394379" y="2525411"/>
                <a:ext cx="1189404" cy="207050"/>
              </a:xfrm>
              <a:prstGeom prst="rect">
                <a:avLst/>
              </a:prstGeom>
              <a:noFill/>
            </p:spPr>
            <p:txBody>
              <a:bodyPr wrap="none" lIns="0" tIns="0" rIns="0" bIns="0" rtlCol="0">
                <a:spAutoFit/>
              </a:bodyPr>
              <a:lstStyle/>
              <a:p>
                <a:pPr algn="ctr"/>
                <a:r>
                  <a:rPr lang="en-US" sz="1600" dirty="0" err="1">
                    <a:solidFill>
                      <a:srgbClr val="202192"/>
                    </a:solidFill>
                    <a:latin typeface="+mj-lt"/>
                  </a:rPr>
                  <a:t>CounterService</a:t>
                </a:r>
                <a:endParaRPr lang="en-US" sz="2000" dirty="0">
                  <a:solidFill>
                    <a:srgbClr val="202192"/>
                  </a:solidFill>
                  <a:latin typeface="+mj-lt"/>
                </a:endParaRPr>
              </a:p>
            </p:txBody>
          </p:sp>
        </p:grpSp>
        <p:pic>
          <p:nvPicPr>
            <p:cNvPr id="50" name="Graphic 49">
              <a:extLst>
                <a:ext uri="{FF2B5EF4-FFF2-40B4-BE49-F238E27FC236}">
                  <a16:creationId xmlns:a16="http://schemas.microsoft.com/office/drawing/2014/main" id="{18E8D155-F1ED-47C1-8B8D-F34838B5961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174122" y="3084141"/>
              <a:ext cx="843400" cy="983967"/>
            </a:xfrm>
            <a:prstGeom prst="rect">
              <a:avLst/>
            </a:prstGeom>
            <a:effectLst>
              <a:outerShdw blurRad="50800" dist="25400" dir="13500000" algn="br" rotWithShape="0">
                <a:prstClr val="black">
                  <a:alpha val="40000"/>
                </a:prstClr>
              </a:outerShdw>
            </a:effectLst>
          </p:spPr>
        </p:pic>
        <p:cxnSp>
          <p:nvCxnSpPr>
            <p:cNvPr id="51" name="Straight Arrow Connector 50">
              <a:extLst>
                <a:ext uri="{FF2B5EF4-FFF2-40B4-BE49-F238E27FC236}">
                  <a16:creationId xmlns:a16="http://schemas.microsoft.com/office/drawing/2014/main" id="{3CA6A952-D527-4570-B564-6D4553AA0490}"/>
                </a:ext>
              </a:extLst>
            </p:cNvPr>
            <p:cNvCxnSpPr>
              <a:cxnSpLocks/>
              <a:stCxn id="50" idx="3"/>
              <a:endCxn id="48" idx="1"/>
            </p:cNvCxnSpPr>
            <p:nvPr/>
          </p:nvCxnSpPr>
          <p:spPr>
            <a:xfrm flipV="1">
              <a:off x="9017522" y="3569383"/>
              <a:ext cx="546724" cy="6742"/>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46CF9C85-C02F-4BF0-A619-9CB5491AABC4}"/>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564246" y="559734"/>
              <a:ext cx="1665509" cy="1943094"/>
            </a:xfrm>
            <a:prstGeom prst="rect">
              <a:avLst/>
            </a:prstGeom>
          </p:spPr>
        </p:pic>
        <p:sp>
          <p:nvSpPr>
            <p:cNvPr id="53" name="TextBox 52">
              <a:extLst>
                <a:ext uri="{FF2B5EF4-FFF2-40B4-BE49-F238E27FC236}">
                  <a16:creationId xmlns:a16="http://schemas.microsoft.com/office/drawing/2014/main" id="{858775A6-F0BC-4F33-BD75-A772265651C7}"/>
                </a:ext>
              </a:extLst>
            </p:cNvPr>
            <p:cNvSpPr txBox="1"/>
            <p:nvPr/>
          </p:nvSpPr>
          <p:spPr>
            <a:xfrm>
              <a:off x="9630832" y="1136238"/>
              <a:ext cx="1455335" cy="246221"/>
            </a:xfrm>
            <a:prstGeom prst="rect">
              <a:avLst/>
            </a:prstGeom>
            <a:noFill/>
          </p:spPr>
          <p:txBody>
            <a:bodyPr wrap="none" lIns="0" tIns="0" rIns="0" bIns="0" rtlCol="0">
              <a:spAutoFit/>
            </a:bodyPr>
            <a:lstStyle/>
            <a:p>
              <a:pPr algn="ctr"/>
              <a:r>
                <a:rPr lang="en-US" sz="1600" dirty="0" err="1">
                  <a:solidFill>
                    <a:srgbClr val="202192"/>
                  </a:solidFill>
                  <a:latin typeface="+mj-lt"/>
                </a:rPr>
                <a:t>WeatherService</a:t>
              </a:r>
              <a:endParaRPr lang="en-US" sz="1600" dirty="0">
                <a:solidFill>
                  <a:srgbClr val="202192"/>
                </a:solidFill>
                <a:latin typeface="+mj-lt"/>
              </a:endParaRPr>
            </a:p>
          </p:txBody>
        </p:sp>
        <p:pic>
          <p:nvPicPr>
            <p:cNvPr id="54" name="Graphic 53">
              <a:extLst>
                <a:ext uri="{FF2B5EF4-FFF2-40B4-BE49-F238E27FC236}">
                  <a16:creationId xmlns:a16="http://schemas.microsoft.com/office/drawing/2014/main" id="{0C5C5910-D630-4E42-ADE6-9FCF17603EB6}"/>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174122" y="1044905"/>
              <a:ext cx="843400" cy="983967"/>
            </a:xfrm>
            <a:prstGeom prst="rect">
              <a:avLst/>
            </a:prstGeom>
            <a:effectLst>
              <a:outerShdw blurRad="50800" dist="25400" dir="13500000" algn="br" rotWithShape="0">
                <a:prstClr val="black">
                  <a:alpha val="40000"/>
                </a:prstClr>
              </a:outerShdw>
            </a:effectLst>
          </p:spPr>
        </p:pic>
        <p:cxnSp>
          <p:nvCxnSpPr>
            <p:cNvPr id="55" name="Straight Arrow Connector 54">
              <a:extLst>
                <a:ext uri="{FF2B5EF4-FFF2-40B4-BE49-F238E27FC236}">
                  <a16:creationId xmlns:a16="http://schemas.microsoft.com/office/drawing/2014/main" id="{CCF06395-D719-4418-9B32-0F72891EB067}"/>
                </a:ext>
              </a:extLst>
            </p:cNvPr>
            <p:cNvCxnSpPr>
              <a:cxnSpLocks/>
              <a:stCxn id="54" idx="3"/>
              <a:endCxn id="52" idx="1"/>
            </p:cNvCxnSpPr>
            <p:nvPr/>
          </p:nvCxnSpPr>
          <p:spPr>
            <a:xfrm flipV="1">
              <a:off x="9017522" y="1531281"/>
              <a:ext cx="546724" cy="5608"/>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3D8586D-7DA8-429D-9BFA-4FAFA971CD8A}"/>
                </a:ext>
              </a:extLst>
            </p:cNvPr>
            <p:cNvCxnSpPr>
              <a:cxnSpLocks/>
              <a:stCxn id="50" idx="0"/>
              <a:endCxn id="54" idx="2"/>
            </p:cNvCxnSpPr>
            <p:nvPr/>
          </p:nvCxnSpPr>
          <p:spPr>
            <a:xfrm flipV="1">
              <a:off x="8595822" y="2028872"/>
              <a:ext cx="0" cy="1055269"/>
            </a:xfrm>
            <a:prstGeom prst="straightConnector1">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B91408B-77E4-4D02-B427-D0EB1796A317}"/>
                </a:ext>
              </a:extLst>
            </p:cNvPr>
            <p:cNvCxnSpPr>
              <a:cxnSpLocks/>
              <a:stCxn id="54" idx="1"/>
              <a:endCxn id="96" idx="3"/>
            </p:cNvCxnSpPr>
            <p:nvPr/>
          </p:nvCxnSpPr>
          <p:spPr>
            <a:xfrm flipH="1">
              <a:off x="7687760" y="1536889"/>
              <a:ext cx="486362" cy="1309"/>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FCED0D90-AFCB-4BE2-9190-790CBAF18E0C}"/>
                </a:ext>
              </a:extLst>
            </p:cNvPr>
            <p:cNvGrpSpPr/>
            <p:nvPr/>
          </p:nvGrpSpPr>
          <p:grpSpPr>
            <a:xfrm rot="10800000">
              <a:off x="7439475" y="1403546"/>
              <a:ext cx="248285" cy="269304"/>
              <a:chOff x="4560621" y="3351406"/>
              <a:chExt cx="248285" cy="269304"/>
            </a:xfrm>
          </p:grpSpPr>
          <p:sp>
            <p:nvSpPr>
              <p:cNvPr id="96" name="Freeform: Shape 95">
                <a:extLst>
                  <a:ext uri="{FF2B5EF4-FFF2-40B4-BE49-F238E27FC236}">
                    <a16:creationId xmlns:a16="http://schemas.microsoft.com/office/drawing/2014/main" id="{B69B551A-A1BE-4AE4-9F37-F9CB1E6FD2D0}"/>
                  </a:ext>
                </a:extLst>
              </p:cNvPr>
              <p:cNvSpPr/>
              <p:nvPr/>
            </p:nvSpPr>
            <p:spPr bwMode="auto">
              <a:xfrm>
                <a:off x="4560621" y="3351406"/>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7" name="Oval 96">
                <a:extLst>
                  <a:ext uri="{FF2B5EF4-FFF2-40B4-BE49-F238E27FC236}">
                    <a16:creationId xmlns:a16="http://schemas.microsoft.com/office/drawing/2014/main" id="{80615A8E-35B6-4F07-AEF3-2FB063C3092D}"/>
                  </a:ext>
                </a:extLst>
              </p:cNvPr>
              <p:cNvSpPr/>
              <p:nvPr/>
            </p:nvSpPr>
            <p:spPr bwMode="auto">
              <a:xfrm>
                <a:off x="4647871" y="3433926"/>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spTree>
    <p:extLst>
      <p:ext uri="{BB962C8B-B14F-4D97-AF65-F5344CB8AC3E}">
        <p14:creationId xmlns:p14="http://schemas.microsoft.com/office/powerpoint/2010/main" val="267699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decel="100000" fill="hold" nodeType="withEffect">
                                  <p:stCondLst>
                                    <p:cond delay="0"/>
                                  </p:stCondLst>
                                  <p:childTnLst>
                                    <p:animMotion origin="layout" path="M 2.08333E-6 4.81481E-6 L 2.08333E-6 0.03773 " pathEditMode="relative" rAng="0" ptsTypes="AA">
                                      <p:cBhvr>
                                        <p:cTn id="9" dur="750" spd="-100000" fill="hold"/>
                                        <p:tgtEl>
                                          <p:spTgt spid="3"/>
                                        </p:tgtEl>
                                        <p:attrNameLst>
                                          <p:attrName>ppt_x</p:attrName>
                                          <p:attrName>ppt_y</p:attrName>
                                        </p:attrNameLst>
                                      </p:cBhvr>
                                      <p:rCtr x="0" y="187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par>
                                <p:cTn id="15" presetID="42" presetClass="path" presetSubtype="0" decel="100000" fill="hold" grpId="1" nodeType="withEffect">
                                  <p:stCondLst>
                                    <p:cond delay="0"/>
                                  </p:stCondLst>
                                  <p:childTnLst>
                                    <p:animMotion origin="layout" path="M 2.08333E-6 4.81481E-6 L 2.08333E-6 0.03773 " pathEditMode="relative" rAng="0" ptsTypes="AA">
                                      <p:cBhvr>
                                        <p:cTn id="16" dur="750" spd="-100000" fill="hold"/>
                                        <p:tgtEl>
                                          <p:spTgt spid="63"/>
                                        </p:tgtEl>
                                        <p:attrNameLst>
                                          <p:attrName>ppt_x</p:attrName>
                                          <p:attrName>ppt_y</p:attrName>
                                        </p:attrNameLst>
                                      </p:cBhvr>
                                      <p:rCtr x="0" y="1875"/>
                                    </p:animMotion>
                                  </p:childTnLst>
                                </p:cTn>
                              </p:par>
                              <p:par>
                                <p:cTn id="17" presetID="10"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42" presetClass="path" presetSubtype="0" decel="100000" fill="hold" nodeType="withEffect">
                                  <p:stCondLst>
                                    <p:cond delay="0"/>
                                  </p:stCondLst>
                                  <p:childTnLst>
                                    <p:animMotion origin="layout" path="M 2.08333E-6 4.81481E-6 L 2.08333E-6 0.03773 " pathEditMode="relative" rAng="0" ptsTypes="AA">
                                      <p:cBhvr>
                                        <p:cTn id="21" dur="750" spd="-100000" fill="hold"/>
                                        <p:tgtEl>
                                          <p:spTgt spid="66"/>
                                        </p:tgtEl>
                                        <p:attrNameLst>
                                          <p:attrName>ppt_x</p:attrName>
                                          <p:attrName>ppt_y</p:attrName>
                                        </p:attrNameLst>
                                      </p:cBhvr>
                                      <p:rCtr x="0" y="1875"/>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42" presetClass="path" presetSubtype="0" decel="100000" fill="hold" nodeType="withEffect">
                                  <p:stCondLst>
                                    <p:cond delay="0"/>
                                  </p:stCondLst>
                                  <p:childTnLst>
                                    <p:animMotion origin="layout" path="M 2.08333E-6 4.81481E-6 L 2.08333E-6 0.03773 " pathEditMode="relative" rAng="0" ptsTypes="AA">
                                      <p:cBhvr>
                                        <p:cTn id="28" dur="750" spd="-100000" fill="hold"/>
                                        <p:tgtEl>
                                          <p:spTgt spid="5"/>
                                        </p:tgtEl>
                                        <p:attrNameLst>
                                          <p:attrName>ppt_x</p:attrName>
                                          <p:attrName>ppt_y</p:attrName>
                                        </p:attrNameLst>
                                      </p:cBhvr>
                                      <p:rCtr x="0" y="1875"/>
                                    </p:animMotion>
                                  </p:childTnLst>
                                </p:cTn>
                              </p:par>
                            </p:childTnLst>
                          </p:cTn>
                        </p:par>
                        <p:par>
                          <p:cTn id="29" fill="hold">
                            <p:stCondLst>
                              <p:cond delay="75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2"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Lst>
  </p:timing>
</p:sld>
</file>

<file path=ppt/theme/theme1.xml><?xml version="1.0" encoding="utf-8"?>
<a:theme xmlns:a="http://schemas.openxmlformats.org/drawingml/2006/main" name="Dapr White Template">
  <a:themeElements>
    <a:clrScheme name="Inspire-Ignite White">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S_Ignite_Digital_Event_Template_v14.potx" id="{AA94F097-066F-4F74-A020-27B036B6E77B}" vid="{52127781-A5B6-4E9A-BA04-A3AC599DC6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otalTime>0</TotalTime>
  <Words>559</Words>
  <Application>Microsoft Office PowerPoint</Application>
  <PresentationFormat>Widescreen</PresentationFormat>
  <Paragraphs>182</Paragraphs>
  <Slides>11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Source Sans Pro</vt:lpstr>
      <vt:lpstr>Wingdings</vt:lpstr>
      <vt:lpstr>Arial</vt:lpstr>
      <vt:lpstr>JetBrains Mono</vt:lpstr>
      <vt:lpstr>Segoe UI Semibold</vt:lpstr>
      <vt:lpstr>Font Awesome 5 Brands Regular</vt:lpstr>
      <vt:lpstr>Consolas</vt:lpstr>
      <vt:lpstr>Segoe UI</vt:lpstr>
      <vt:lpstr>Calibri</vt:lpstr>
      <vt:lpstr>MS Shell Dlg 2</vt:lpstr>
      <vt:lpstr>Dapr White Template</vt:lpstr>
      <vt:lpstr>Dapr Distributed Application Runtime Dapr .NET SDK</vt:lpstr>
      <vt:lpstr>Any cloud or edge infrastructure</vt:lpstr>
      <vt:lpstr>Sidecar model</vt:lpstr>
      <vt:lpstr>Dapr applications</vt:lpstr>
      <vt:lpstr>Dapr components</vt:lpstr>
      <vt:lpstr>Dapr state API</vt:lpstr>
      <vt:lpstr>Publish and subscribe</vt:lpstr>
      <vt:lpstr>Dapr pub/sub API</vt:lpstr>
      <vt:lpstr>Observability</vt:lpstr>
      <vt:lpstr>  Thank You! 🚀  Laurent Kempé https://laurentkempe.com/   @laurentkempe  @laurentkempe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2021-05-13T20:41:19Z</dcterms:created>
  <dcterms:modified xsi:type="dcterms:W3CDTF">2021-06-10T05:43:26Z</dcterms:modified>
</cp:coreProperties>
</file>