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9" r:id="rId1"/>
  </p:sldMasterIdLst>
  <p:notesMasterIdLst>
    <p:notesMasterId r:id="rId33"/>
  </p:notesMasterIdLst>
  <p:sldIdLst>
    <p:sldId id="2076137713" r:id="rId2"/>
    <p:sldId id="263" r:id="rId3"/>
    <p:sldId id="2076137677" r:id="rId4"/>
    <p:sldId id="2076137679" r:id="rId5"/>
    <p:sldId id="2076137680" r:id="rId6"/>
    <p:sldId id="2076137712" r:id="rId7"/>
    <p:sldId id="2076137681" r:id="rId8"/>
    <p:sldId id="2076137711" r:id="rId9"/>
    <p:sldId id="2076137682" r:id="rId10"/>
    <p:sldId id="2076137684" r:id="rId11"/>
    <p:sldId id="2076137685" r:id="rId12"/>
    <p:sldId id="2076137686" r:id="rId13"/>
    <p:sldId id="2076137690" r:id="rId14"/>
    <p:sldId id="2076137691" r:id="rId15"/>
    <p:sldId id="2076137688" r:id="rId16"/>
    <p:sldId id="2076137704" r:id="rId17"/>
    <p:sldId id="2076137692" r:id="rId18"/>
    <p:sldId id="2076137693" r:id="rId19"/>
    <p:sldId id="2076137694" r:id="rId20"/>
    <p:sldId id="2076137695" r:id="rId21"/>
    <p:sldId id="2076137696" r:id="rId22"/>
    <p:sldId id="2076137699" r:id="rId23"/>
    <p:sldId id="2076137705" r:id="rId24"/>
    <p:sldId id="2076137698" r:id="rId25"/>
    <p:sldId id="2076137702" r:id="rId26"/>
    <p:sldId id="2076137703" r:id="rId27"/>
    <p:sldId id="2076137706" r:id="rId28"/>
    <p:sldId id="2076137709" r:id="rId29"/>
    <p:sldId id="2076137707" r:id="rId30"/>
    <p:sldId id="2076137714" r:id="rId31"/>
    <p:sldId id="2076137717"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onsolas" panose="020B0609020204030204" pitchFamily="49" charset="0"/>
      <p:regular r:id="rId38"/>
      <p:bold r:id="rId39"/>
      <p:italic r:id="rId40"/>
      <p:boldItalic r:id="rId41"/>
    </p:embeddedFont>
    <p:embeddedFont>
      <p:font typeface="Font Awesome 5 Brands Regular" panose="02000503000000000000" pitchFamily="50" charset="0"/>
      <p:regular r:id="rId42"/>
    </p:embeddedFont>
    <p:embeddedFont>
      <p:font typeface="MS Shell Dlg 2" panose="020B0604030504040204" pitchFamily="34" charset="0"/>
      <p:regular r:id="rId43"/>
      <p:bold r:id="rId44"/>
    </p:embeddedFont>
    <p:embeddedFont>
      <p:font typeface="Segoe UI" panose="020B0502040204020203" pitchFamily="34" charset="0"/>
      <p:regular r:id="rId45"/>
      <p:bold r:id="rId46"/>
      <p:italic r:id="rId47"/>
      <p:boldItalic r:id="rId48"/>
    </p:embeddedFont>
    <p:embeddedFont>
      <p:font typeface="Segoe UI Semibold" panose="020B0702040204020203" pitchFamily="34" charset="0"/>
      <p:bold r:id="rId49"/>
      <p:boldItalic r:id="rId50"/>
    </p:embeddedFont>
    <p:embeddedFont>
      <p:font typeface="Source Sans Pro" panose="020B050303040302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5BE86A92-D25F-4C18-B790-B4D5F326652A}">
          <p14:sldIdLst>
            <p14:sldId id="2076137713"/>
          </p14:sldIdLst>
        </p14:section>
        <p14:section name="Dapr Overview" id="{152A3E2F-9CB7-4DDD-8343-738E19174344}">
          <p14:sldIdLst>
            <p14:sldId id="263"/>
            <p14:sldId id="2076137677"/>
            <p14:sldId id="2076137679"/>
            <p14:sldId id="2076137680"/>
            <p14:sldId id="2076137712"/>
            <p14:sldId id="2076137681"/>
            <p14:sldId id="2076137711"/>
            <p14:sldId id="2076137682"/>
          </p14:sldIdLst>
        </p14:section>
        <p14:section name="Building blocks" id="{6C6FCBE9-5457-422D-93AF-CCFB5056CAA0}">
          <p14:sldIdLst>
            <p14:sldId id="2076137684"/>
            <p14:sldId id="2076137685"/>
            <p14:sldId id="2076137686"/>
            <p14:sldId id="2076137690"/>
            <p14:sldId id="2076137691"/>
            <p14:sldId id="2076137688"/>
            <p14:sldId id="2076137704"/>
            <p14:sldId id="2076137692"/>
            <p14:sldId id="2076137693"/>
            <p14:sldId id="2076137694"/>
            <p14:sldId id="2076137695"/>
            <p14:sldId id="2076137696"/>
            <p14:sldId id="2076137699"/>
            <p14:sldId id="2076137705"/>
            <p14:sldId id="2076137698"/>
            <p14:sldId id="2076137702"/>
            <p14:sldId id="2076137703"/>
          </p14:sldIdLst>
        </p14:section>
        <p14:section name="Hosting Environments" id="{2563B213-D827-469C-9BBC-0D254F13C92F}">
          <p14:sldIdLst>
            <p14:sldId id="2076137706"/>
            <p14:sldId id="2076137709"/>
            <p14:sldId id="2076137707"/>
            <p14:sldId id="2076137714"/>
            <p14:sldId id="20761377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192"/>
    <a:srgbClr val="0078D4"/>
    <a:srgbClr val="767676"/>
    <a:srgbClr val="0A7CD7"/>
    <a:srgbClr val="74CDF3"/>
    <a:srgbClr val="B6C5EE"/>
    <a:srgbClr val="2395EC"/>
    <a:srgbClr val="0D2192"/>
    <a:srgbClr val="326DE6"/>
    <a:srgbClr val="73CD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1DD63-AA02-4336-831E-897CD90C12C7}" v="12" dt="2021-05-19T06:09:30.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7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6DF09-41E2-4916-9AB7-D058FBFE86D6}"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63B65-3DAB-4BC6-BF8B-CCBC4CF41C74}" type="slidenum">
              <a:rPr lang="en-US" smtClean="0"/>
              <a:t>‹#›</a:t>
            </a:fld>
            <a:endParaRPr lang="en-US"/>
          </a:p>
        </p:txBody>
      </p:sp>
    </p:spTree>
    <p:extLst>
      <p:ext uri="{BB962C8B-B14F-4D97-AF65-F5344CB8AC3E}">
        <p14:creationId xmlns:p14="http://schemas.microsoft.com/office/powerpoint/2010/main" val="203264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63B65-3DAB-4BC6-BF8B-CCBC4CF41C74}" type="slidenum">
              <a:rPr lang="en-US" smtClean="0"/>
              <a:t>1</a:t>
            </a:fld>
            <a:endParaRPr lang="en-US"/>
          </a:p>
        </p:txBody>
      </p:sp>
    </p:spTree>
    <p:extLst>
      <p:ext uri="{BB962C8B-B14F-4D97-AF65-F5344CB8AC3E}">
        <p14:creationId xmlns:p14="http://schemas.microsoft.com/office/powerpoint/2010/main" val="94421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11</a:t>
            </a:fld>
            <a:endParaRPr lang="en-US"/>
          </a:p>
        </p:txBody>
      </p:sp>
    </p:spTree>
    <p:extLst>
      <p:ext uri="{BB962C8B-B14F-4D97-AF65-F5344CB8AC3E}">
        <p14:creationId xmlns:p14="http://schemas.microsoft.com/office/powerpoint/2010/main" val="173820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12</a:t>
            </a:fld>
            <a:endParaRPr lang="en-US"/>
          </a:p>
        </p:txBody>
      </p:sp>
    </p:spTree>
    <p:extLst>
      <p:ext uri="{BB962C8B-B14F-4D97-AF65-F5344CB8AC3E}">
        <p14:creationId xmlns:p14="http://schemas.microsoft.com/office/powerpoint/2010/main" val="304294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13</a:t>
            </a:fld>
            <a:endParaRPr lang="en-US"/>
          </a:p>
        </p:txBody>
      </p:sp>
    </p:spTree>
    <p:extLst>
      <p:ext uri="{BB962C8B-B14F-4D97-AF65-F5344CB8AC3E}">
        <p14:creationId xmlns:p14="http://schemas.microsoft.com/office/powerpoint/2010/main" val="3379770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14</a:t>
            </a:fld>
            <a:endParaRPr lang="en-US"/>
          </a:p>
        </p:txBody>
      </p:sp>
    </p:spTree>
    <p:extLst>
      <p:ext uri="{BB962C8B-B14F-4D97-AF65-F5344CB8AC3E}">
        <p14:creationId xmlns:p14="http://schemas.microsoft.com/office/powerpoint/2010/main" val="1034041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15</a:t>
            </a:fld>
            <a:endParaRPr lang="en-US"/>
          </a:p>
        </p:txBody>
      </p:sp>
    </p:spTree>
    <p:extLst>
      <p:ext uri="{BB962C8B-B14F-4D97-AF65-F5344CB8AC3E}">
        <p14:creationId xmlns:p14="http://schemas.microsoft.com/office/powerpoint/2010/main" val="3273084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16</a:t>
            </a:fld>
            <a:endParaRPr lang="en-US"/>
          </a:p>
        </p:txBody>
      </p:sp>
    </p:spTree>
    <p:extLst>
      <p:ext uri="{BB962C8B-B14F-4D97-AF65-F5344CB8AC3E}">
        <p14:creationId xmlns:p14="http://schemas.microsoft.com/office/powerpoint/2010/main" val="297678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17</a:t>
            </a:fld>
            <a:endParaRPr lang="en-US"/>
          </a:p>
        </p:txBody>
      </p:sp>
    </p:spTree>
    <p:extLst>
      <p:ext uri="{BB962C8B-B14F-4D97-AF65-F5344CB8AC3E}">
        <p14:creationId xmlns:p14="http://schemas.microsoft.com/office/powerpoint/2010/main" val="630132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18</a:t>
            </a:fld>
            <a:endParaRPr lang="en-US"/>
          </a:p>
        </p:txBody>
      </p:sp>
    </p:spTree>
    <p:extLst>
      <p:ext uri="{BB962C8B-B14F-4D97-AF65-F5344CB8AC3E}">
        <p14:creationId xmlns:p14="http://schemas.microsoft.com/office/powerpoint/2010/main" val="327308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19</a:t>
            </a:fld>
            <a:endParaRPr lang="en-US"/>
          </a:p>
        </p:txBody>
      </p:sp>
    </p:spTree>
    <p:extLst>
      <p:ext uri="{BB962C8B-B14F-4D97-AF65-F5344CB8AC3E}">
        <p14:creationId xmlns:p14="http://schemas.microsoft.com/office/powerpoint/2010/main" val="2149832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20</a:t>
            </a:fld>
            <a:endParaRPr lang="en-US"/>
          </a:p>
        </p:txBody>
      </p:sp>
    </p:spTree>
    <p:extLst>
      <p:ext uri="{BB962C8B-B14F-4D97-AF65-F5344CB8AC3E}">
        <p14:creationId xmlns:p14="http://schemas.microsoft.com/office/powerpoint/2010/main" val="358114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2</a:t>
            </a:fld>
            <a:endParaRPr lang="en-US"/>
          </a:p>
        </p:txBody>
      </p:sp>
    </p:spTree>
    <p:extLst>
      <p:ext uri="{BB962C8B-B14F-4D97-AF65-F5344CB8AC3E}">
        <p14:creationId xmlns:p14="http://schemas.microsoft.com/office/powerpoint/2010/main" val="1990451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21</a:t>
            </a:fld>
            <a:endParaRPr lang="en-US"/>
          </a:p>
        </p:txBody>
      </p:sp>
    </p:spTree>
    <p:extLst>
      <p:ext uri="{BB962C8B-B14F-4D97-AF65-F5344CB8AC3E}">
        <p14:creationId xmlns:p14="http://schemas.microsoft.com/office/powerpoint/2010/main" val="3273084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22</a:t>
            </a:fld>
            <a:endParaRPr lang="en-US"/>
          </a:p>
        </p:txBody>
      </p:sp>
    </p:spTree>
    <p:extLst>
      <p:ext uri="{BB962C8B-B14F-4D97-AF65-F5344CB8AC3E}">
        <p14:creationId xmlns:p14="http://schemas.microsoft.com/office/powerpoint/2010/main" val="2012225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23</a:t>
            </a:fld>
            <a:endParaRPr lang="en-US"/>
          </a:p>
        </p:txBody>
      </p:sp>
    </p:spTree>
    <p:extLst>
      <p:ext uri="{BB962C8B-B14F-4D97-AF65-F5344CB8AC3E}">
        <p14:creationId xmlns:p14="http://schemas.microsoft.com/office/powerpoint/2010/main" val="3273084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24</a:t>
            </a:fld>
            <a:endParaRPr lang="en-US"/>
          </a:p>
        </p:txBody>
      </p:sp>
    </p:spTree>
    <p:extLst>
      <p:ext uri="{BB962C8B-B14F-4D97-AF65-F5344CB8AC3E}">
        <p14:creationId xmlns:p14="http://schemas.microsoft.com/office/powerpoint/2010/main" val="4110980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25</a:t>
            </a:fld>
            <a:endParaRPr lang="en-US"/>
          </a:p>
        </p:txBody>
      </p:sp>
    </p:spTree>
    <p:extLst>
      <p:ext uri="{BB962C8B-B14F-4D97-AF65-F5344CB8AC3E}">
        <p14:creationId xmlns:p14="http://schemas.microsoft.com/office/powerpoint/2010/main" val="4234831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26</a:t>
            </a:fld>
            <a:endParaRPr lang="en-US"/>
          </a:p>
        </p:txBody>
      </p:sp>
    </p:spTree>
    <p:extLst>
      <p:ext uri="{BB962C8B-B14F-4D97-AF65-F5344CB8AC3E}">
        <p14:creationId xmlns:p14="http://schemas.microsoft.com/office/powerpoint/2010/main" val="4201079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28</a:t>
            </a:fld>
            <a:endParaRPr lang="en-US"/>
          </a:p>
        </p:txBody>
      </p:sp>
    </p:spTree>
    <p:extLst>
      <p:ext uri="{BB962C8B-B14F-4D97-AF65-F5344CB8AC3E}">
        <p14:creationId xmlns:p14="http://schemas.microsoft.com/office/powerpoint/2010/main" val="2441460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29</a:t>
            </a:fld>
            <a:endParaRPr lang="en-US"/>
          </a:p>
        </p:txBody>
      </p:sp>
    </p:spTree>
    <p:extLst>
      <p:ext uri="{BB962C8B-B14F-4D97-AF65-F5344CB8AC3E}">
        <p14:creationId xmlns:p14="http://schemas.microsoft.com/office/powerpoint/2010/main" val="416192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3</a:t>
            </a:fld>
            <a:endParaRPr lang="en-US"/>
          </a:p>
        </p:txBody>
      </p:sp>
    </p:spTree>
    <p:extLst>
      <p:ext uri="{BB962C8B-B14F-4D97-AF65-F5344CB8AC3E}">
        <p14:creationId xmlns:p14="http://schemas.microsoft.com/office/powerpoint/2010/main" val="406996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4</a:t>
            </a:fld>
            <a:endParaRPr lang="en-US"/>
          </a:p>
        </p:txBody>
      </p:sp>
    </p:spTree>
    <p:extLst>
      <p:ext uri="{BB962C8B-B14F-4D97-AF65-F5344CB8AC3E}">
        <p14:creationId xmlns:p14="http://schemas.microsoft.com/office/powerpoint/2010/main" val="300397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38B7A-8725-4956-B3BD-FBC8499B1155}" type="slidenum">
              <a:rPr lang="en-US" smtClean="0"/>
              <a:t>5</a:t>
            </a:fld>
            <a:endParaRPr lang="en-US"/>
          </a:p>
        </p:txBody>
      </p:sp>
    </p:spTree>
    <p:extLst>
      <p:ext uri="{BB962C8B-B14F-4D97-AF65-F5344CB8AC3E}">
        <p14:creationId xmlns:p14="http://schemas.microsoft.com/office/powerpoint/2010/main" val="332648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38B7A-8725-4956-B3BD-FBC8499B1155}" type="slidenum">
              <a:rPr lang="en-US" smtClean="0"/>
              <a:t>6</a:t>
            </a:fld>
            <a:endParaRPr lang="en-US"/>
          </a:p>
        </p:txBody>
      </p:sp>
    </p:spTree>
    <p:extLst>
      <p:ext uri="{BB962C8B-B14F-4D97-AF65-F5344CB8AC3E}">
        <p14:creationId xmlns:p14="http://schemas.microsoft.com/office/powerpoint/2010/main" val="33402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7</a:t>
            </a:fld>
            <a:endParaRPr lang="en-US"/>
          </a:p>
        </p:txBody>
      </p:sp>
    </p:spTree>
    <p:extLst>
      <p:ext uri="{BB962C8B-B14F-4D97-AF65-F5344CB8AC3E}">
        <p14:creationId xmlns:p14="http://schemas.microsoft.com/office/powerpoint/2010/main" val="382854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8</a:t>
            </a:fld>
            <a:endParaRPr lang="en-US"/>
          </a:p>
        </p:txBody>
      </p:sp>
    </p:spTree>
    <p:extLst>
      <p:ext uri="{BB962C8B-B14F-4D97-AF65-F5344CB8AC3E}">
        <p14:creationId xmlns:p14="http://schemas.microsoft.com/office/powerpoint/2010/main" val="314355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F63B65-3DAB-4BC6-BF8B-CCBC4CF41C74}" type="slidenum">
              <a:rPr lang="en-US" smtClean="0"/>
              <a:t>9</a:t>
            </a:fld>
            <a:endParaRPr lang="en-US"/>
          </a:p>
        </p:txBody>
      </p:sp>
    </p:spTree>
    <p:extLst>
      <p:ext uri="{BB962C8B-B14F-4D97-AF65-F5344CB8AC3E}">
        <p14:creationId xmlns:p14="http://schemas.microsoft.com/office/powerpoint/2010/main" val="3221446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5334000" cy="553998"/>
          </a:xfrm>
          <a:noFill/>
        </p:spPr>
        <p:txBody>
          <a:bodyPr wrap="square" lIns="0" tIns="0" rIns="0" bIns="0" anchor="b" anchorCtr="0">
            <a:spAutoFit/>
          </a:bodyPr>
          <a:lstStyle>
            <a:lvl1pPr>
              <a:defRPr sz="3600" spc="-50" baseline="0">
                <a:solidFill>
                  <a:srgbClr val="202192"/>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533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
        <p:nvSpPr>
          <p:cNvPr id="12" name="Freeform: Shape 11">
            <a:extLst>
              <a:ext uri="{FF2B5EF4-FFF2-40B4-BE49-F238E27FC236}">
                <a16:creationId xmlns:a16="http://schemas.microsoft.com/office/drawing/2014/main" id="{B714BAC9-2542-4822-9C55-4B2E039BBE54}"/>
              </a:ext>
            </a:extLst>
          </p:cNvPr>
          <p:cNvSpPr/>
          <p:nvPr/>
        </p:nvSpPr>
        <p:spPr>
          <a:xfrm>
            <a:off x="1663941" y="505195"/>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45D3C42-C92E-4E83-B2FA-8207925EE200}"/>
              </a:ext>
            </a:extLst>
          </p:cNvPr>
          <p:cNvSpPr/>
          <p:nvPr userDrawn="1"/>
        </p:nvSpPr>
        <p:spPr>
          <a:xfrm>
            <a:off x="281735" y="1"/>
            <a:ext cx="854151" cy="636003"/>
          </a:xfrm>
          <a:custGeom>
            <a:avLst/>
            <a:gdLst>
              <a:gd name="connsiteX0" fmla="*/ 0 w 854151"/>
              <a:gd name="connsiteY0" fmla="*/ 0 h 636003"/>
              <a:gd name="connsiteX1" fmla="*/ 854151 w 854151"/>
              <a:gd name="connsiteY1" fmla="*/ 0 h 636003"/>
              <a:gd name="connsiteX2" fmla="*/ 850611 w 854151"/>
              <a:gd name="connsiteY2" fmla="*/ 424698 h 636003"/>
              <a:gd name="connsiteX3" fmla="*/ 427625 w 854151"/>
              <a:gd name="connsiteY3" fmla="*/ 636003 h 636003"/>
              <a:gd name="connsiteX4" fmla="*/ 0 w 854151"/>
              <a:gd name="connsiteY4" fmla="*/ 419682 h 636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51" h="636003">
                <a:moveTo>
                  <a:pt x="0" y="0"/>
                </a:moveTo>
                <a:lnTo>
                  <a:pt x="854151" y="0"/>
                </a:lnTo>
                <a:lnTo>
                  <a:pt x="850611" y="424698"/>
                </a:lnTo>
                <a:lnTo>
                  <a:pt x="427625" y="636003"/>
                </a:lnTo>
                <a:lnTo>
                  <a:pt x="0" y="419682"/>
                </a:lnTo>
                <a:close/>
              </a:path>
            </a:pathLst>
          </a:custGeom>
          <a:solidFill>
            <a:srgbClr val="B6C5EE"/>
          </a:solidFill>
          <a:ln w="621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E312C0C-F49B-4AFD-87E0-1586D6EF8AE5}"/>
              </a:ext>
            </a:extLst>
          </p:cNvPr>
          <p:cNvSpPr/>
          <p:nvPr/>
        </p:nvSpPr>
        <p:spPr>
          <a:xfrm>
            <a:off x="726262" y="496727"/>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A67BE46-C6B4-4D7A-93AA-93A654A23CCD}"/>
              </a:ext>
            </a:extLst>
          </p:cNvPr>
          <p:cNvSpPr/>
          <p:nvPr userDrawn="1"/>
        </p:nvSpPr>
        <p:spPr>
          <a:xfrm>
            <a:off x="2131691" y="1333965"/>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E23EEB3-5394-4252-89D2-91778768A382}"/>
              </a:ext>
            </a:extLst>
          </p:cNvPr>
          <p:cNvSpPr/>
          <p:nvPr userDrawn="1"/>
        </p:nvSpPr>
        <p:spPr>
          <a:xfrm>
            <a:off x="3060903" y="1333965"/>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F9E826C-2249-4ED5-9A53-05929318E1F3}"/>
              </a:ext>
            </a:extLst>
          </p:cNvPr>
          <p:cNvSpPr/>
          <p:nvPr userDrawn="1"/>
        </p:nvSpPr>
        <p:spPr>
          <a:xfrm>
            <a:off x="3537120" y="513662"/>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EB4BC3D-E96B-4F9D-A0AA-9D5F5414A6AE}"/>
              </a:ext>
            </a:extLst>
          </p:cNvPr>
          <p:cNvSpPr/>
          <p:nvPr userDrawn="1"/>
        </p:nvSpPr>
        <p:spPr>
          <a:xfrm>
            <a:off x="4466332" y="513661"/>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AF89D7F-023D-4E17-B749-5822862CB75E}"/>
              </a:ext>
            </a:extLst>
          </p:cNvPr>
          <p:cNvSpPr/>
          <p:nvPr userDrawn="1"/>
        </p:nvSpPr>
        <p:spPr>
          <a:xfrm>
            <a:off x="4001727" y="4600"/>
            <a:ext cx="854465" cy="673738"/>
          </a:xfrm>
          <a:custGeom>
            <a:avLst/>
            <a:gdLst>
              <a:gd name="connsiteX0" fmla="*/ 0 w 854465"/>
              <a:gd name="connsiteY0" fmla="*/ 0 h 673738"/>
              <a:gd name="connsiteX1" fmla="*/ 854465 w 854465"/>
              <a:gd name="connsiteY1" fmla="*/ 0 h 673738"/>
              <a:gd name="connsiteX2" fmla="*/ 850611 w 854465"/>
              <a:gd name="connsiteY2" fmla="*/ 462433 h 673738"/>
              <a:gd name="connsiteX3" fmla="*/ 427625 w 854465"/>
              <a:gd name="connsiteY3" fmla="*/ 673738 h 673738"/>
              <a:gd name="connsiteX4" fmla="*/ 0 w 854465"/>
              <a:gd name="connsiteY4" fmla="*/ 457417 h 673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465" h="673738">
                <a:moveTo>
                  <a:pt x="0" y="0"/>
                </a:moveTo>
                <a:lnTo>
                  <a:pt x="854465" y="0"/>
                </a:lnTo>
                <a:lnTo>
                  <a:pt x="850611" y="462433"/>
                </a:lnTo>
                <a:lnTo>
                  <a:pt x="427625" y="673738"/>
                </a:lnTo>
                <a:lnTo>
                  <a:pt x="0" y="457417"/>
                </a:lnTo>
                <a:close/>
              </a:path>
            </a:pathLst>
          </a:custGeom>
          <a:solidFill>
            <a:srgbClr val="B6C5EE"/>
          </a:solidFill>
          <a:ln w="621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BD9AA66-F1C1-4B93-8984-974539B5939D}"/>
              </a:ext>
            </a:extLst>
          </p:cNvPr>
          <p:cNvSpPr/>
          <p:nvPr userDrawn="1"/>
        </p:nvSpPr>
        <p:spPr>
          <a:xfrm>
            <a:off x="2165560" y="0"/>
            <a:ext cx="854503" cy="678338"/>
          </a:xfrm>
          <a:custGeom>
            <a:avLst/>
            <a:gdLst>
              <a:gd name="connsiteX0" fmla="*/ 0 w 854503"/>
              <a:gd name="connsiteY0" fmla="*/ 0 h 678338"/>
              <a:gd name="connsiteX1" fmla="*/ 854503 w 854503"/>
              <a:gd name="connsiteY1" fmla="*/ 0 h 678338"/>
              <a:gd name="connsiteX2" fmla="*/ 850611 w 854503"/>
              <a:gd name="connsiteY2" fmla="*/ 467033 h 678338"/>
              <a:gd name="connsiteX3" fmla="*/ 427625 w 854503"/>
              <a:gd name="connsiteY3" fmla="*/ 678338 h 678338"/>
              <a:gd name="connsiteX4" fmla="*/ 0 w 854503"/>
              <a:gd name="connsiteY4" fmla="*/ 462017 h 678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503" h="678338">
                <a:moveTo>
                  <a:pt x="0" y="0"/>
                </a:moveTo>
                <a:lnTo>
                  <a:pt x="854503" y="0"/>
                </a:lnTo>
                <a:lnTo>
                  <a:pt x="850611" y="467033"/>
                </a:lnTo>
                <a:lnTo>
                  <a:pt x="427625" y="678338"/>
                </a:lnTo>
                <a:lnTo>
                  <a:pt x="0" y="462017"/>
                </a:lnTo>
                <a:close/>
              </a:path>
            </a:pathLst>
          </a:custGeom>
          <a:solidFill>
            <a:srgbClr val="B6C5EE"/>
          </a:solidFill>
          <a:ln w="621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67FF8B2-39EA-4340-876F-0418EC9ECF9F}"/>
              </a:ext>
            </a:extLst>
          </p:cNvPr>
          <p:cNvSpPr/>
          <p:nvPr userDrawn="1"/>
        </p:nvSpPr>
        <p:spPr>
          <a:xfrm>
            <a:off x="4934082" y="1333965"/>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7B69E1D-79A1-4BCF-8F02-8AAFD05B18AC}"/>
              </a:ext>
            </a:extLst>
          </p:cNvPr>
          <p:cNvSpPr/>
          <p:nvPr userDrawn="1"/>
        </p:nvSpPr>
        <p:spPr>
          <a:xfrm>
            <a:off x="5401832" y="496727"/>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AD416F0-1749-42AD-839E-04FACFC1B757}"/>
              </a:ext>
            </a:extLst>
          </p:cNvPr>
          <p:cNvSpPr/>
          <p:nvPr userDrawn="1"/>
        </p:nvSpPr>
        <p:spPr>
          <a:xfrm>
            <a:off x="6339511" y="496727"/>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E67C78E-479B-4D7B-BBFF-C5902FFC5ACA}"/>
              </a:ext>
            </a:extLst>
          </p:cNvPr>
          <p:cNvSpPr/>
          <p:nvPr userDrawn="1"/>
        </p:nvSpPr>
        <p:spPr>
          <a:xfrm>
            <a:off x="6768070" y="1333965"/>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E3FB7C-5915-4CC1-AACC-FBAE85A2688F}"/>
              </a:ext>
            </a:extLst>
          </p:cNvPr>
          <p:cNvSpPr/>
          <p:nvPr userDrawn="1"/>
        </p:nvSpPr>
        <p:spPr>
          <a:xfrm>
            <a:off x="6312952" y="2188138"/>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3E248E6-3ED4-43DF-A1A5-B8549D30E66B}"/>
              </a:ext>
            </a:extLst>
          </p:cNvPr>
          <p:cNvSpPr/>
          <p:nvPr userDrawn="1"/>
        </p:nvSpPr>
        <p:spPr>
          <a:xfrm>
            <a:off x="7243026" y="2179936"/>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A0F6ADF-8FBF-4182-BC61-C7DAB07D2A74}"/>
              </a:ext>
            </a:extLst>
          </p:cNvPr>
          <p:cNvSpPr/>
          <p:nvPr userDrawn="1"/>
        </p:nvSpPr>
        <p:spPr>
          <a:xfrm>
            <a:off x="6825058" y="1"/>
            <a:ext cx="854433" cy="669871"/>
          </a:xfrm>
          <a:custGeom>
            <a:avLst/>
            <a:gdLst>
              <a:gd name="connsiteX0" fmla="*/ 0 w 854433"/>
              <a:gd name="connsiteY0" fmla="*/ 0 h 669871"/>
              <a:gd name="connsiteX1" fmla="*/ 854433 w 854433"/>
              <a:gd name="connsiteY1" fmla="*/ 0 h 669871"/>
              <a:gd name="connsiteX2" fmla="*/ 850611 w 854433"/>
              <a:gd name="connsiteY2" fmla="*/ 458566 h 669871"/>
              <a:gd name="connsiteX3" fmla="*/ 427625 w 854433"/>
              <a:gd name="connsiteY3" fmla="*/ 669871 h 669871"/>
              <a:gd name="connsiteX4" fmla="*/ 0 w 854433"/>
              <a:gd name="connsiteY4" fmla="*/ 453550 h 66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433" h="669871">
                <a:moveTo>
                  <a:pt x="0" y="0"/>
                </a:moveTo>
                <a:lnTo>
                  <a:pt x="854433" y="0"/>
                </a:lnTo>
                <a:lnTo>
                  <a:pt x="850611" y="458566"/>
                </a:lnTo>
                <a:lnTo>
                  <a:pt x="427625" y="669871"/>
                </a:lnTo>
                <a:lnTo>
                  <a:pt x="0" y="453550"/>
                </a:lnTo>
                <a:close/>
              </a:path>
            </a:pathLst>
          </a:custGeom>
          <a:solidFill>
            <a:srgbClr val="73CDF4"/>
          </a:solidFill>
          <a:ln w="621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E34951F-6B1C-44A1-B1B1-A3CD318ED1B2}"/>
              </a:ext>
            </a:extLst>
          </p:cNvPr>
          <p:cNvSpPr/>
          <p:nvPr userDrawn="1"/>
        </p:nvSpPr>
        <p:spPr>
          <a:xfrm>
            <a:off x="8173100" y="2179936"/>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B0E3524-B4C0-4EE5-8620-FC77A6676DC7}"/>
              </a:ext>
            </a:extLst>
          </p:cNvPr>
          <p:cNvSpPr/>
          <p:nvPr userDrawn="1"/>
        </p:nvSpPr>
        <p:spPr>
          <a:xfrm>
            <a:off x="8644257" y="1350899"/>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pic>
        <p:nvPicPr>
          <p:cNvPr id="35" name="Graphic 34">
            <a:extLst>
              <a:ext uri="{FF2B5EF4-FFF2-40B4-BE49-F238E27FC236}">
                <a16:creationId xmlns:a16="http://schemas.microsoft.com/office/drawing/2014/main" id="{E620B015-8E0C-47E1-A9DD-7B74D5BD67B0}"/>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1099" t="21382" r="11638" b="21775"/>
          <a:stretch/>
        </p:blipFill>
        <p:spPr>
          <a:xfrm>
            <a:off x="8780050" y="3268433"/>
            <a:ext cx="2492948" cy="1834049"/>
          </a:xfrm>
          <a:prstGeom prst="rect">
            <a:avLst/>
          </a:prstGeom>
        </p:spPr>
      </p:pic>
      <p:sp>
        <p:nvSpPr>
          <p:cNvPr id="36" name="Freeform: Shape 35">
            <a:extLst>
              <a:ext uri="{FF2B5EF4-FFF2-40B4-BE49-F238E27FC236}">
                <a16:creationId xmlns:a16="http://schemas.microsoft.com/office/drawing/2014/main" id="{352A1330-3AEC-478A-A546-B6061242E1D6}"/>
              </a:ext>
            </a:extLst>
          </p:cNvPr>
          <p:cNvSpPr/>
          <p:nvPr userDrawn="1"/>
        </p:nvSpPr>
        <p:spPr>
          <a:xfrm>
            <a:off x="9579851" y="1350899"/>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0C0A52A-D59E-4408-A1F1-324BD80C9B66}"/>
              </a:ext>
            </a:extLst>
          </p:cNvPr>
          <p:cNvSpPr/>
          <p:nvPr userDrawn="1"/>
        </p:nvSpPr>
        <p:spPr>
          <a:xfrm>
            <a:off x="10515445" y="1333965"/>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14FF700-FC0D-4D62-A045-34C343EE59C3}"/>
              </a:ext>
            </a:extLst>
          </p:cNvPr>
          <p:cNvSpPr/>
          <p:nvPr userDrawn="1"/>
        </p:nvSpPr>
        <p:spPr>
          <a:xfrm>
            <a:off x="6768070" y="3008570"/>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3B33179-2EBE-481D-A07D-435F373A14CF}"/>
              </a:ext>
            </a:extLst>
          </p:cNvPr>
          <p:cNvSpPr/>
          <p:nvPr userDrawn="1"/>
        </p:nvSpPr>
        <p:spPr>
          <a:xfrm>
            <a:off x="10031090" y="513661"/>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EF4C9F2-8D5F-4C25-9B3C-43A039009E5B}"/>
              </a:ext>
            </a:extLst>
          </p:cNvPr>
          <p:cNvSpPr/>
          <p:nvPr userDrawn="1"/>
        </p:nvSpPr>
        <p:spPr>
          <a:xfrm>
            <a:off x="9579851" y="-2775"/>
            <a:ext cx="854526" cy="681114"/>
          </a:xfrm>
          <a:custGeom>
            <a:avLst/>
            <a:gdLst>
              <a:gd name="connsiteX0" fmla="*/ 0 w 854526"/>
              <a:gd name="connsiteY0" fmla="*/ 0 h 681114"/>
              <a:gd name="connsiteX1" fmla="*/ 854526 w 854526"/>
              <a:gd name="connsiteY1" fmla="*/ 0 h 681114"/>
              <a:gd name="connsiteX2" fmla="*/ 850611 w 854526"/>
              <a:gd name="connsiteY2" fmla="*/ 469809 h 681114"/>
              <a:gd name="connsiteX3" fmla="*/ 427625 w 854526"/>
              <a:gd name="connsiteY3" fmla="*/ 681114 h 681114"/>
              <a:gd name="connsiteX4" fmla="*/ 0 w 854526"/>
              <a:gd name="connsiteY4" fmla="*/ 464793 h 681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526" h="681114">
                <a:moveTo>
                  <a:pt x="0" y="0"/>
                </a:moveTo>
                <a:lnTo>
                  <a:pt x="854526" y="0"/>
                </a:lnTo>
                <a:lnTo>
                  <a:pt x="850611" y="469809"/>
                </a:lnTo>
                <a:lnTo>
                  <a:pt x="427625" y="681114"/>
                </a:lnTo>
                <a:lnTo>
                  <a:pt x="0" y="464793"/>
                </a:lnTo>
                <a:close/>
              </a:path>
            </a:pathLst>
          </a:custGeom>
          <a:solidFill>
            <a:srgbClr val="202192"/>
          </a:solidFill>
          <a:ln w="621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2872CE4-5954-4E05-80D5-30A0D014EF26}"/>
              </a:ext>
            </a:extLst>
          </p:cNvPr>
          <p:cNvSpPr/>
          <p:nvPr userDrawn="1"/>
        </p:nvSpPr>
        <p:spPr>
          <a:xfrm>
            <a:off x="7243026" y="3845000"/>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7966BD0-559E-437E-8F5E-C38DDBDC3622}"/>
              </a:ext>
            </a:extLst>
          </p:cNvPr>
          <p:cNvSpPr/>
          <p:nvPr userDrawn="1"/>
        </p:nvSpPr>
        <p:spPr>
          <a:xfrm>
            <a:off x="6825057" y="4683175"/>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486BAD8-DE38-4681-B48C-3A39F8DBA365}"/>
              </a:ext>
            </a:extLst>
          </p:cNvPr>
          <p:cNvSpPr/>
          <p:nvPr userDrawn="1"/>
        </p:nvSpPr>
        <p:spPr>
          <a:xfrm>
            <a:off x="11451040" y="1333965"/>
            <a:ext cx="740961" cy="981720"/>
          </a:xfrm>
          <a:custGeom>
            <a:avLst/>
            <a:gdLst>
              <a:gd name="connsiteX0" fmla="*/ 439727 w 740961"/>
              <a:gd name="connsiteY0" fmla="*/ 0 h 981720"/>
              <a:gd name="connsiteX1" fmla="*/ 740961 w 740961"/>
              <a:gd name="connsiteY1" fmla="*/ 160391 h 981720"/>
              <a:gd name="connsiteX2" fmla="*/ 740961 w 740961"/>
              <a:gd name="connsiteY2" fmla="*/ 825191 h 981720"/>
              <a:gd name="connsiteX3" fmla="*/ 427625 w 740961"/>
              <a:gd name="connsiteY3" fmla="*/ 981720 h 981720"/>
              <a:gd name="connsiteX4" fmla="*/ 0 w 740961"/>
              <a:gd name="connsiteY4" fmla="*/ 765399 h 981720"/>
              <a:gd name="connsiteX5" fmla="*/ 0 w 740961"/>
              <a:gd name="connsiteY5" fmla="*/ 221211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61" h="981720">
                <a:moveTo>
                  <a:pt x="439727" y="0"/>
                </a:moveTo>
                <a:lnTo>
                  <a:pt x="740961" y="160391"/>
                </a:lnTo>
                <a:lnTo>
                  <a:pt x="740961" y="825191"/>
                </a:lnTo>
                <a:lnTo>
                  <a:pt x="427625" y="981720"/>
                </a:lnTo>
                <a:lnTo>
                  <a:pt x="0" y="765399"/>
                </a:lnTo>
                <a:lnTo>
                  <a:pt x="0" y="221211"/>
                </a:lnTo>
                <a:close/>
              </a:path>
            </a:pathLst>
          </a:custGeom>
          <a:solidFill>
            <a:srgbClr val="73CDF4"/>
          </a:solidFill>
          <a:ln w="621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ADD551A-D265-47F5-9D79-EAD8A1FC2212}"/>
              </a:ext>
            </a:extLst>
          </p:cNvPr>
          <p:cNvSpPr/>
          <p:nvPr userDrawn="1"/>
        </p:nvSpPr>
        <p:spPr>
          <a:xfrm>
            <a:off x="7252651" y="5524901"/>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2D84AC9-50B0-4088-9CB9-F47403181BA7}"/>
              </a:ext>
            </a:extLst>
          </p:cNvPr>
          <p:cNvSpPr/>
          <p:nvPr userDrawn="1"/>
        </p:nvSpPr>
        <p:spPr>
          <a:xfrm>
            <a:off x="8173100" y="5524901"/>
            <a:ext cx="855188" cy="981719"/>
          </a:xfrm>
          <a:custGeom>
            <a:avLst/>
            <a:gdLst>
              <a:gd name="connsiteX0" fmla="*/ 439727 w 855188"/>
              <a:gd name="connsiteY0" fmla="*/ 0 h 981719"/>
              <a:gd name="connsiteX1" fmla="*/ 855188 w 855188"/>
              <a:gd name="connsiteY1" fmla="*/ 221211 h 981719"/>
              <a:gd name="connsiteX2" fmla="*/ 850611 w 855188"/>
              <a:gd name="connsiteY2" fmla="*/ 770415 h 981719"/>
              <a:gd name="connsiteX3" fmla="*/ 427625 w 855188"/>
              <a:gd name="connsiteY3" fmla="*/ 981720 h 981719"/>
              <a:gd name="connsiteX4" fmla="*/ 0 w 855188"/>
              <a:gd name="connsiteY4" fmla="*/ 765399 h 981719"/>
              <a:gd name="connsiteX5" fmla="*/ 0 w 855188"/>
              <a:gd name="connsiteY5" fmla="*/ 221211 h 981719"/>
              <a:gd name="connsiteX6" fmla="*/ 439727 w 855188"/>
              <a:gd name="connsiteY6" fmla="*/ 0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19">
                <a:moveTo>
                  <a:pt x="439727" y="0"/>
                </a:moveTo>
                <a:lnTo>
                  <a:pt x="855188" y="221211"/>
                </a:lnTo>
                <a:lnTo>
                  <a:pt x="850611" y="770415"/>
                </a:lnTo>
                <a:lnTo>
                  <a:pt x="427625" y="981720"/>
                </a:lnTo>
                <a:lnTo>
                  <a:pt x="0" y="765399"/>
                </a:lnTo>
                <a:lnTo>
                  <a:pt x="0" y="221211"/>
                </a:lnTo>
                <a:lnTo>
                  <a:pt x="439727" y="0"/>
                </a:lnTo>
                <a:close/>
              </a:path>
            </a:pathLst>
          </a:custGeom>
          <a:solidFill>
            <a:srgbClr val="202192"/>
          </a:solidFill>
          <a:ln w="6218"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31EC242-D9C8-4923-AFD5-DFD18015DF25}"/>
              </a:ext>
            </a:extLst>
          </p:cNvPr>
          <p:cNvSpPr/>
          <p:nvPr userDrawn="1"/>
        </p:nvSpPr>
        <p:spPr>
          <a:xfrm>
            <a:off x="7706037" y="6357516"/>
            <a:ext cx="855188" cy="500485"/>
          </a:xfrm>
          <a:custGeom>
            <a:avLst/>
            <a:gdLst>
              <a:gd name="connsiteX0" fmla="*/ 439727 w 855188"/>
              <a:gd name="connsiteY0" fmla="*/ 0 h 500485"/>
              <a:gd name="connsiteX1" fmla="*/ 855188 w 855188"/>
              <a:gd name="connsiteY1" fmla="*/ 221211 h 500485"/>
              <a:gd name="connsiteX2" fmla="*/ 852861 w 855188"/>
              <a:gd name="connsiteY2" fmla="*/ 500485 h 500485"/>
              <a:gd name="connsiteX3" fmla="*/ 0 w 855188"/>
              <a:gd name="connsiteY3" fmla="*/ 500485 h 500485"/>
              <a:gd name="connsiteX4" fmla="*/ 0 w 855188"/>
              <a:gd name="connsiteY4" fmla="*/ 221211 h 50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88" h="500485">
                <a:moveTo>
                  <a:pt x="439727" y="0"/>
                </a:moveTo>
                <a:lnTo>
                  <a:pt x="855188" y="221211"/>
                </a:lnTo>
                <a:lnTo>
                  <a:pt x="852861" y="500485"/>
                </a:lnTo>
                <a:lnTo>
                  <a:pt x="0" y="500485"/>
                </a:lnTo>
                <a:lnTo>
                  <a:pt x="0" y="221211"/>
                </a:lnTo>
                <a:close/>
              </a:path>
            </a:pathLst>
          </a:custGeom>
          <a:solidFill>
            <a:srgbClr val="B6C5EE"/>
          </a:solidFill>
          <a:ln w="6218"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EB9F71A-254B-4D52-B363-C0A75ECA96D7}"/>
              </a:ext>
            </a:extLst>
          </p:cNvPr>
          <p:cNvSpPr/>
          <p:nvPr userDrawn="1"/>
        </p:nvSpPr>
        <p:spPr>
          <a:xfrm>
            <a:off x="8626486" y="6351224"/>
            <a:ext cx="855188" cy="506777"/>
          </a:xfrm>
          <a:custGeom>
            <a:avLst/>
            <a:gdLst>
              <a:gd name="connsiteX0" fmla="*/ 439727 w 855188"/>
              <a:gd name="connsiteY0" fmla="*/ 0 h 506777"/>
              <a:gd name="connsiteX1" fmla="*/ 855188 w 855188"/>
              <a:gd name="connsiteY1" fmla="*/ 221211 h 506777"/>
              <a:gd name="connsiteX2" fmla="*/ 852808 w 855188"/>
              <a:gd name="connsiteY2" fmla="*/ 506777 h 506777"/>
              <a:gd name="connsiteX3" fmla="*/ 0 w 855188"/>
              <a:gd name="connsiteY3" fmla="*/ 506777 h 506777"/>
              <a:gd name="connsiteX4" fmla="*/ 0 w 855188"/>
              <a:gd name="connsiteY4" fmla="*/ 221211 h 50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88" h="506777">
                <a:moveTo>
                  <a:pt x="439727" y="0"/>
                </a:moveTo>
                <a:lnTo>
                  <a:pt x="855188" y="221211"/>
                </a:lnTo>
                <a:lnTo>
                  <a:pt x="852808" y="506777"/>
                </a:lnTo>
                <a:lnTo>
                  <a:pt x="0" y="506777"/>
                </a:lnTo>
                <a:lnTo>
                  <a:pt x="0" y="221211"/>
                </a:lnTo>
                <a:close/>
              </a:path>
            </a:pathLst>
          </a:custGeom>
          <a:solidFill>
            <a:srgbClr val="73CDF4"/>
          </a:solidFill>
          <a:ln w="621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E218E9C-1291-4C5F-98A9-EB57C5B368AA}"/>
              </a:ext>
            </a:extLst>
          </p:cNvPr>
          <p:cNvSpPr/>
          <p:nvPr userDrawn="1"/>
        </p:nvSpPr>
        <p:spPr>
          <a:xfrm>
            <a:off x="9546935" y="6367140"/>
            <a:ext cx="855188" cy="490860"/>
          </a:xfrm>
          <a:custGeom>
            <a:avLst/>
            <a:gdLst>
              <a:gd name="connsiteX0" fmla="*/ 439727 w 855188"/>
              <a:gd name="connsiteY0" fmla="*/ 0 h 490860"/>
              <a:gd name="connsiteX1" fmla="*/ 855188 w 855188"/>
              <a:gd name="connsiteY1" fmla="*/ 221211 h 490860"/>
              <a:gd name="connsiteX2" fmla="*/ 852941 w 855188"/>
              <a:gd name="connsiteY2" fmla="*/ 490860 h 490860"/>
              <a:gd name="connsiteX3" fmla="*/ 0 w 855188"/>
              <a:gd name="connsiteY3" fmla="*/ 490860 h 490860"/>
              <a:gd name="connsiteX4" fmla="*/ 0 w 855188"/>
              <a:gd name="connsiteY4" fmla="*/ 221211 h 49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88" h="490860">
                <a:moveTo>
                  <a:pt x="439727" y="0"/>
                </a:moveTo>
                <a:lnTo>
                  <a:pt x="855188" y="221211"/>
                </a:lnTo>
                <a:lnTo>
                  <a:pt x="852941" y="490860"/>
                </a:lnTo>
                <a:lnTo>
                  <a:pt x="0" y="490860"/>
                </a:lnTo>
                <a:lnTo>
                  <a:pt x="0" y="221211"/>
                </a:lnTo>
                <a:close/>
              </a:path>
            </a:pathLst>
          </a:custGeom>
          <a:solidFill>
            <a:srgbClr val="B6C5EE"/>
          </a:solidFill>
          <a:ln w="621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5AF648A-4BF7-4F91-9873-44723D668A40}"/>
              </a:ext>
            </a:extLst>
          </p:cNvPr>
          <p:cNvSpPr/>
          <p:nvPr userDrawn="1"/>
        </p:nvSpPr>
        <p:spPr>
          <a:xfrm>
            <a:off x="10026524" y="5524035"/>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73CDF4"/>
          </a:solidFill>
          <a:ln w="621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B3F0254-CB27-4424-99C8-5D017646EA18}"/>
              </a:ext>
            </a:extLst>
          </p:cNvPr>
          <p:cNvSpPr/>
          <p:nvPr userDrawn="1"/>
        </p:nvSpPr>
        <p:spPr>
          <a:xfrm>
            <a:off x="10479910" y="6351223"/>
            <a:ext cx="855188" cy="506777"/>
          </a:xfrm>
          <a:custGeom>
            <a:avLst/>
            <a:gdLst>
              <a:gd name="connsiteX0" fmla="*/ 439727 w 855188"/>
              <a:gd name="connsiteY0" fmla="*/ 0 h 506777"/>
              <a:gd name="connsiteX1" fmla="*/ 855188 w 855188"/>
              <a:gd name="connsiteY1" fmla="*/ 221211 h 506777"/>
              <a:gd name="connsiteX2" fmla="*/ 852808 w 855188"/>
              <a:gd name="connsiteY2" fmla="*/ 506777 h 506777"/>
              <a:gd name="connsiteX3" fmla="*/ 0 w 855188"/>
              <a:gd name="connsiteY3" fmla="*/ 506777 h 506777"/>
              <a:gd name="connsiteX4" fmla="*/ 0 w 855188"/>
              <a:gd name="connsiteY4" fmla="*/ 221211 h 50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88" h="506777">
                <a:moveTo>
                  <a:pt x="439727" y="0"/>
                </a:moveTo>
                <a:lnTo>
                  <a:pt x="855188" y="221211"/>
                </a:lnTo>
                <a:lnTo>
                  <a:pt x="852808" y="506777"/>
                </a:lnTo>
                <a:lnTo>
                  <a:pt x="0" y="506777"/>
                </a:lnTo>
                <a:lnTo>
                  <a:pt x="0" y="221211"/>
                </a:lnTo>
                <a:close/>
              </a:path>
            </a:pathLst>
          </a:custGeom>
          <a:solidFill>
            <a:srgbClr val="202192"/>
          </a:solidFill>
          <a:ln w="6218"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EAA76B9-A02A-428F-BAAF-F0DB0090BDF7}"/>
              </a:ext>
            </a:extLst>
          </p:cNvPr>
          <p:cNvSpPr/>
          <p:nvPr userDrawn="1"/>
        </p:nvSpPr>
        <p:spPr>
          <a:xfrm>
            <a:off x="11412886" y="6367140"/>
            <a:ext cx="779115" cy="490860"/>
          </a:xfrm>
          <a:custGeom>
            <a:avLst/>
            <a:gdLst>
              <a:gd name="connsiteX0" fmla="*/ 439727 w 779115"/>
              <a:gd name="connsiteY0" fmla="*/ 0 h 490860"/>
              <a:gd name="connsiteX1" fmla="*/ 779115 w 779115"/>
              <a:gd name="connsiteY1" fmla="*/ 180706 h 490860"/>
              <a:gd name="connsiteX2" fmla="*/ 779115 w 779115"/>
              <a:gd name="connsiteY2" fmla="*/ 490860 h 490860"/>
              <a:gd name="connsiteX3" fmla="*/ 0 w 779115"/>
              <a:gd name="connsiteY3" fmla="*/ 490860 h 490860"/>
              <a:gd name="connsiteX4" fmla="*/ 0 w 779115"/>
              <a:gd name="connsiteY4" fmla="*/ 221211 h 49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115" h="490860">
                <a:moveTo>
                  <a:pt x="439727" y="0"/>
                </a:moveTo>
                <a:lnTo>
                  <a:pt x="779115" y="180706"/>
                </a:lnTo>
                <a:lnTo>
                  <a:pt x="779115" y="490860"/>
                </a:lnTo>
                <a:lnTo>
                  <a:pt x="0" y="490860"/>
                </a:lnTo>
                <a:lnTo>
                  <a:pt x="0" y="221211"/>
                </a:lnTo>
                <a:close/>
              </a:path>
            </a:pathLst>
          </a:custGeom>
          <a:solidFill>
            <a:srgbClr val="B6C5EE"/>
          </a:solidFill>
          <a:ln w="621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D89CCDF-5339-4E38-A96A-F2FAD84D1289}"/>
              </a:ext>
            </a:extLst>
          </p:cNvPr>
          <p:cNvSpPr/>
          <p:nvPr userDrawn="1"/>
        </p:nvSpPr>
        <p:spPr>
          <a:xfrm>
            <a:off x="10983242" y="2161152"/>
            <a:ext cx="855188" cy="981720"/>
          </a:xfrm>
          <a:custGeom>
            <a:avLst/>
            <a:gdLst>
              <a:gd name="connsiteX0" fmla="*/ 439727 w 855188"/>
              <a:gd name="connsiteY0" fmla="*/ 0 h 981720"/>
              <a:gd name="connsiteX1" fmla="*/ 855188 w 855188"/>
              <a:gd name="connsiteY1" fmla="*/ 221211 h 981720"/>
              <a:gd name="connsiteX2" fmla="*/ 850611 w 855188"/>
              <a:gd name="connsiteY2" fmla="*/ 770415 h 981720"/>
              <a:gd name="connsiteX3" fmla="*/ 427625 w 855188"/>
              <a:gd name="connsiteY3" fmla="*/ 981720 h 981720"/>
              <a:gd name="connsiteX4" fmla="*/ 0 w 855188"/>
              <a:gd name="connsiteY4" fmla="*/ 765399 h 981720"/>
              <a:gd name="connsiteX5" fmla="*/ 0 w 855188"/>
              <a:gd name="connsiteY5" fmla="*/ 221211 h 981720"/>
              <a:gd name="connsiteX6" fmla="*/ 439727 w 855188"/>
              <a:gd name="connsiteY6" fmla="*/ 0 h 9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188" h="981720">
                <a:moveTo>
                  <a:pt x="439727" y="0"/>
                </a:moveTo>
                <a:lnTo>
                  <a:pt x="855188" y="221211"/>
                </a:lnTo>
                <a:lnTo>
                  <a:pt x="850611" y="770415"/>
                </a:lnTo>
                <a:lnTo>
                  <a:pt x="427625" y="981720"/>
                </a:lnTo>
                <a:lnTo>
                  <a:pt x="0" y="765399"/>
                </a:lnTo>
                <a:lnTo>
                  <a:pt x="0" y="221211"/>
                </a:lnTo>
                <a:lnTo>
                  <a:pt x="439727" y="0"/>
                </a:lnTo>
                <a:close/>
              </a:path>
            </a:pathLst>
          </a:custGeom>
          <a:solidFill>
            <a:srgbClr val="B6C5EE"/>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500800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284614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98104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614388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347997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3663573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5431871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683593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78243834"/>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429732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pic>
        <p:nvPicPr>
          <p:cNvPr id="4" name="Picture 3" descr="A person wearing glasses&#10;&#10;Description automatically generated with medium confidence">
            <a:extLst>
              <a:ext uri="{FF2B5EF4-FFF2-40B4-BE49-F238E27FC236}">
                <a16:creationId xmlns:a16="http://schemas.microsoft.com/office/drawing/2014/main" id="{EEEDA92F-0746-4850-A0B9-BFB4642002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3326457" cy="6858000"/>
          </a:xfrm>
          <a:prstGeom prst="rect">
            <a:avLst/>
          </a:prstGeom>
        </p:spPr>
      </p:pic>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424030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lgn="l">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0316035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4032517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38720172"/>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50839465"/>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8506285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973956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1657823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6484487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977540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077043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5057500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6391941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1558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259063" y="2101837"/>
            <a:ext cx="1950240" cy="1950240"/>
          </a:xfrm>
          <a:prstGeom prst="ellipse">
            <a:avLst/>
          </a:prstGeom>
          <a:blipFill>
            <a:blip r:embed="rId2"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8263" y="4338588"/>
            <a:ext cx="3291840" cy="1930450"/>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120880" y="2101837"/>
            <a:ext cx="1950240" cy="1950240"/>
          </a:xfrm>
          <a:prstGeom prst="ellipse">
            <a:avLst/>
          </a:prstGeom>
          <a:blipFill>
            <a:blip r:embed="rId3"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450080" y="4338588"/>
            <a:ext cx="3291840" cy="1930450"/>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982697" y="2101837"/>
            <a:ext cx="1950240" cy="1950240"/>
          </a:xfrm>
          <a:prstGeom prst="ellipse">
            <a:avLst/>
          </a:prstGeom>
          <a:blipFill>
            <a:blip r:embed="rId4"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8311897" y="4338588"/>
            <a:ext cx="3291840" cy="1930450"/>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2463864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926059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print">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645368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96755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5506387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39524701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674746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90059282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970359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4668626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684697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1112168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3344929"/>
            <a:ext cx="9144000" cy="609398"/>
          </a:xfrm>
          <a:noFill/>
        </p:spPr>
        <p:txBody>
          <a:bodyPr lIns="0" tIns="0" rIns="0" bIns="0" anchor="b" anchorCtr="0">
            <a:spAutoFit/>
          </a:bodyPr>
          <a:lstStyle>
            <a:lvl1pPr algn="ctr" defTabSz="932742" rtl="0" eaLnBrk="1" latinLnBrk="0" hangingPunct="1">
              <a:lnSpc>
                <a:spcPct val="90000"/>
              </a:lnSpc>
              <a:spcBef>
                <a:spcPct val="0"/>
              </a:spcBef>
              <a:buNone/>
              <a:defRPr lang="en-US" sz="44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6" name="Text Placeholder 2">
            <a:extLst>
              <a:ext uri="{FF2B5EF4-FFF2-40B4-BE49-F238E27FC236}">
                <a16:creationId xmlns:a16="http://schemas.microsoft.com/office/drawing/2014/main" id="{BD78B980-B29B-42C2-AAC5-862847DDC82C}"/>
              </a:ext>
            </a:extLst>
          </p:cNvPr>
          <p:cNvSpPr txBox="1">
            <a:spLocks/>
          </p:cNvSpPr>
          <p:nvPr userDrawn="1"/>
        </p:nvSpPr>
        <p:spPr>
          <a:xfrm>
            <a:off x="5469446" y="1993173"/>
            <a:ext cx="1253109" cy="461665"/>
          </a:xfrm>
          <a:prstGeom prst="rect">
            <a:avLst/>
          </a:prstGeom>
          <a:noFill/>
          <a:ln w="19050">
            <a:gradFill>
              <a:gsLst>
                <a:gs pos="0">
                  <a:srgbClr val="9BF00B"/>
                </a:gs>
                <a:gs pos="100000">
                  <a:srgbClr val="0078D4"/>
                </a:gs>
                <a:gs pos="51000">
                  <a:srgbClr val="50E6FF"/>
                </a:gs>
              </a:gsLst>
              <a:lin ang="0" scaled="0"/>
            </a:gradFill>
          </a:ln>
        </p:spPr>
        <p:txBody>
          <a:bodyPr tIns="91440" bIns="91440" anchor="ctr" anchorCtr="1">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300" normalizeH="0" baseline="0" noProof="0">
                <a:ln>
                  <a:noFill/>
                </a:ln>
                <a:solidFill>
                  <a:srgbClr val="FFFFFF"/>
                </a:solidFill>
                <a:effectLst/>
                <a:uLnTx/>
                <a:uFillTx/>
                <a:latin typeface="Segoe UI Semibold"/>
                <a:ea typeface="+mn-ea"/>
                <a:cs typeface="Segoe UI" panose="020B0502040204020203" pitchFamily="34" charset="0"/>
              </a:rPr>
              <a:t>DEMO</a:t>
            </a:r>
          </a:p>
        </p:txBody>
      </p:sp>
    </p:spTree>
    <p:extLst>
      <p:ext uri="{BB962C8B-B14F-4D97-AF65-F5344CB8AC3E}">
        <p14:creationId xmlns:p14="http://schemas.microsoft.com/office/powerpoint/2010/main" val="30232194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2.70833E-6 2.59259E-6 L -2.70833E-6 0.03773 " pathEditMode="relative" rAng="0" ptsTypes="AA">
                                      <p:cBhvr>
                                        <p:cTn id="9" dur="750" spd="-100000" fill="hold"/>
                                        <p:tgtEl>
                                          <p:spTgt spid="6"/>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074324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99430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0123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4161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de R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p:nvPr>
        </p:nvSpPr>
        <p:spPr>
          <a:xfrm>
            <a:off x="588263" y="457200"/>
            <a:ext cx="4925125" cy="553998"/>
          </a:xfrm>
        </p:spPr>
        <p:txBody>
          <a:bodyPr/>
          <a:lstStyle>
            <a:lvl1pPr>
              <a:defRPr>
                <a:solidFill>
                  <a:schemeClr val="tx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791201" y="0"/>
            <a:ext cx="6398234"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791201" y="0"/>
            <a:ext cx="3166532" cy="492314"/>
          </a:xfrm>
          <a:solidFill>
            <a:schemeClr val="bg1">
              <a:lumMod val="50000"/>
            </a:schemeClr>
          </a:solidFill>
        </p:spPr>
        <p:txBody>
          <a:bodyPr lIns="182880"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935133" y="709187"/>
            <a:ext cx="6112934" cy="369332"/>
          </a:xfrm>
        </p:spPr>
        <p:txBody>
          <a:bodyPr/>
          <a:lstStyle>
            <a:lvl1pPr marL="0" indent="0">
              <a:buNone/>
              <a:tabLst/>
              <a:defRPr sz="2400">
                <a:solidFill>
                  <a:schemeClr val="bg1"/>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3780660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 Lef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1" y="0"/>
            <a:ext cx="609598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p:nvPr>
        </p:nvSpPr>
        <p:spPr>
          <a:xfrm>
            <a:off x="6680183" y="457200"/>
            <a:ext cx="4926600" cy="553998"/>
          </a:xfrm>
        </p:spPr>
        <p:txBody>
          <a:bodyPr/>
          <a:lstStyle>
            <a:lvl1pPr>
              <a:defRPr>
                <a:solidFill>
                  <a:schemeClr val="tx1"/>
                </a:solidFill>
              </a:defRPr>
            </a:lvl1pPr>
          </a:lstStyle>
          <a:p>
            <a:r>
              <a:rPr lang="en-US"/>
              <a:t>Click to edit Master title style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200" y="706011"/>
            <a:ext cx="4922486"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6684965" y="1336675"/>
            <a:ext cx="4924423"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08693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3">
          <p15:clr>
            <a:srgbClr val="5ACBF0"/>
          </p15:clr>
        </p15:guide>
        <p15:guide id="4" orient="horz" pos="839">
          <p15:clr>
            <a:srgbClr val="5ACBF0"/>
          </p15:clr>
        </p15:guide>
        <p15:guide id="5" pos="3473">
          <p15:clr>
            <a:srgbClr val="5ACBF0"/>
          </p15:clr>
        </p15:guide>
        <p15:guide id="6" pos="4211">
          <p15:clr>
            <a:srgbClr val="5ACBF0"/>
          </p15:clr>
        </p15:guide>
        <p15:guide id="7"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8572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700822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3676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13926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801899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9" cstate="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72904904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99"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7" r:id="rId46"/>
    <p:sldLayoutId id="2147483698" r:id="rId4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103.png"/><Relationship Id="rId3" Type="http://schemas.openxmlformats.org/officeDocument/2006/relationships/image" Target="../media/image57.png"/><Relationship Id="rId7" Type="http://schemas.openxmlformats.org/officeDocument/2006/relationships/image" Target="../media/image49.png"/><Relationship Id="rId12" Type="http://schemas.openxmlformats.org/officeDocument/2006/relationships/image" Target="../media/image52.sv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54.svg"/><Relationship Id="rId11" Type="http://schemas.openxmlformats.org/officeDocument/2006/relationships/image" Target="../media/image51.png"/><Relationship Id="rId5" Type="http://schemas.openxmlformats.org/officeDocument/2006/relationships/image" Target="../media/image53.png"/><Relationship Id="rId10" Type="http://schemas.openxmlformats.org/officeDocument/2006/relationships/image" Target="../media/image102.svg"/><Relationship Id="rId4" Type="http://schemas.openxmlformats.org/officeDocument/2006/relationships/image" Target="../media/image58.svg"/><Relationship Id="rId9" Type="http://schemas.openxmlformats.org/officeDocument/2006/relationships/image" Target="../media/image101.png"/><Relationship Id="rId14" Type="http://schemas.openxmlformats.org/officeDocument/2006/relationships/image" Target="../media/image104.svg"/></Relationships>
</file>

<file path=ppt/slides/_rels/slide12.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55.png"/><Relationship Id="rId7" Type="http://schemas.openxmlformats.org/officeDocument/2006/relationships/image" Target="../media/image10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56.svg"/><Relationship Id="rId9" Type="http://schemas.openxmlformats.org/officeDocument/2006/relationships/image" Target="../media/image105.png"/></Relationships>
</file>

<file path=ppt/slides/_rels/slide13.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55.png"/><Relationship Id="rId7" Type="http://schemas.openxmlformats.org/officeDocument/2006/relationships/image" Target="../media/image10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0.svg"/><Relationship Id="rId11" Type="http://schemas.openxmlformats.org/officeDocument/2006/relationships/image" Target="../media/image86.svg"/><Relationship Id="rId5" Type="http://schemas.openxmlformats.org/officeDocument/2006/relationships/image" Target="../media/image49.png"/><Relationship Id="rId10" Type="http://schemas.openxmlformats.org/officeDocument/2006/relationships/image" Target="../media/image85.png"/><Relationship Id="rId4" Type="http://schemas.openxmlformats.org/officeDocument/2006/relationships/image" Target="../media/image56.svg"/><Relationship Id="rId9" Type="http://schemas.openxmlformats.org/officeDocument/2006/relationships/image" Target="../media/image105.png"/></Relationships>
</file>

<file path=ppt/slides/_rels/slide14.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55.png"/><Relationship Id="rId7" Type="http://schemas.openxmlformats.org/officeDocument/2006/relationships/image" Target="../media/image10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50.svg"/><Relationship Id="rId11" Type="http://schemas.openxmlformats.org/officeDocument/2006/relationships/image" Target="../media/image86.svg"/><Relationship Id="rId5" Type="http://schemas.openxmlformats.org/officeDocument/2006/relationships/image" Target="../media/image49.png"/><Relationship Id="rId10" Type="http://schemas.openxmlformats.org/officeDocument/2006/relationships/image" Target="../media/image85.png"/><Relationship Id="rId4" Type="http://schemas.openxmlformats.org/officeDocument/2006/relationships/image" Target="../media/image56.svg"/><Relationship Id="rId9" Type="http://schemas.openxmlformats.org/officeDocument/2006/relationships/image" Target="../media/image10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2.svg"/><Relationship Id="rId3" Type="http://schemas.openxmlformats.org/officeDocument/2006/relationships/image" Target="../media/image61.png"/><Relationship Id="rId7" Type="http://schemas.openxmlformats.org/officeDocument/2006/relationships/image" Target="../media/image49.png"/><Relationship Id="rId12"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54.svg"/><Relationship Id="rId11" Type="http://schemas.openxmlformats.org/officeDocument/2006/relationships/image" Target="../media/image105.png"/><Relationship Id="rId5" Type="http://schemas.openxmlformats.org/officeDocument/2006/relationships/image" Target="../media/image53.png"/><Relationship Id="rId10" Type="http://schemas.openxmlformats.org/officeDocument/2006/relationships/image" Target="../media/image102.svg"/><Relationship Id="rId4" Type="http://schemas.openxmlformats.org/officeDocument/2006/relationships/image" Target="../media/image62.svg"/><Relationship Id="rId9" Type="http://schemas.openxmlformats.org/officeDocument/2006/relationships/image" Target="../media/image10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59.png"/><Relationship Id="rId7" Type="http://schemas.openxmlformats.org/officeDocument/2006/relationships/image" Target="../media/image10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107.png"/><Relationship Id="rId4" Type="http://schemas.openxmlformats.org/officeDocument/2006/relationships/image" Target="../media/image60.svg"/><Relationship Id="rId9" Type="http://schemas.openxmlformats.org/officeDocument/2006/relationships/image" Target="../media/image10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svg"/></Relationships>
</file>

<file path=ppt/slides/_rels/slide20.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59.png"/><Relationship Id="rId7" Type="http://schemas.openxmlformats.org/officeDocument/2006/relationships/image" Target="../media/image10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60.svg"/><Relationship Id="rId9" Type="http://schemas.openxmlformats.org/officeDocument/2006/relationships/image" Target="../media/image10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65.png"/><Relationship Id="rId7" Type="http://schemas.openxmlformats.org/officeDocument/2006/relationships/image" Target="../media/image10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66.svg"/><Relationship Id="rId9" Type="http://schemas.openxmlformats.org/officeDocument/2006/relationships/image" Target="../media/image10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69.png"/><Relationship Id="rId18" Type="http://schemas.openxmlformats.org/officeDocument/2006/relationships/image" Target="../media/image102.svg"/><Relationship Id="rId3" Type="http://schemas.openxmlformats.org/officeDocument/2006/relationships/image" Target="../media/image65.png"/><Relationship Id="rId21" Type="http://schemas.openxmlformats.org/officeDocument/2006/relationships/image" Target="../media/image53.png"/><Relationship Id="rId7" Type="http://schemas.openxmlformats.org/officeDocument/2006/relationships/image" Target="../media/image68.svg"/><Relationship Id="rId12" Type="http://schemas.openxmlformats.org/officeDocument/2006/relationships/image" Target="../media/image113.png"/><Relationship Id="rId17" Type="http://schemas.openxmlformats.org/officeDocument/2006/relationships/image" Target="../media/image101.png"/><Relationship Id="rId2" Type="http://schemas.openxmlformats.org/officeDocument/2006/relationships/notesSlide" Target="../notesSlides/notesSlide23.xml"/><Relationship Id="rId16" Type="http://schemas.openxmlformats.org/officeDocument/2006/relationships/image" Target="../media/image50.svg"/><Relationship Id="rId20" Type="http://schemas.openxmlformats.org/officeDocument/2006/relationships/image" Target="../media/image106.png"/><Relationship Id="rId1" Type="http://schemas.openxmlformats.org/officeDocument/2006/relationships/slideLayout" Target="../slideLayouts/slideLayout11.xml"/><Relationship Id="rId6" Type="http://schemas.openxmlformats.org/officeDocument/2006/relationships/image" Target="../media/image67.png"/><Relationship Id="rId11" Type="http://schemas.openxmlformats.org/officeDocument/2006/relationships/image" Target="../media/image112.png"/><Relationship Id="rId24" Type="http://schemas.openxmlformats.org/officeDocument/2006/relationships/image" Target="../media/image52.svg"/><Relationship Id="rId5" Type="http://schemas.openxmlformats.org/officeDocument/2006/relationships/image" Target="../media/image110.png"/><Relationship Id="rId15" Type="http://schemas.openxmlformats.org/officeDocument/2006/relationships/image" Target="../media/image49.png"/><Relationship Id="rId23" Type="http://schemas.openxmlformats.org/officeDocument/2006/relationships/image" Target="../media/image51.png"/><Relationship Id="rId10" Type="http://schemas.openxmlformats.org/officeDocument/2006/relationships/image" Target="../media/image111.jpeg"/><Relationship Id="rId19" Type="http://schemas.openxmlformats.org/officeDocument/2006/relationships/image" Target="../media/image105.png"/><Relationship Id="rId4" Type="http://schemas.openxmlformats.org/officeDocument/2006/relationships/image" Target="../media/image66.svg"/><Relationship Id="rId9" Type="http://schemas.openxmlformats.org/officeDocument/2006/relationships/image" Target="../media/image72.svg"/><Relationship Id="rId14" Type="http://schemas.openxmlformats.org/officeDocument/2006/relationships/image" Target="../media/image70.svg"/><Relationship Id="rId22" Type="http://schemas.openxmlformats.org/officeDocument/2006/relationships/image" Target="../media/image54.sv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66.sv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66.svg"/></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122.svg"/><Relationship Id="rId13" Type="http://schemas.openxmlformats.org/officeDocument/2006/relationships/image" Target="../media/image125.png"/><Relationship Id="rId18" Type="http://schemas.openxmlformats.org/officeDocument/2006/relationships/image" Target="../media/image61.png"/><Relationship Id="rId3" Type="http://schemas.openxmlformats.org/officeDocument/2006/relationships/image" Target="../media/image118.png"/><Relationship Id="rId21" Type="http://schemas.openxmlformats.org/officeDocument/2006/relationships/image" Target="../media/image64.svg"/><Relationship Id="rId7" Type="http://schemas.openxmlformats.org/officeDocument/2006/relationships/image" Target="../media/image53.png"/><Relationship Id="rId12" Type="http://schemas.openxmlformats.org/officeDocument/2006/relationships/image" Target="../media/image84.png"/><Relationship Id="rId17" Type="http://schemas.openxmlformats.org/officeDocument/2006/relationships/image" Target="../media/image56.svg"/><Relationship Id="rId25" Type="http://schemas.openxmlformats.org/officeDocument/2006/relationships/image" Target="../media/image68.svg"/><Relationship Id="rId2" Type="http://schemas.openxmlformats.org/officeDocument/2006/relationships/notesSlide" Target="../notesSlides/notesSlide26.xml"/><Relationship Id="rId16" Type="http://schemas.openxmlformats.org/officeDocument/2006/relationships/image" Target="../media/image55.png"/><Relationship Id="rId20"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121.png"/><Relationship Id="rId11" Type="http://schemas.openxmlformats.org/officeDocument/2006/relationships/image" Target="../media/image124.png"/><Relationship Id="rId24" Type="http://schemas.openxmlformats.org/officeDocument/2006/relationships/image" Target="../media/image67.png"/><Relationship Id="rId5" Type="http://schemas.openxmlformats.org/officeDocument/2006/relationships/image" Target="../media/image120.png"/><Relationship Id="rId15" Type="http://schemas.openxmlformats.org/officeDocument/2006/relationships/image" Target="../media/image52.svg"/><Relationship Id="rId23" Type="http://schemas.openxmlformats.org/officeDocument/2006/relationships/image" Target="../media/image60.svg"/><Relationship Id="rId10" Type="http://schemas.openxmlformats.org/officeDocument/2006/relationships/image" Target="../media/image123.svg"/><Relationship Id="rId19" Type="http://schemas.openxmlformats.org/officeDocument/2006/relationships/image" Target="../media/image62.svg"/><Relationship Id="rId4" Type="http://schemas.openxmlformats.org/officeDocument/2006/relationships/image" Target="../media/image119.png"/><Relationship Id="rId9" Type="http://schemas.openxmlformats.org/officeDocument/2006/relationships/image" Target="../media/image2.png"/><Relationship Id="rId14" Type="http://schemas.openxmlformats.org/officeDocument/2006/relationships/image" Target="../media/image51.png"/><Relationship Id="rId22"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51.png"/><Relationship Id="rId18" Type="http://schemas.openxmlformats.org/officeDocument/2006/relationships/image" Target="../media/image62.svg"/><Relationship Id="rId26" Type="http://schemas.openxmlformats.org/officeDocument/2006/relationships/image" Target="../media/image129.svg"/><Relationship Id="rId3" Type="http://schemas.openxmlformats.org/officeDocument/2006/relationships/image" Target="../media/image38.png"/><Relationship Id="rId21" Type="http://schemas.openxmlformats.org/officeDocument/2006/relationships/image" Target="../media/image59.png"/><Relationship Id="rId7" Type="http://schemas.openxmlformats.org/officeDocument/2006/relationships/image" Target="../media/image42.svg"/><Relationship Id="rId12" Type="http://schemas.openxmlformats.org/officeDocument/2006/relationships/image" Target="../media/image3.svg"/><Relationship Id="rId17" Type="http://schemas.openxmlformats.org/officeDocument/2006/relationships/image" Target="../media/image61.png"/><Relationship Id="rId25" Type="http://schemas.openxmlformats.org/officeDocument/2006/relationships/image" Target="../media/image128.png"/><Relationship Id="rId2" Type="http://schemas.openxmlformats.org/officeDocument/2006/relationships/notesSlide" Target="../notesSlides/notesSlide27.xml"/><Relationship Id="rId16" Type="http://schemas.openxmlformats.org/officeDocument/2006/relationships/image" Target="../media/image56.svg"/><Relationship Id="rId20" Type="http://schemas.openxmlformats.org/officeDocument/2006/relationships/image" Target="../media/image64.svg"/><Relationship Id="rId1" Type="http://schemas.openxmlformats.org/officeDocument/2006/relationships/slideLayout" Target="../slideLayouts/slideLayout11.xml"/><Relationship Id="rId6" Type="http://schemas.openxmlformats.org/officeDocument/2006/relationships/image" Target="../media/image41.png"/><Relationship Id="rId11" Type="http://schemas.openxmlformats.org/officeDocument/2006/relationships/image" Target="../media/image2.png"/><Relationship Id="rId24" Type="http://schemas.openxmlformats.org/officeDocument/2006/relationships/image" Target="../media/image68.svg"/><Relationship Id="rId5" Type="http://schemas.openxmlformats.org/officeDocument/2006/relationships/image" Target="../media/image126.png"/><Relationship Id="rId15" Type="http://schemas.openxmlformats.org/officeDocument/2006/relationships/image" Target="../media/image55.png"/><Relationship Id="rId23" Type="http://schemas.openxmlformats.org/officeDocument/2006/relationships/image" Target="../media/image67.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39.svg"/><Relationship Id="rId9" Type="http://schemas.openxmlformats.org/officeDocument/2006/relationships/image" Target="../media/image53.png"/><Relationship Id="rId14" Type="http://schemas.openxmlformats.org/officeDocument/2006/relationships/image" Target="../media/image52.svg"/><Relationship Id="rId22" Type="http://schemas.openxmlformats.org/officeDocument/2006/relationships/image" Target="../media/image6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github.com/dotnet-architecture/eShopOnDapr" TargetMode="External"/><Relationship Id="rId3" Type="http://schemas.openxmlformats.org/officeDocument/2006/relationships/hyperlink" Target="https://github.com/dapr" TargetMode="External"/><Relationship Id="rId7" Type="http://schemas.openxmlformats.org/officeDocument/2006/relationships/hyperlink" Target="https://github.com/dapr/dotnet-sdk" TargetMode="External"/><Relationship Id="rId12" Type="http://schemas.openxmlformats.org/officeDocument/2006/relationships/image" Target="../media/image28.svg"/><Relationship Id="rId2" Type="http://schemas.openxmlformats.org/officeDocument/2006/relationships/hyperlink" Target="https://dapr.io/" TargetMode="External"/><Relationship Id="rId1" Type="http://schemas.openxmlformats.org/officeDocument/2006/relationships/slideLayout" Target="../slideLayouts/slideLayout2.xml"/><Relationship Id="rId6" Type="http://schemas.openxmlformats.org/officeDocument/2006/relationships/hyperlink" Target="https://www.amazon.fr/Learning-Dapr-Building-Distributed-Applications-ebook/dp/B08GS58DH8/ref=sr_1_3?__mk_fr_FR=%C3%85M%C3%85%C5%BD%C3%95%C3%91&amp;dchild=1&amp;keywords=dapr&amp;qid=1620979912&amp;sr=8-3" TargetMode="External"/><Relationship Id="rId11" Type="http://schemas.openxmlformats.org/officeDocument/2006/relationships/image" Target="../media/image2.png"/><Relationship Id="rId5" Type="http://schemas.openxmlformats.org/officeDocument/2006/relationships/hyperlink" Target="https://docs.microsoft.com/en-us/dotnet/architecture/dapr-for-net-developers/" TargetMode="External"/><Relationship Id="rId10" Type="http://schemas.openxmlformats.org/officeDocument/2006/relationships/hyperlink" Target="https://laurentkempe.com/tags/Dapr/" TargetMode="External"/><Relationship Id="rId4" Type="http://schemas.openxmlformats.org/officeDocument/2006/relationships/hyperlink" Target="https://aka.ms/dapr-discord" TargetMode="External"/><Relationship Id="rId9" Type="http://schemas.openxmlformats.org/officeDocument/2006/relationships/hyperlink" Target="https://github.com/laurentkempe/daprPlayground"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twitter.com/laurentkempe" TargetMode="External"/><Relationship Id="rId2" Type="http://schemas.openxmlformats.org/officeDocument/2006/relationships/hyperlink" Target="https://laurentkempe.com/" TargetMode="External"/><Relationship Id="rId1" Type="http://schemas.openxmlformats.org/officeDocument/2006/relationships/slideLayout" Target="../slideLayouts/slideLayout19.xml"/><Relationship Id="rId4" Type="http://schemas.openxmlformats.org/officeDocument/2006/relationships/hyperlink" Target="https://github.com/laurentkemp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8.svg"/><Relationship Id="rId9"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png"/><Relationship Id="rId21" Type="http://schemas.openxmlformats.org/officeDocument/2006/relationships/image" Target="../media/image46.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notesSlide" Target="../notesSlides/notesSlide6.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jpeg"/><Relationship Id="rId23" Type="http://schemas.openxmlformats.org/officeDocument/2006/relationships/image" Target="../media/image48.svg"/><Relationship Id="rId10" Type="http://schemas.openxmlformats.org/officeDocument/2006/relationships/image" Target="../media/image35.jpeg"/><Relationship Id="rId19" Type="http://schemas.openxmlformats.org/officeDocument/2006/relationships/image" Target="../media/image44.png"/><Relationship Id="rId4" Type="http://schemas.openxmlformats.org/officeDocument/2006/relationships/image" Target="../media/image28.svg"/><Relationship Id="rId9" Type="http://schemas.openxmlformats.org/officeDocument/2006/relationships/image" Target="../media/image34.jpeg"/><Relationship Id="rId14" Type="http://schemas.openxmlformats.org/officeDocument/2006/relationships/image" Target="../media/image39.svg"/><Relationship Id="rId22"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0.svg"/></Relationships>
</file>

<file path=ppt/slides/_rels/slide8.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51.png"/><Relationship Id="rId21" Type="http://schemas.openxmlformats.org/officeDocument/2006/relationships/image" Target="../media/image67.png"/><Relationship Id="rId7" Type="http://schemas.openxmlformats.org/officeDocument/2006/relationships/image" Target="../media/image49.png"/><Relationship Id="rId12" Type="http://schemas.openxmlformats.org/officeDocument/2006/relationships/image" Target="../media/image58.svg"/><Relationship Id="rId17" Type="http://schemas.openxmlformats.org/officeDocument/2006/relationships/image" Target="../media/image63.png"/><Relationship Id="rId2" Type="http://schemas.openxmlformats.org/officeDocument/2006/relationships/notesSlide" Target="../notesSlides/notesSlide8.xml"/><Relationship Id="rId16" Type="http://schemas.openxmlformats.org/officeDocument/2006/relationships/image" Target="../media/image62.svg"/><Relationship Id="rId20" Type="http://schemas.openxmlformats.org/officeDocument/2006/relationships/image" Target="../media/image66.svg"/><Relationship Id="rId1" Type="http://schemas.openxmlformats.org/officeDocument/2006/relationships/slideLayout" Target="../slideLayouts/slideLayout11.xml"/><Relationship Id="rId6" Type="http://schemas.openxmlformats.org/officeDocument/2006/relationships/image" Target="../media/image54.svg"/><Relationship Id="rId11" Type="http://schemas.openxmlformats.org/officeDocument/2006/relationships/image" Target="../media/image57.png"/><Relationship Id="rId5" Type="http://schemas.openxmlformats.org/officeDocument/2006/relationships/image" Target="../media/image53.png"/><Relationship Id="rId15" Type="http://schemas.openxmlformats.org/officeDocument/2006/relationships/image" Target="../media/image61.png"/><Relationship Id="rId10" Type="http://schemas.openxmlformats.org/officeDocument/2006/relationships/image" Target="../media/image56.svg"/><Relationship Id="rId19" Type="http://schemas.openxmlformats.org/officeDocument/2006/relationships/image" Target="../media/image65.png"/><Relationship Id="rId4" Type="http://schemas.openxmlformats.org/officeDocument/2006/relationships/image" Target="../media/image52.svg"/><Relationship Id="rId9" Type="http://schemas.openxmlformats.org/officeDocument/2006/relationships/image" Target="../media/image55.png"/><Relationship Id="rId14" Type="http://schemas.openxmlformats.org/officeDocument/2006/relationships/image" Target="../media/image60.svg"/><Relationship Id="rId22" Type="http://schemas.openxmlformats.org/officeDocument/2006/relationships/image" Target="../media/image68.svg"/></Relationships>
</file>

<file path=ppt/slides/_rels/slide9.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svg"/><Relationship Id="rId18" Type="http://schemas.openxmlformats.org/officeDocument/2006/relationships/image" Target="../media/image82.png"/><Relationship Id="rId26" Type="http://schemas.openxmlformats.org/officeDocument/2006/relationships/image" Target="../media/image90.svg"/><Relationship Id="rId39" Type="http://schemas.openxmlformats.org/officeDocument/2006/relationships/image" Target="../media/image55.png"/><Relationship Id="rId3" Type="http://schemas.openxmlformats.org/officeDocument/2006/relationships/image" Target="../media/image49.png"/><Relationship Id="rId21" Type="http://schemas.openxmlformats.org/officeDocument/2006/relationships/image" Target="../media/image85.png"/><Relationship Id="rId34" Type="http://schemas.openxmlformats.org/officeDocument/2006/relationships/image" Target="../media/image96.svg"/><Relationship Id="rId42" Type="http://schemas.openxmlformats.org/officeDocument/2006/relationships/image" Target="../media/image62.svg"/><Relationship Id="rId47"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33" Type="http://schemas.openxmlformats.org/officeDocument/2006/relationships/image" Target="../media/image95.png"/><Relationship Id="rId38" Type="http://schemas.openxmlformats.org/officeDocument/2006/relationships/image" Target="../media/image100.tiff"/><Relationship Id="rId46" Type="http://schemas.openxmlformats.org/officeDocument/2006/relationships/image" Target="../media/image64.svg"/><Relationship Id="rId2" Type="http://schemas.openxmlformats.org/officeDocument/2006/relationships/notesSlide" Target="../notesSlides/notesSlide9.xml"/><Relationship Id="rId16" Type="http://schemas.openxmlformats.org/officeDocument/2006/relationships/image" Target="../media/image80.svg"/><Relationship Id="rId20" Type="http://schemas.openxmlformats.org/officeDocument/2006/relationships/image" Target="../media/image84.png"/><Relationship Id="rId29" Type="http://schemas.openxmlformats.org/officeDocument/2006/relationships/image" Target="../media/image93.png"/><Relationship Id="rId41"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image" Target="../media/image70.svg"/><Relationship Id="rId11" Type="http://schemas.openxmlformats.org/officeDocument/2006/relationships/image" Target="../media/image75.png"/><Relationship Id="rId24" Type="http://schemas.openxmlformats.org/officeDocument/2006/relationships/image" Target="../media/image88.svg"/><Relationship Id="rId32" Type="http://schemas.openxmlformats.org/officeDocument/2006/relationships/image" Target="../media/image39.svg"/><Relationship Id="rId37" Type="http://schemas.openxmlformats.org/officeDocument/2006/relationships/image" Target="../media/image99.png"/><Relationship Id="rId40" Type="http://schemas.openxmlformats.org/officeDocument/2006/relationships/image" Target="../media/image56.svg"/><Relationship Id="rId45" Type="http://schemas.openxmlformats.org/officeDocument/2006/relationships/image" Target="../media/image63.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svg"/><Relationship Id="rId36" Type="http://schemas.openxmlformats.org/officeDocument/2006/relationships/image" Target="../media/image98.svg"/><Relationship Id="rId10" Type="http://schemas.openxmlformats.org/officeDocument/2006/relationships/image" Target="../media/image74.jpeg"/><Relationship Id="rId19" Type="http://schemas.openxmlformats.org/officeDocument/2006/relationships/image" Target="../media/image83.jpeg"/><Relationship Id="rId31" Type="http://schemas.openxmlformats.org/officeDocument/2006/relationships/image" Target="../media/image38.png"/><Relationship Id="rId44" Type="http://schemas.openxmlformats.org/officeDocument/2006/relationships/image" Target="../media/image60.svg"/><Relationship Id="rId4" Type="http://schemas.openxmlformats.org/officeDocument/2006/relationships/image" Target="../media/image50.sv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svg"/><Relationship Id="rId27" Type="http://schemas.openxmlformats.org/officeDocument/2006/relationships/image" Target="../media/image91.png"/><Relationship Id="rId30" Type="http://schemas.openxmlformats.org/officeDocument/2006/relationships/image" Target="../media/image94.png"/><Relationship Id="rId35" Type="http://schemas.openxmlformats.org/officeDocument/2006/relationships/image" Target="../media/image97.png"/><Relationship Id="rId43" Type="http://schemas.openxmlformats.org/officeDocument/2006/relationships/image" Target="../media/image59.png"/><Relationship Id="rId48"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ECDC-FA58-4618-874C-60B2CFE3520D}"/>
              </a:ext>
            </a:extLst>
          </p:cNvPr>
          <p:cNvSpPr>
            <a:spLocks noGrp="1"/>
          </p:cNvSpPr>
          <p:nvPr>
            <p:ph type="title"/>
          </p:nvPr>
        </p:nvSpPr>
        <p:spPr>
          <a:xfrm>
            <a:off x="584200" y="3348647"/>
            <a:ext cx="5334000" cy="1107996"/>
          </a:xfrm>
        </p:spPr>
        <p:txBody>
          <a:bodyPr/>
          <a:lstStyle/>
          <a:p>
            <a:r>
              <a:rPr lang="en-US" sz="4400" dirty="0"/>
              <a:t>Dapr</a:t>
            </a:r>
            <a:br>
              <a:rPr lang="en-US" dirty="0"/>
            </a:br>
            <a:r>
              <a:rPr lang="en-US" sz="2800" dirty="0">
                <a:solidFill>
                  <a:srgbClr val="73CDF4"/>
                </a:solidFill>
              </a:rPr>
              <a:t>Distributed Application Runtime</a:t>
            </a:r>
            <a:endParaRPr lang="en-US" dirty="0">
              <a:solidFill>
                <a:srgbClr val="73CDF4"/>
              </a:solidFill>
            </a:endParaRPr>
          </a:p>
        </p:txBody>
      </p:sp>
      <p:sp>
        <p:nvSpPr>
          <p:cNvPr id="3" name="Text Placeholder 2">
            <a:extLst>
              <a:ext uri="{FF2B5EF4-FFF2-40B4-BE49-F238E27FC236}">
                <a16:creationId xmlns:a16="http://schemas.microsoft.com/office/drawing/2014/main" id="{D1B72B8A-64E4-419A-BB7B-603568B9F076}"/>
              </a:ext>
            </a:extLst>
          </p:cNvPr>
          <p:cNvSpPr>
            <a:spLocks noGrp="1"/>
          </p:cNvSpPr>
          <p:nvPr>
            <p:ph type="body" sz="quarter" idx="12"/>
          </p:nvPr>
        </p:nvSpPr>
        <p:spPr>
          <a:xfrm>
            <a:off x="584200" y="4885267"/>
            <a:ext cx="5334000" cy="1323439"/>
          </a:xfrm>
        </p:spPr>
        <p:txBody>
          <a:bodyPr/>
          <a:lstStyle/>
          <a:p>
            <a:r>
              <a:rPr lang="en-US" dirty="0" err="1"/>
              <a:t>DevApps</a:t>
            </a:r>
            <a:r>
              <a:rPr lang="en-US" dirty="0"/>
              <a:t> Meetup - Saison 04 Episode 04</a:t>
            </a:r>
            <a:br>
              <a:rPr lang="en-US" sz="1800" dirty="0"/>
            </a:br>
            <a:endParaRPr lang="en-US" sz="1800" dirty="0"/>
          </a:p>
          <a:p>
            <a:r>
              <a:rPr lang="en-US" dirty="0"/>
              <a:t>Laurent Kempé - </a:t>
            </a:r>
            <a:r>
              <a:rPr lang="en-US" dirty="0">
                <a:latin typeface="Font Awesome 5 Brands Regular" panose="02000503000000000000" pitchFamily="50" charset="0"/>
              </a:rPr>
              <a:t>  </a:t>
            </a:r>
            <a:r>
              <a:rPr lang="en-US" dirty="0"/>
              <a:t>@laurentkempe</a:t>
            </a:r>
            <a:br>
              <a:rPr lang="en-US" dirty="0"/>
            </a:br>
            <a:r>
              <a:rPr lang="en-US" dirty="0"/>
              <a:t>19 May 2021</a:t>
            </a:r>
          </a:p>
        </p:txBody>
      </p:sp>
    </p:spTree>
    <p:extLst>
      <p:ext uri="{BB962C8B-B14F-4D97-AF65-F5344CB8AC3E}">
        <p14:creationId xmlns:p14="http://schemas.microsoft.com/office/powerpoint/2010/main" val="180603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D392-8BC8-4C9E-820B-8716D563AFA6}"/>
              </a:ext>
            </a:extLst>
          </p:cNvPr>
          <p:cNvSpPr>
            <a:spLocks noGrp="1"/>
          </p:cNvSpPr>
          <p:nvPr>
            <p:ph type="title"/>
          </p:nvPr>
        </p:nvSpPr>
        <p:spPr/>
        <p:txBody>
          <a:bodyPr/>
          <a:lstStyle/>
          <a:p>
            <a:r>
              <a:rPr lang="en-US"/>
              <a:t>Dapr building blocks</a:t>
            </a:r>
          </a:p>
        </p:txBody>
      </p:sp>
      <p:sp>
        <p:nvSpPr>
          <p:cNvPr id="3" name="Rectangle 2">
            <a:extLst>
              <a:ext uri="{FF2B5EF4-FFF2-40B4-BE49-F238E27FC236}">
                <a16:creationId xmlns:a16="http://schemas.microsoft.com/office/drawing/2014/main" id="{ED25D188-276D-41BD-A24C-270A01D40D2C}"/>
              </a:ext>
            </a:extLst>
          </p:cNvPr>
          <p:cNvSpPr/>
          <p:nvPr/>
        </p:nvSpPr>
        <p:spPr bwMode="auto">
          <a:xfrm>
            <a:off x="10165067" y="1589820"/>
            <a:ext cx="1645920" cy="4402137"/>
          </a:xfrm>
          <a:prstGeom prst="rect">
            <a:avLst/>
          </a:prstGeom>
          <a:solidFill>
            <a:srgbClr val="243A5E">
              <a:lumMod val="50000"/>
            </a:srgbClr>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12801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Secrets</a:t>
            </a:r>
          </a:p>
        </p:txBody>
      </p:sp>
      <p:cxnSp>
        <p:nvCxnSpPr>
          <p:cNvPr id="4" name="Straight Connector 3">
            <a:extLst>
              <a:ext uri="{FF2B5EF4-FFF2-40B4-BE49-F238E27FC236}">
                <a16:creationId xmlns:a16="http://schemas.microsoft.com/office/drawing/2014/main" id="{A9DD01F3-06EC-46FC-8376-C6F81AB515F3}"/>
              </a:ext>
            </a:extLst>
          </p:cNvPr>
          <p:cNvCxnSpPr>
            <a:cxnSpLocks/>
          </p:cNvCxnSpPr>
          <p:nvPr/>
        </p:nvCxnSpPr>
        <p:spPr>
          <a:xfrm>
            <a:off x="10732537" y="3942718"/>
            <a:ext cx="489153" cy="0"/>
          </a:xfrm>
          <a:prstGeom prst="line">
            <a:avLst/>
          </a:prstGeom>
          <a:noFill/>
          <a:ln w="19050" cap="flat" cmpd="sng" algn="ctr">
            <a:solidFill>
              <a:srgbClr val="FFFFFF"/>
            </a:solidFill>
            <a:prstDash val="solid"/>
            <a:headEnd type="none" w="lg" len="med"/>
            <a:tailEnd type="none" w="lg" len="med"/>
          </a:ln>
          <a:effectLst/>
        </p:spPr>
      </p:cxnSp>
      <p:sp>
        <p:nvSpPr>
          <p:cNvPr id="5" name="Rectangle 4">
            <a:extLst>
              <a:ext uri="{FF2B5EF4-FFF2-40B4-BE49-F238E27FC236}">
                <a16:creationId xmlns:a16="http://schemas.microsoft.com/office/drawing/2014/main" id="{8372505E-3867-4094-91B6-93B0647231C3}"/>
              </a:ext>
            </a:extLst>
          </p:cNvPr>
          <p:cNvSpPr/>
          <p:nvPr/>
        </p:nvSpPr>
        <p:spPr>
          <a:xfrm>
            <a:off x="10282507" y="4259041"/>
            <a:ext cx="1345406" cy="553998"/>
          </a:xfrm>
          <a:prstGeom prst="rect">
            <a:avLst/>
          </a:prstGeom>
        </p:spPr>
        <p:txBody>
          <a:bodyPr wrap="square" lIns="0" tIns="0" rIns="0" bIns="0">
            <a:spAutoFit/>
          </a:bodyPr>
          <a:lstStyle/>
          <a:p>
            <a:pPr algn="ctr" defTabSz="844550">
              <a:spcBef>
                <a:spcPct val="0"/>
              </a:spcBef>
              <a:spcAft>
                <a:spcPct val="35000"/>
              </a:spcAft>
            </a:pPr>
            <a:r>
              <a:rPr lang="en-US" sz="1200">
                <a:solidFill>
                  <a:srgbClr val="FFFFFF"/>
                </a:solidFill>
                <a:cs typeface="Segoe UI"/>
              </a:rPr>
              <a:t>Securely access secrets from your application</a:t>
            </a:r>
          </a:p>
        </p:txBody>
      </p:sp>
      <p:sp>
        <p:nvSpPr>
          <p:cNvPr id="7" name="Rectangle 6">
            <a:extLst>
              <a:ext uri="{FF2B5EF4-FFF2-40B4-BE49-F238E27FC236}">
                <a16:creationId xmlns:a16="http://schemas.microsoft.com/office/drawing/2014/main" id="{448B7B89-AA69-4029-A7A7-B21AA2129C9E}"/>
              </a:ext>
            </a:extLst>
          </p:cNvPr>
          <p:cNvSpPr/>
          <p:nvPr/>
        </p:nvSpPr>
        <p:spPr bwMode="auto">
          <a:xfrm>
            <a:off x="8531245" y="1589820"/>
            <a:ext cx="1645920" cy="4402137"/>
          </a:xfrm>
          <a:prstGeom prst="rect">
            <a:avLst/>
          </a:prstGeom>
          <a:solidFill>
            <a:srgbClr val="1A2C45"/>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12801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Observability</a:t>
            </a:r>
          </a:p>
        </p:txBody>
      </p:sp>
      <p:cxnSp>
        <p:nvCxnSpPr>
          <p:cNvPr id="8" name="Straight Connector 7">
            <a:extLst>
              <a:ext uri="{FF2B5EF4-FFF2-40B4-BE49-F238E27FC236}">
                <a16:creationId xmlns:a16="http://schemas.microsoft.com/office/drawing/2014/main" id="{6F2E7DEE-9424-4739-AAC7-FE0CD287468E}"/>
              </a:ext>
            </a:extLst>
          </p:cNvPr>
          <p:cNvCxnSpPr>
            <a:cxnSpLocks/>
          </p:cNvCxnSpPr>
          <p:nvPr/>
        </p:nvCxnSpPr>
        <p:spPr>
          <a:xfrm>
            <a:off x="9095320" y="3940837"/>
            <a:ext cx="517768" cy="0"/>
          </a:xfrm>
          <a:prstGeom prst="line">
            <a:avLst/>
          </a:prstGeom>
          <a:noFill/>
          <a:ln w="19050" cap="flat" cmpd="sng" algn="ctr">
            <a:solidFill>
              <a:srgbClr val="FFFFFF"/>
            </a:solidFill>
            <a:prstDash val="solid"/>
            <a:headEnd type="none" w="lg" len="med"/>
            <a:tailEnd type="none" w="lg" len="med"/>
          </a:ln>
          <a:effectLst/>
        </p:spPr>
      </p:cxnSp>
      <p:sp>
        <p:nvSpPr>
          <p:cNvPr id="9" name="Rectangle 8">
            <a:extLst>
              <a:ext uri="{FF2B5EF4-FFF2-40B4-BE49-F238E27FC236}">
                <a16:creationId xmlns:a16="http://schemas.microsoft.com/office/drawing/2014/main" id="{3D535FC6-A73C-456D-8434-FDF0240B3807}"/>
              </a:ext>
            </a:extLst>
          </p:cNvPr>
          <p:cNvSpPr/>
          <p:nvPr/>
        </p:nvSpPr>
        <p:spPr>
          <a:xfrm>
            <a:off x="8642148" y="4259041"/>
            <a:ext cx="1424111" cy="923330"/>
          </a:xfrm>
          <a:prstGeom prst="rect">
            <a:avLst/>
          </a:prstGeom>
        </p:spPr>
        <p:txBody>
          <a:bodyPr wrap="square" lIns="0" tIns="0" rIns="0" bIns="0">
            <a:spAutoFit/>
          </a:bodyPr>
          <a:lstStyle/>
          <a:p>
            <a:pPr marL="0" marR="0" lvl="0" indent="0" algn="ctr" defTabSz="844550" eaLnBrk="1" fontAlgn="auto" latinLnBrk="0" hangingPunct="1">
              <a:lnSpc>
                <a:spcPct val="10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FFFFFF"/>
                </a:solidFill>
                <a:effectLst/>
                <a:uLnTx/>
                <a:uFillTx/>
                <a:cs typeface="Segoe UI"/>
              </a:rPr>
              <a:t>See and measure the message calls across components and networked services</a:t>
            </a:r>
          </a:p>
        </p:txBody>
      </p:sp>
      <p:grpSp>
        <p:nvGrpSpPr>
          <p:cNvPr id="10" name="Group 9">
            <a:extLst>
              <a:ext uri="{FF2B5EF4-FFF2-40B4-BE49-F238E27FC236}">
                <a16:creationId xmlns:a16="http://schemas.microsoft.com/office/drawing/2014/main" id="{870DA4F3-0BAC-4732-A317-82596018077D}"/>
              </a:ext>
            </a:extLst>
          </p:cNvPr>
          <p:cNvGrpSpPr/>
          <p:nvPr/>
        </p:nvGrpSpPr>
        <p:grpSpPr>
          <a:xfrm>
            <a:off x="9069090" y="2204528"/>
            <a:ext cx="527139" cy="420718"/>
            <a:chOff x="9332611" y="4972062"/>
            <a:chExt cx="363103" cy="306751"/>
          </a:xfrm>
        </p:grpSpPr>
        <p:sp>
          <p:nvSpPr>
            <p:cNvPr id="11" name="Freeform 855">
              <a:extLst>
                <a:ext uri="{FF2B5EF4-FFF2-40B4-BE49-F238E27FC236}">
                  <a16:creationId xmlns:a16="http://schemas.microsoft.com/office/drawing/2014/main" id="{096CD9F3-4686-446E-A275-3D26D433A43A}"/>
                </a:ext>
              </a:extLst>
            </p:cNvPr>
            <p:cNvSpPr>
              <a:spLocks/>
            </p:cNvSpPr>
            <p:nvPr/>
          </p:nvSpPr>
          <p:spPr bwMode="auto">
            <a:xfrm rot="10242739" flipV="1">
              <a:off x="9369582" y="5132579"/>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12" name="Oval 757">
              <a:extLst>
                <a:ext uri="{FF2B5EF4-FFF2-40B4-BE49-F238E27FC236}">
                  <a16:creationId xmlns:a16="http://schemas.microsoft.com/office/drawing/2014/main" id="{8FB56D19-129B-49B8-9AF6-642067AB5D3D}"/>
                </a:ext>
              </a:extLst>
            </p:cNvPr>
            <p:cNvSpPr>
              <a:spLocks noChangeArrowheads="1"/>
            </p:cNvSpPr>
            <p:nvPr/>
          </p:nvSpPr>
          <p:spPr bwMode="auto">
            <a:xfrm>
              <a:off x="9332611" y="5197354"/>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13" name="Freeform 855">
              <a:extLst>
                <a:ext uri="{FF2B5EF4-FFF2-40B4-BE49-F238E27FC236}">
                  <a16:creationId xmlns:a16="http://schemas.microsoft.com/office/drawing/2014/main" id="{C3D6E703-CD59-49FA-95D1-8E08C7F2CF2B}"/>
                </a:ext>
              </a:extLst>
            </p:cNvPr>
            <p:cNvSpPr>
              <a:spLocks/>
            </p:cNvSpPr>
            <p:nvPr/>
          </p:nvSpPr>
          <p:spPr bwMode="auto">
            <a:xfrm rot="15186172" flipV="1">
              <a:off x="9434981" y="5022187"/>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14" name="Oval 757">
              <a:extLst>
                <a:ext uri="{FF2B5EF4-FFF2-40B4-BE49-F238E27FC236}">
                  <a16:creationId xmlns:a16="http://schemas.microsoft.com/office/drawing/2014/main" id="{1667774A-C0C0-4C6A-AB04-3C9C8F2AEE2A}"/>
                </a:ext>
              </a:extLst>
            </p:cNvPr>
            <p:cNvSpPr>
              <a:spLocks noChangeArrowheads="1"/>
            </p:cNvSpPr>
            <p:nvPr/>
          </p:nvSpPr>
          <p:spPr bwMode="auto">
            <a:xfrm rot="4943433">
              <a:off x="9412184" y="4972062"/>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15" name="Freeform 855">
              <a:extLst>
                <a:ext uri="{FF2B5EF4-FFF2-40B4-BE49-F238E27FC236}">
                  <a16:creationId xmlns:a16="http://schemas.microsoft.com/office/drawing/2014/main" id="{A7A9108F-8160-4D09-B5DF-624B784D57AD}"/>
                </a:ext>
              </a:extLst>
            </p:cNvPr>
            <p:cNvSpPr>
              <a:spLocks/>
            </p:cNvSpPr>
            <p:nvPr/>
          </p:nvSpPr>
          <p:spPr bwMode="auto">
            <a:xfrm rot="1131571" flipV="1">
              <a:off x="9479573" y="5162870"/>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16" name="Oval 757">
              <a:extLst>
                <a:ext uri="{FF2B5EF4-FFF2-40B4-BE49-F238E27FC236}">
                  <a16:creationId xmlns:a16="http://schemas.microsoft.com/office/drawing/2014/main" id="{270D437F-1C7A-4F77-A3F5-4813E2153985}"/>
                </a:ext>
              </a:extLst>
            </p:cNvPr>
            <p:cNvSpPr>
              <a:spLocks noChangeArrowheads="1"/>
            </p:cNvSpPr>
            <p:nvPr/>
          </p:nvSpPr>
          <p:spPr bwMode="auto">
            <a:xfrm rot="4943433">
              <a:off x="9614255" y="5146328"/>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17" name="Oval 757">
              <a:extLst>
                <a:ext uri="{FF2B5EF4-FFF2-40B4-BE49-F238E27FC236}">
                  <a16:creationId xmlns:a16="http://schemas.microsoft.com/office/drawing/2014/main" id="{A522791C-F387-4D4E-95EE-BE769E274FE5}"/>
                </a:ext>
              </a:extLst>
            </p:cNvPr>
            <p:cNvSpPr>
              <a:spLocks noChangeArrowheads="1"/>
            </p:cNvSpPr>
            <p:nvPr/>
          </p:nvSpPr>
          <p:spPr bwMode="auto">
            <a:xfrm>
              <a:off x="9432399" y="5075906"/>
              <a:ext cx="145899" cy="14589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grpSp>
      <p:sp>
        <p:nvSpPr>
          <p:cNvPr id="19" name="Rectangle 18">
            <a:extLst>
              <a:ext uri="{FF2B5EF4-FFF2-40B4-BE49-F238E27FC236}">
                <a16:creationId xmlns:a16="http://schemas.microsoft.com/office/drawing/2014/main" id="{C88995BC-080B-4BE9-B1E5-68EE1CF0A5A4}"/>
              </a:ext>
            </a:extLst>
          </p:cNvPr>
          <p:cNvSpPr/>
          <p:nvPr/>
        </p:nvSpPr>
        <p:spPr bwMode="auto">
          <a:xfrm>
            <a:off x="6891949" y="1589820"/>
            <a:ext cx="1645920" cy="4402137"/>
          </a:xfrm>
          <a:prstGeom prst="rect">
            <a:avLst/>
          </a:prstGeom>
          <a:solidFill>
            <a:srgbClr val="23395C"/>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12801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Actors</a:t>
            </a:r>
          </a:p>
        </p:txBody>
      </p:sp>
      <p:cxnSp>
        <p:nvCxnSpPr>
          <p:cNvPr id="20" name="Straight Connector 19">
            <a:extLst>
              <a:ext uri="{FF2B5EF4-FFF2-40B4-BE49-F238E27FC236}">
                <a16:creationId xmlns:a16="http://schemas.microsoft.com/office/drawing/2014/main" id="{94376458-7C65-4ADD-A81E-D0AE01179921}"/>
              </a:ext>
            </a:extLst>
          </p:cNvPr>
          <p:cNvCxnSpPr>
            <a:cxnSpLocks/>
          </p:cNvCxnSpPr>
          <p:nvPr/>
        </p:nvCxnSpPr>
        <p:spPr>
          <a:xfrm>
            <a:off x="7456024" y="3940837"/>
            <a:ext cx="517768" cy="0"/>
          </a:xfrm>
          <a:prstGeom prst="line">
            <a:avLst/>
          </a:prstGeom>
          <a:noFill/>
          <a:ln w="19050" cap="flat" cmpd="sng" algn="ctr">
            <a:solidFill>
              <a:srgbClr val="FFFFFF"/>
            </a:solidFill>
            <a:prstDash val="solid"/>
            <a:headEnd type="none" w="lg" len="med"/>
            <a:tailEnd type="none" w="lg" len="med"/>
          </a:ln>
          <a:effectLst/>
        </p:spPr>
      </p:cxnSp>
      <p:sp>
        <p:nvSpPr>
          <p:cNvPr id="21" name="Rectangle 20">
            <a:extLst>
              <a:ext uri="{FF2B5EF4-FFF2-40B4-BE49-F238E27FC236}">
                <a16:creationId xmlns:a16="http://schemas.microsoft.com/office/drawing/2014/main" id="{6D4C8EBA-CFB0-4E3A-A905-40999ACC8A4F}"/>
              </a:ext>
            </a:extLst>
          </p:cNvPr>
          <p:cNvSpPr/>
          <p:nvPr/>
        </p:nvSpPr>
        <p:spPr>
          <a:xfrm>
            <a:off x="7087709" y="4259041"/>
            <a:ext cx="1254398" cy="1292662"/>
          </a:xfrm>
          <a:prstGeom prst="rect">
            <a:avLst/>
          </a:prstGeom>
        </p:spPr>
        <p:txBody>
          <a:bodyPr wrap="square" lIns="0" tIns="0" rIns="0" bIns="0">
            <a:spAutoFit/>
          </a:bodyPr>
          <a:lstStyle/>
          <a:p>
            <a:pPr marL="0" marR="0" lvl="0" indent="0" algn="ctr" defTabSz="844550" eaLnBrk="1" fontAlgn="auto" latinLnBrk="0" hangingPunct="1">
              <a:lnSpc>
                <a:spcPct val="10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FFFFFF"/>
                </a:solidFill>
                <a:effectLst/>
                <a:uLnTx/>
                <a:uFillTx/>
                <a:cs typeface="Segoe UI"/>
              </a:rPr>
              <a:t>Encapsulate code and data in reusable actor objects as a common microservices design pattern </a:t>
            </a:r>
          </a:p>
        </p:txBody>
      </p:sp>
      <p:grpSp>
        <p:nvGrpSpPr>
          <p:cNvPr id="22" name="Group 21">
            <a:extLst>
              <a:ext uri="{FF2B5EF4-FFF2-40B4-BE49-F238E27FC236}">
                <a16:creationId xmlns:a16="http://schemas.microsoft.com/office/drawing/2014/main" id="{0FC6839D-41D1-4F13-8ACA-753B57C0C3E2}"/>
              </a:ext>
            </a:extLst>
          </p:cNvPr>
          <p:cNvGrpSpPr/>
          <p:nvPr/>
        </p:nvGrpSpPr>
        <p:grpSpPr>
          <a:xfrm>
            <a:off x="7440833" y="2156026"/>
            <a:ext cx="574070" cy="497350"/>
            <a:chOff x="8058210" y="4944318"/>
            <a:chExt cx="395430" cy="362625"/>
          </a:xfrm>
        </p:grpSpPr>
        <p:sp>
          <p:nvSpPr>
            <p:cNvPr id="23" name="Freeform: Shape 22">
              <a:extLst>
                <a:ext uri="{FF2B5EF4-FFF2-40B4-BE49-F238E27FC236}">
                  <a16:creationId xmlns:a16="http://schemas.microsoft.com/office/drawing/2014/main" id="{10DFFE17-A83B-4713-8335-5413519ABECF}"/>
                </a:ext>
              </a:extLst>
            </p:cNvPr>
            <p:cNvSpPr/>
            <p:nvPr/>
          </p:nvSpPr>
          <p:spPr>
            <a:xfrm>
              <a:off x="8306131" y="5128287"/>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4" name="Freeform: Shape 23">
              <a:extLst>
                <a:ext uri="{FF2B5EF4-FFF2-40B4-BE49-F238E27FC236}">
                  <a16:creationId xmlns:a16="http://schemas.microsoft.com/office/drawing/2014/main" id="{AA82024A-663E-4BAC-B96F-84B30DB5ACA4}"/>
                </a:ext>
              </a:extLst>
            </p:cNvPr>
            <p:cNvSpPr/>
            <p:nvPr/>
          </p:nvSpPr>
          <p:spPr>
            <a:xfrm>
              <a:off x="8338239" y="5027164"/>
              <a:ext cx="81949" cy="81949"/>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96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6" y="102397"/>
                    <a:pt x="52196" y="102397"/>
                  </a:cubicBezTo>
                  <a:cubicBezTo>
                    <a:pt x="24495" y="102397"/>
                    <a:pt x="1994" y="79896"/>
                    <a:pt x="1994" y="52195"/>
                  </a:cubicBezTo>
                  <a:cubicBezTo>
                    <a:pt x="1994" y="24495"/>
                    <a:pt x="24495" y="1994"/>
                    <a:pt x="52196" y="1994"/>
                  </a:cubicBezTo>
                  <a:cubicBezTo>
                    <a:pt x="79896" y="1994"/>
                    <a:pt x="102398" y="24495"/>
                    <a:pt x="102398" y="52195"/>
                  </a:cubicBez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5" name="Freeform: Shape 24">
              <a:extLst>
                <a:ext uri="{FF2B5EF4-FFF2-40B4-BE49-F238E27FC236}">
                  <a16:creationId xmlns:a16="http://schemas.microsoft.com/office/drawing/2014/main" id="{5D764695-254C-4954-921E-035B755593D8}"/>
                </a:ext>
              </a:extLst>
            </p:cNvPr>
            <p:cNvSpPr/>
            <p:nvPr/>
          </p:nvSpPr>
          <p:spPr>
            <a:xfrm>
              <a:off x="8181822" y="5045410"/>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6" name="Freeform: Shape 25">
              <a:extLst>
                <a:ext uri="{FF2B5EF4-FFF2-40B4-BE49-F238E27FC236}">
                  <a16:creationId xmlns:a16="http://schemas.microsoft.com/office/drawing/2014/main" id="{83F0D519-3354-4D4B-8E29-6A39C53A3949}"/>
                </a:ext>
              </a:extLst>
            </p:cNvPr>
            <p:cNvSpPr/>
            <p:nvPr/>
          </p:nvSpPr>
          <p:spPr>
            <a:xfrm>
              <a:off x="8213938" y="4944318"/>
              <a:ext cx="81949" cy="81949"/>
            </a:xfrm>
            <a:custGeom>
              <a:avLst/>
              <a:gdLst>
                <a:gd name="connsiteX0" fmla="*/ 102398 w 101142"/>
                <a:gd name="connsiteY0" fmla="*/ 52196 h 101141"/>
                <a:gd name="connsiteX1" fmla="*/ 52196 w 101142"/>
                <a:gd name="connsiteY1" fmla="*/ 102397 h 101141"/>
                <a:gd name="connsiteX2" fmla="*/ 1994 w 101142"/>
                <a:gd name="connsiteY2" fmla="*/ 52196 h 101141"/>
                <a:gd name="connsiteX3" fmla="*/ 52111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7"/>
                    <a:pt x="52196" y="102397"/>
                  </a:cubicBezTo>
                  <a:cubicBezTo>
                    <a:pt x="24496" y="102397"/>
                    <a:pt x="1994" y="79896"/>
                    <a:pt x="1994" y="52196"/>
                  </a:cubicBezTo>
                  <a:cubicBezTo>
                    <a:pt x="1994" y="24495"/>
                    <a:pt x="24410" y="1994"/>
                    <a:pt x="52111" y="1994"/>
                  </a:cubicBezTo>
                  <a:cubicBezTo>
                    <a:pt x="79812" y="1994"/>
                    <a:pt x="102398" y="24495"/>
                    <a:pt x="102398" y="52196"/>
                  </a:cubicBez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7" name="Freeform: Shape 26">
              <a:extLst>
                <a:ext uri="{FF2B5EF4-FFF2-40B4-BE49-F238E27FC236}">
                  <a16:creationId xmlns:a16="http://schemas.microsoft.com/office/drawing/2014/main" id="{C927A607-B4F9-4789-8DF6-4A903D7E424C}"/>
                </a:ext>
              </a:extLst>
            </p:cNvPr>
            <p:cNvSpPr/>
            <p:nvPr/>
          </p:nvSpPr>
          <p:spPr>
            <a:xfrm>
              <a:off x="8181822" y="5233189"/>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8" name="Freeform: Shape 27">
              <a:extLst>
                <a:ext uri="{FF2B5EF4-FFF2-40B4-BE49-F238E27FC236}">
                  <a16:creationId xmlns:a16="http://schemas.microsoft.com/office/drawing/2014/main" id="{BD4C3C29-F3AD-4E45-93B5-91BB6E2F494E}"/>
                </a:ext>
              </a:extLst>
            </p:cNvPr>
            <p:cNvSpPr/>
            <p:nvPr/>
          </p:nvSpPr>
          <p:spPr>
            <a:xfrm>
              <a:off x="8213938" y="5132128"/>
              <a:ext cx="81949" cy="81949"/>
            </a:xfrm>
            <a:custGeom>
              <a:avLst/>
              <a:gdLst>
                <a:gd name="connsiteX0" fmla="*/ 102398 w 101142"/>
                <a:gd name="connsiteY0" fmla="*/ 52196 h 101141"/>
                <a:gd name="connsiteX1" fmla="*/ 52196 w 101142"/>
                <a:gd name="connsiteY1" fmla="*/ 102398 h 101141"/>
                <a:gd name="connsiteX2" fmla="*/ 1994 w 101142"/>
                <a:gd name="connsiteY2" fmla="*/ 52196 h 101141"/>
                <a:gd name="connsiteX3" fmla="*/ 52196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8"/>
                    <a:pt x="52196" y="102398"/>
                  </a:cubicBezTo>
                  <a:cubicBezTo>
                    <a:pt x="24496" y="102398"/>
                    <a:pt x="1994" y="79896"/>
                    <a:pt x="1994" y="52196"/>
                  </a:cubicBezTo>
                  <a:cubicBezTo>
                    <a:pt x="1994" y="24496"/>
                    <a:pt x="24496" y="1994"/>
                    <a:pt x="52196" y="1994"/>
                  </a:cubicBezTo>
                  <a:cubicBezTo>
                    <a:pt x="79896" y="1994"/>
                    <a:pt x="102398" y="24410"/>
                    <a:pt x="102398" y="52196"/>
                  </a:cubicBez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9" name="Freeform: Shape 28">
              <a:extLst>
                <a:ext uri="{FF2B5EF4-FFF2-40B4-BE49-F238E27FC236}">
                  <a16:creationId xmlns:a16="http://schemas.microsoft.com/office/drawing/2014/main" id="{9F905D03-F77F-432C-9523-9EFE5AACB270}"/>
                </a:ext>
              </a:extLst>
            </p:cNvPr>
            <p:cNvSpPr/>
            <p:nvPr/>
          </p:nvSpPr>
          <p:spPr>
            <a:xfrm>
              <a:off x="8058210" y="5128287"/>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30" name="Freeform: Shape 29">
              <a:extLst>
                <a:ext uri="{FF2B5EF4-FFF2-40B4-BE49-F238E27FC236}">
                  <a16:creationId xmlns:a16="http://schemas.microsoft.com/office/drawing/2014/main" id="{CCCCAFFE-C68F-4982-A521-D9A7E1FE2E96}"/>
                </a:ext>
              </a:extLst>
            </p:cNvPr>
            <p:cNvSpPr/>
            <p:nvPr/>
          </p:nvSpPr>
          <p:spPr>
            <a:xfrm>
              <a:off x="8090326" y="5027164"/>
              <a:ext cx="81949" cy="81949"/>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11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7" y="102397"/>
                    <a:pt x="52196" y="102397"/>
                  </a:cubicBezTo>
                  <a:cubicBezTo>
                    <a:pt x="24495" y="102397"/>
                    <a:pt x="1994" y="79896"/>
                    <a:pt x="1994" y="52195"/>
                  </a:cubicBezTo>
                  <a:cubicBezTo>
                    <a:pt x="1994" y="24495"/>
                    <a:pt x="24410" y="1994"/>
                    <a:pt x="52111" y="1994"/>
                  </a:cubicBezTo>
                  <a:cubicBezTo>
                    <a:pt x="79811" y="1994"/>
                    <a:pt x="102398" y="24495"/>
                    <a:pt x="102398" y="52195"/>
                  </a:cubicBez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sp>
        <p:nvSpPr>
          <p:cNvPr id="31" name="Rectangle 30">
            <a:extLst>
              <a:ext uri="{FF2B5EF4-FFF2-40B4-BE49-F238E27FC236}">
                <a16:creationId xmlns:a16="http://schemas.microsoft.com/office/drawing/2014/main" id="{77BBC0D6-3D1D-489A-BCC0-3531913C88B0}"/>
              </a:ext>
            </a:extLst>
          </p:cNvPr>
          <p:cNvSpPr/>
          <p:nvPr/>
        </p:nvSpPr>
        <p:spPr bwMode="auto">
          <a:xfrm>
            <a:off x="5260470" y="1589820"/>
            <a:ext cx="1645920" cy="4402137"/>
          </a:xfrm>
          <a:prstGeom prst="rect">
            <a:avLst/>
          </a:prstGeom>
          <a:solidFill>
            <a:srgbClr val="1D4A79"/>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12801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B</a:t>
            </a:r>
            <a:r>
              <a:rPr kumimoji="0" lang="en-US" sz="1800" b="0" i="0" u="none" strike="noStrike" kern="0" cap="none" spc="0" normalizeH="0" baseline="0" noProof="0" err="1">
                <a:ln>
                  <a:noFill/>
                </a:ln>
                <a:solidFill>
                  <a:srgbClr val="FFFFFF"/>
                </a:solidFill>
                <a:effectLst/>
                <a:uLnTx/>
                <a:uFillTx/>
                <a:latin typeface="Segoe UI Semibold"/>
                <a:ea typeface="Segoe UI" pitchFamily="34" charset="0"/>
                <a:cs typeface="Segoe UI" pitchFamily="34" charset="0"/>
              </a:rPr>
              <a:t>indings</a:t>
            </a:r>
            <a:endPar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endParaRP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(input/output</a:t>
            </a:r>
            <a: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t>
            </a:r>
            <a:endParaRPr kumimoji="0" lang="en-US" sz="16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endParaRPr>
          </a:p>
        </p:txBody>
      </p:sp>
      <p:cxnSp>
        <p:nvCxnSpPr>
          <p:cNvPr id="32" name="Straight Connector 31">
            <a:extLst>
              <a:ext uri="{FF2B5EF4-FFF2-40B4-BE49-F238E27FC236}">
                <a16:creationId xmlns:a16="http://schemas.microsoft.com/office/drawing/2014/main" id="{55C49ED5-B22B-446A-AE20-46E1A0A9DE2B}"/>
              </a:ext>
            </a:extLst>
          </p:cNvPr>
          <p:cNvCxnSpPr>
            <a:cxnSpLocks/>
          </p:cNvCxnSpPr>
          <p:nvPr/>
        </p:nvCxnSpPr>
        <p:spPr>
          <a:xfrm>
            <a:off x="5824545" y="3940837"/>
            <a:ext cx="517768" cy="0"/>
          </a:xfrm>
          <a:prstGeom prst="line">
            <a:avLst/>
          </a:prstGeom>
          <a:noFill/>
          <a:ln w="19050" cap="flat" cmpd="sng" algn="ctr">
            <a:solidFill>
              <a:srgbClr val="FFFFFF"/>
            </a:solidFill>
            <a:prstDash val="solid"/>
            <a:headEnd type="none" w="lg" len="med"/>
            <a:tailEnd type="none" w="lg" len="med"/>
          </a:ln>
          <a:effectLst/>
        </p:spPr>
      </p:cxnSp>
      <p:sp>
        <p:nvSpPr>
          <p:cNvPr id="33" name="Rectangle 32">
            <a:extLst>
              <a:ext uri="{FF2B5EF4-FFF2-40B4-BE49-F238E27FC236}">
                <a16:creationId xmlns:a16="http://schemas.microsoft.com/office/drawing/2014/main" id="{B8EE3527-EB0E-4608-AC12-48410E3B4A1F}"/>
              </a:ext>
            </a:extLst>
          </p:cNvPr>
          <p:cNvSpPr/>
          <p:nvPr/>
        </p:nvSpPr>
        <p:spPr>
          <a:xfrm>
            <a:off x="5312561" y="4259041"/>
            <a:ext cx="1541736" cy="1357295"/>
          </a:xfrm>
          <a:prstGeom prst="rect">
            <a:avLst/>
          </a:prstGeom>
        </p:spPr>
        <p:txBody>
          <a:bodyPr wrap="square" lIns="0" tIns="0" rIns="0" bIns="0">
            <a:spAutoFit/>
          </a:bodyPr>
          <a:lstStyle/>
          <a:p>
            <a:pPr algn="ctr" defTabSz="844550">
              <a:spcBef>
                <a:spcPct val="0"/>
              </a:spcBef>
              <a:spcAft>
                <a:spcPct val="35000"/>
              </a:spcAft>
              <a:defRPr/>
            </a:pPr>
            <a:r>
              <a:rPr lang="en-US" sz="1200">
                <a:solidFill>
                  <a:srgbClr val="FFFFFF"/>
                </a:solidFill>
                <a:cs typeface="Segoe UI"/>
              </a:rPr>
              <a:t>Trigger code through events from a large array of inputs</a:t>
            </a:r>
          </a:p>
          <a:p>
            <a:pPr algn="ctr" defTabSz="844550">
              <a:spcBef>
                <a:spcPct val="0"/>
              </a:spcBef>
              <a:spcAft>
                <a:spcPct val="35000"/>
              </a:spcAft>
              <a:defRPr/>
            </a:pPr>
            <a:r>
              <a:rPr lang="en-US" sz="1200">
                <a:solidFill>
                  <a:srgbClr val="FFFFFF"/>
                </a:solidFill>
                <a:cs typeface="Segoe UI"/>
              </a:rPr>
              <a:t>Input and output bindings to external resources including databases and queues</a:t>
            </a:r>
          </a:p>
        </p:txBody>
      </p:sp>
      <p:sp>
        <p:nvSpPr>
          <p:cNvPr id="35" name="Rectangle 34">
            <a:extLst>
              <a:ext uri="{FF2B5EF4-FFF2-40B4-BE49-F238E27FC236}">
                <a16:creationId xmlns:a16="http://schemas.microsoft.com/office/drawing/2014/main" id="{354EA52C-E22A-44B0-B6CC-63470377A63B}"/>
              </a:ext>
            </a:extLst>
          </p:cNvPr>
          <p:cNvSpPr/>
          <p:nvPr/>
        </p:nvSpPr>
        <p:spPr bwMode="auto">
          <a:xfrm>
            <a:off x="3615228" y="1589820"/>
            <a:ext cx="1645920" cy="4402137"/>
          </a:xfrm>
          <a:prstGeom prst="rect">
            <a:avLst/>
          </a:prstGeom>
          <a:solidFill>
            <a:srgbClr val="185A96"/>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12801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Publish</a:t>
            </a:r>
            <a:b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and</a:t>
            </a:r>
            <a:b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subscribe</a:t>
            </a:r>
          </a:p>
        </p:txBody>
      </p:sp>
      <p:cxnSp>
        <p:nvCxnSpPr>
          <p:cNvPr id="36" name="Straight Connector 35">
            <a:extLst>
              <a:ext uri="{FF2B5EF4-FFF2-40B4-BE49-F238E27FC236}">
                <a16:creationId xmlns:a16="http://schemas.microsoft.com/office/drawing/2014/main" id="{EFF942DF-D14A-4F38-8F77-CA12B429635A}"/>
              </a:ext>
            </a:extLst>
          </p:cNvPr>
          <p:cNvCxnSpPr>
            <a:cxnSpLocks/>
          </p:cNvCxnSpPr>
          <p:nvPr/>
        </p:nvCxnSpPr>
        <p:spPr>
          <a:xfrm>
            <a:off x="4179303" y="3940837"/>
            <a:ext cx="517768" cy="0"/>
          </a:xfrm>
          <a:prstGeom prst="line">
            <a:avLst/>
          </a:prstGeom>
          <a:noFill/>
          <a:ln w="19050" cap="flat" cmpd="sng" algn="ctr">
            <a:solidFill>
              <a:srgbClr val="FFFFFF"/>
            </a:solidFill>
            <a:prstDash val="solid"/>
            <a:headEnd type="none" w="lg" len="med"/>
            <a:tailEnd type="none" w="lg" len="med"/>
          </a:ln>
          <a:effectLst/>
        </p:spPr>
      </p:cxnSp>
      <p:sp>
        <p:nvSpPr>
          <p:cNvPr id="37" name="Rectangle 36">
            <a:extLst>
              <a:ext uri="{FF2B5EF4-FFF2-40B4-BE49-F238E27FC236}">
                <a16:creationId xmlns:a16="http://schemas.microsoft.com/office/drawing/2014/main" id="{E167D83E-FC6A-4EA9-A461-60C2916A862F}"/>
              </a:ext>
            </a:extLst>
          </p:cNvPr>
          <p:cNvSpPr/>
          <p:nvPr/>
        </p:nvSpPr>
        <p:spPr>
          <a:xfrm>
            <a:off x="3810988" y="4259041"/>
            <a:ext cx="1254398" cy="553998"/>
          </a:xfrm>
          <a:prstGeom prst="rect">
            <a:avLst/>
          </a:prstGeom>
        </p:spPr>
        <p:txBody>
          <a:bodyPr wrap="square" lIns="0" tIns="0" rIns="0" bIns="0">
            <a:spAutoFit/>
          </a:bodyPr>
          <a:lstStyle/>
          <a:p>
            <a:pPr marL="0" marR="0" lvl="0" indent="0" algn="ctr" defTabSz="844550" eaLnBrk="1" fontAlgn="auto" latinLnBrk="0" hangingPunct="1">
              <a:lnSpc>
                <a:spcPct val="10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FFFFFF"/>
                </a:solidFill>
                <a:effectLst/>
                <a:uLnTx/>
                <a:uFillTx/>
                <a:cs typeface="Segoe UI"/>
              </a:rPr>
              <a:t>Secure, scalable messaging between services</a:t>
            </a:r>
          </a:p>
        </p:txBody>
      </p:sp>
      <p:grpSp>
        <p:nvGrpSpPr>
          <p:cNvPr id="38" name="Group 37">
            <a:extLst>
              <a:ext uri="{FF2B5EF4-FFF2-40B4-BE49-F238E27FC236}">
                <a16:creationId xmlns:a16="http://schemas.microsoft.com/office/drawing/2014/main" id="{22FFBAED-F008-4FF2-9F4E-E5612CE2498D}"/>
              </a:ext>
            </a:extLst>
          </p:cNvPr>
          <p:cNvGrpSpPr/>
          <p:nvPr/>
        </p:nvGrpSpPr>
        <p:grpSpPr>
          <a:xfrm>
            <a:off x="4104745" y="2280441"/>
            <a:ext cx="717980" cy="301251"/>
            <a:chOff x="5522126" y="5015614"/>
            <a:chExt cx="494558" cy="219646"/>
          </a:xfrm>
        </p:grpSpPr>
        <p:sp>
          <p:nvSpPr>
            <p:cNvPr id="39" name="AutoShape 131">
              <a:extLst>
                <a:ext uri="{FF2B5EF4-FFF2-40B4-BE49-F238E27FC236}">
                  <a16:creationId xmlns:a16="http://schemas.microsoft.com/office/drawing/2014/main" id="{2B6BC7EA-EBB7-4551-9DFD-9DD34C76EDB9}"/>
                </a:ext>
              </a:extLst>
            </p:cNvPr>
            <p:cNvSpPr>
              <a:spLocks noChangeAspect="1" noChangeArrowheads="1" noTextEdit="1"/>
            </p:cNvSpPr>
            <p:nvPr/>
          </p:nvSpPr>
          <p:spPr bwMode="auto">
            <a:xfrm>
              <a:off x="5523543" y="5015614"/>
              <a:ext cx="493141" cy="2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0" name="Rectangle 133">
              <a:extLst>
                <a:ext uri="{FF2B5EF4-FFF2-40B4-BE49-F238E27FC236}">
                  <a16:creationId xmlns:a16="http://schemas.microsoft.com/office/drawing/2014/main" id="{2AB70E0E-EFB9-435E-92B2-65CDCFB5B812}"/>
                </a:ext>
              </a:extLst>
            </p:cNvPr>
            <p:cNvSpPr>
              <a:spLocks noChangeArrowheads="1"/>
            </p:cNvSpPr>
            <p:nvPr/>
          </p:nvSpPr>
          <p:spPr bwMode="auto">
            <a:xfrm>
              <a:off x="5522126" y="5015614"/>
              <a:ext cx="77939" cy="77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1" name="Rectangle 134">
              <a:extLst>
                <a:ext uri="{FF2B5EF4-FFF2-40B4-BE49-F238E27FC236}">
                  <a16:creationId xmlns:a16="http://schemas.microsoft.com/office/drawing/2014/main" id="{745AEEF1-003D-4768-9086-06D06F681088}"/>
                </a:ext>
              </a:extLst>
            </p:cNvPr>
            <p:cNvSpPr>
              <a:spLocks noChangeArrowheads="1"/>
            </p:cNvSpPr>
            <p:nvPr/>
          </p:nvSpPr>
          <p:spPr bwMode="auto">
            <a:xfrm>
              <a:off x="5625572" y="5015614"/>
              <a:ext cx="77939"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2" name="Rectangle 135">
              <a:extLst>
                <a:ext uri="{FF2B5EF4-FFF2-40B4-BE49-F238E27FC236}">
                  <a16:creationId xmlns:a16="http://schemas.microsoft.com/office/drawing/2014/main" id="{9ABA3B69-F1A9-435B-9708-5BF402679CFC}"/>
                </a:ext>
              </a:extLst>
            </p:cNvPr>
            <p:cNvSpPr>
              <a:spLocks noChangeArrowheads="1"/>
            </p:cNvSpPr>
            <p:nvPr/>
          </p:nvSpPr>
          <p:spPr bwMode="auto">
            <a:xfrm>
              <a:off x="5729018" y="5015614"/>
              <a:ext cx="77939" cy="77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3" name="Rectangle 136">
              <a:extLst>
                <a:ext uri="{FF2B5EF4-FFF2-40B4-BE49-F238E27FC236}">
                  <a16:creationId xmlns:a16="http://schemas.microsoft.com/office/drawing/2014/main" id="{7FF6F289-4867-4FB1-8DDE-838BB3B1CB2A}"/>
                </a:ext>
              </a:extLst>
            </p:cNvPr>
            <p:cNvSpPr>
              <a:spLocks noChangeArrowheads="1"/>
            </p:cNvSpPr>
            <p:nvPr/>
          </p:nvSpPr>
          <p:spPr bwMode="auto">
            <a:xfrm>
              <a:off x="5832465" y="5015614"/>
              <a:ext cx="77939"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4" name="Rectangle 137">
              <a:extLst>
                <a:ext uri="{FF2B5EF4-FFF2-40B4-BE49-F238E27FC236}">
                  <a16:creationId xmlns:a16="http://schemas.microsoft.com/office/drawing/2014/main" id="{909AB7E5-AE6E-44DE-9828-9EE5270AE57C}"/>
                </a:ext>
              </a:extLst>
            </p:cNvPr>
            <p:cNvSpPr>
              <a:spLocks noChangeArrowheads="1"/>
            </p:cNvSpPr>
            <p:nvPr/>
          </p:nvSpPr>
          <p:spPr bwMode="auto">
            <a:xfrm>
              <a:off x="5523543" y="5120477"/>
              <a:ext cx="442126"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5" name="Freeform 138">
              <a:extLst>
                <a:ext uri="{FF2B5EF4-FFF2-40B4-BE49-F238E27FC236}">
                  <a16:creationId xmlns:a16="http://schemas.microsoft.com/office/drawing/2014/main" id="{D37CACD2-78D7-4F09-BCBF-5A34BB25A598}"/>
                </a:ext>
              </a:extLst>
            </p:cNvPr>
            <p:cNvSpPr>
              <a:spLocks/>
            </p:cNvSpPr>
            <p:nvPr/>
          </p:nvSpPr>
          <p:spPr bwMode="auto">
            <a:xfrm>
              <a:off x="5942996" y="5086468"/>
              <a:ext cx="73688" cy="147375"/>
            </a:xfrm>
            <a:custGeom>
              <a:avLst/>
              <a:gdLst>
                <a:gd name="T0" fmla="*/ 0 w 52"/>
                <a:gd name="T1" fmla="*/ 104 h 104"/>
                <a:gd name="T2" fmla="*/ 52 w 52"/>
                <a:gd name="T3" fmla="*/ 52 h 104"/>
                <a:gd name="T4" fmla="*/ 0 w 52"/>
                <a:gd name="T5" fmla="*/ 0 h 104"/>
                <a:gd name="T6" fmla="*/ 0 w 52"/>
                <a:gd name="T7" fmla="*/ 104 h 104"/>
              </a:gdLst>
              <a:ahLst/>
              <a:cxnLst>
                <a:cxn ang="0">
                  <a:pos x="T0" y="T1"/>
                </a:cxn>
                <a:cxn ang="0">
                  <a:pos x="T2" y="T3"/>
                </a:cxn>
                <a:cxn ang="0">
                  <a:pos x="T4" y="T5"/>
                </a:cxn>
                <a:cxn ang="0">
                  <a:pos x="T6" y="T7"/>
                </a:cxn>
              </a:cxnLst>
              <a:rect l="0" t="0" r="r" b="b"/>
              <a:pathLst>
                <a:path w="52" h="104">
                  <a:moveTo>
                    <a:pt x="0" y="104"/>
                  </a:moveTo>
                  <a:lnTo>
                    <a:pt x="52" y="52"/>
                  </a:lnTo>
                  <a:lnTo>
                    <a:pt x="0" y="0"/>
                  </a:lnTo>
                  <a:lnTo>
                    <a:pt x="0" y="104"/>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sp>
        <p:nvSpPr>
          <p:cNvPr id="47" name="Rectangle 46">
            <a:extLst>
              <a:ext uri="{FF2B5EF4-FFF2-40B4-BE49-F238E27FC236}">
                <a16:creationId xmlns:a16="http://schemas.microsoft.com/office/drawing/2014/main" id="{1428CA9A-BA38-406E-9F58-81A59454FCD4}"/>
              </a:ext>
            </a:extLst>
          </p:cNvPr>
          <p:cNvSpPr/>
          <p:nvPr/>
        </p:nvSpPr>
        <p:spPr bwMode="auto">
          <a:xfrm>
            <a:off x="1979300" y="1589820"/>
            <a:ext cx="1645920" cy="4402137"/>
          </a:xfrm>
          <a:prstGeom prst="rect">
            <a:avLst/>
          </a:prstGeom>
          <a:solidFill>
            <a:srgbClr val="156AB3"/>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12801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State management</a:t>
            </a:r>
          </a:p>
        </p:txBody>
      </p:sp>
      <p:cxnSp>
        <p:nvCxnSpPr>
          <p:cNvPr id="48" name="Straight Connector 47">
            <a:extLst>
              <a:ext uri="{FF2B5EF4-FFF2-40B4-BE49-F238E27FC236}">
                <a16:creationId xmlns:a16="http://schemas.microsoft.com/office/drawing/2014/main" id="{7C23AF87-A019-4C00-8AB5-42CB3117B5DF}"/>
              </a:ext>
            </a:extLst>
          </p:cNvPr>
          <p:cNvCxnSpPr>
            <a:cxnSpLocks/>
          </p:cNvCxnSpPr>
          <p:nvPr/>
        </p:nvCxnSpPr>
        <p:spPr>
          <a:xfrm>
            <a:off x="2543375" y="3940837"/>
            <a:ext cx="517768" cy="0"/>
          </a:xfrm>
          <a:prstGeom prst="line">
            <a:avLst/>
          </a:prstGeom>
          <a:noFill/>
          <a:ln w="19050" cap="flat" cmpd="sng" algn="ctr">
            <a:solidFill>
              <a:srgbClr val="FFFFFF"/>
            </a:solidFill>
            <a:prstDash val="solid"/>
            <a:headEnd type="none" w="lg" len="med"/>
            <a:tailEnd type="none" w="lg" len="med"/>
          </a:ln>
          <a:effectLst/>
        </p:spPr>
      </p:cxnSp>
      <p:sp>
        <p:nvSpPr>
          <p:cNvPr id="49" name="Rectangle 48">
            <a:extLst>
              <a:ext uri="{FF2B5EF4-FFF2-40B4-BE49-F238E27FC236}">
                <a16:creationId xmlns:a16="http://schemas.microsoft.com/office/drawing/2014/main" id="{875D47FB-B3E4-4E27-B157-77A077D5EAE5}"/>
              </a:ext>
            </a:extLst>
          </p:cNvPr>
          <p:cNvSpPr/>
          <p:nvPr/>
        </p:nvSpPr>
        <p:spPr>
          <a:xfrm>
            <a:off x="2175060" y="4259041"/>
            <a:ext cx="1254398" cy="738664"/>
          </a:xfrm>
          <a:prstGeom prst="rect">
            <a:avLst/>
          </a:prstGeom>
        </p:spPr>
        <p:txBody>
          <a:bodyPr wrap="square" lIns="0" tIns="0" rIns="0" bIns="0">
            <a:spAutoFit/>
          </a:bodyPr>
          <a:lstStyle/>
          <a:p>
            <a:pPr marL="0" marR="0" lvl="0" indent="0" algn="ctr" defTabSz="844550" eaLnBrk="1" fontAlgn="auto" latinLnBrk="0" hangingPunct="1">
              <a:lnSpc>
                <a:spcPct val="10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FFFFFF"/>
                </a:solidFill>
                <a:effectLst/>
                <a:uLnTx/>
                <a:uFillTx/>
                <a:cs typeface="Segoe UI"/>
              </a:rPr>
              <a:t>Create long running, stateless and stateful services</a:t>
            </a:r>
          </a:p>
        </p:txBody>
      </p:sp>
      <p:grpSp>
        <p:nvGrpSpPr>
          <p:cNvPr id="50" name="Group 49">
            <a:extLst>
              <a:ext uri="{FF2B5EF4-FFF2-40B4-BE49-F238E27FC236}">
                <a16:creationId xmlns:a16="http://schemas.microsoft.com/office/drawing/2014/main" id="{870FCB92-F78B-4820-BFAE-6DF728526082}"/>
              </a:ext>
            </a:extLst>
          </p:cNvPr>
          <p:cNvGrpSpPr/>
          <p:nvPr/>
        </p:nvGrpSpPr>
        <p:grpSpPr>
          <a:xfrm>
            <a:off x="2604569" y="2201967"/>
            <a:ext cx="338452" cy="424747"/>
            <a:chOff x="4385537" y="4970593"/>
            <a:chExt cx="233132" cy="309689"/>
          </a:xfrm>
        </p:grpSpPr>
        <p:sp>
          <p:nvSpPr>
            <p:cNvPr id="51" name="Freeform: Shape 50">
              <a:extLst>
                <a:ext uri="{FF2B5EF4-FFF2-40B4-BE49-F238E27FC236}">
                  <a16:creationId xmlns:a16="http://schemas.microsoft.com/office/drawing/2014/main" id="{3D5811A7-1925-4776-8B3F-96CEE244D413}"/>
                </a:ext>
              </a:extLst>
            </p:cNvPr>
            <p:cNvSpPr/>
            <p:nvPr/>
          </p:nvSpPr>
          <p:spPr>
            <a:xfrm>
              <a:off x="4385537" y="4970593"/>
              <a:ext cx="233132" cy="94979"/>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FFFFFF"/>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52" name="Freeform: Shape 51">
              <a:extLst>
                <a:ext uri="{FF2B5EF4-FFF2-40B4-BE49-F238E27FC236}">
                  <a16:creationId xmlns:a16="http://schemas.microsoft.com/office/drawing/2014/main" id="{5A928978-1833-4548-AD18-630C5129448A}"/>
                </a:ext>
              </a:extLst>
            </p:cNvPr>
            <p:cNvSpPr/>
            <p:nvPr/>
          </p:nvSpPr>
          <p:spPr>
            <a:xfrm>
              <a:off x="4385537" y="5018370"/>
              <a:ext cx="233132" cy="261912"/>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50E6FF"/>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53" name="Freeform: Shape 52">
              <a:extLst>
                <a:ext uri="{FF2B5EF4-FFF2-40B4-BE49-F238E27FC236}">
                  <a16:creationId xmlns:a16="http://schemas.microsoft.com/office/drawing/2014/main" id="{11B510BF-D936-4D75-94C0-58B682A8FB4D}"/>
                </a:ext>
              </a:extLst>
            </p:cNvPr>
            <p:cNvSpPr/>
            <p:nvPr/>
          </p:nvSpPr>
          <p:spPr>
            <a:xfrm>
              <a:off x="4410289" y="4998799"/>
              <a:ext cx="181325" cy="66197"/>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0078D4"/>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sp>
        <p:nvSpPr>
          <p:cNvPr id="55" name="Rectangle 54">
            <a:extLst>
              <a:ext uri="{FF2B5EF4-FFF2-40B4-BE49-F238E27FC236}">
                <a16:creationId xmlns:a16="http://schemas.microsoft.com/office/drawing/2014/main" id="{FAA47F3F-54A5-4424-B8DD-4513602124EB}"/>
              </a:ext>
            </a:extLst>
          </p:cNvPr>
          <p:cNvSpPr/>
          <p:nvPr/>
        </p:nvSpPr>
        <p:spPr bwMode="auto">
          <a:xfrm>
            <a:off x="341721" y="1589820"/>
            <a:ext cx="1645920" cy="4402137"/>
          </a:xfrm>
          <a:prstGeom prst="rect">
            <a:avLst/>
          </a:prstGeom>
          <a:solidFill>
            <a:srgbClr val="0078D4"/>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12801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Service-to- service invocation</a:t>
            </a:r>
          </a:p>
        </p:txBody>
      </p:sp>
      <p:cxnSp>
        <p:nvCxnSpPr>
          <p:cNvPr id="56" name="Straight Connector 55">
            <a:extLst>
              <a:ext uri="{FF2B5EF4-FFF2-40B4-BE49-F238E27FC236}">
                <a16:creationId xmlns:a16="http://schemas.microsoft.com/office/drawing/2014/main" id="{37B001C0-0E0E-4618-A86E-2F87065504E2}"/>
              </a:ext>
            </a:extLst>
          </p:cNvPr>
          <p:cNvCxnSpPr>
            <a:cxnSpLocks/>
          </p:cNvCxnSpPr>
          <p:nvPr/>
        </p:nvCxnSpPr>
        <p:spPr>
          <a:xfrm>
            <a:off x="905796" y="3940837"/>
            <a:ext cx="517768" cy="0"/>
          </a:xfrm>
          <a:prstGeom prst="line">
            <a:avLst/>
          </a:prstGeom>
          <a:noFill/>
          <a:ln w="19050" cap="flat" cmpd="sng" algn="ctr">
            <a:solidFill>
              <a:srgbClr val="FFFFFF"/>
            </a:solidFill>
            <a:prstDash val="solid"/>
            <a:headEnd type="none" w="lg" len="med"/>
            <a:tailEnd type="none" w="lg" len="med"/>
          </a:ln>
          <a:effectLst/>
        </p:spPr>
      </p:cxnSp>
      <p:sp>
        <p:nvSpPr>
          <p:cNvPr id="57" name="Rectangle 56">
            <a:extLst>
              <a:ext uri="{FF2B5EF4-FFF2-40B4-BE49-F238E27FC236}">
                <a16:creationId xmlns:a16="http://schemas.microsoft.com/office/drawing/2014/main" id="{9139A909-6F06-4A54-965B-CFE60250E312}"/>
              </a:ext>
            </a:extLst>
          </p:cNvPr>
          <p:cNvSpPr/>
          <p:nvPr/>
        </p:nvSpPr>
        <p:spPr>
          <a:xfrm>
            <a:off x="537481" y="4259041"/>
            <a:ext cx="1254398" cy="738664"/>
          </a:xfrm>
          <a:prstGeom prst="rect">
            <a:avLst/>
          </a:prstGeom>
        </p:spPr>
        <p:txBody>
          <a:bodyPr wrap="square" lIns="0" tIns="0" rIns="0" bIns="0">
            <a:spAutoFit/>
          </a:bodyPr>
          <a:lstStyle/>
          <a:p>
            <a:pPr marL="0" marR="0" lvl="0" indent="0" algn="ctr" defTabSz="844550" eaLnBrk="1" fontAlgn="auto" latinLnBrk="0" hangingPunct="1">
              <a:lnSpc>
                <a:spcPct val="100000"/>
              </a:lnSpc>
              <a:spcBef>
                <a:spcPct val="0"/>
              </a:spcBef>
              <a:spcAft>
                <a:spcPct val="35000"/>
              </a:spcAft>
              <a:buClrTx/>
              <a:buSzTx/>
              <a:buFontTx/>
              <a:buNone/>
              <a:tabLst/>
              <a:defRPr/>
            </a:pPr>
            <a:r>
              <a:rPr kumimoji="0" lang="en-US" sz="1200" b="0" i="0" u="none" strike="noStrike" kern="0" cap="none" spc="0" normalizeH="0" baseline="0" noProof="0">
                <a:ln>
                  <a:noFill/>
                </a:ln>
                <a:solidFill>
                  <a:srgbClr val="FFFFFF"/>
                </a:solidFill>
                <a:effectLst/>
                <a:uLnTx/>
                <a:uFillTx/>
                <a:cs typeface="Segoe UI"/>
              </a:rPr>
              <a:t>Perform direct, secure, service-to-service method calls</a:t>
            </a:r>
          </a:p>
        </p:txBody>
      </p:sp>
      <p:grpSp>
        <p:nvGrpSpPr>
          <p:cNvPr id="58" name="Group 57">
            <a:extLst>
              <a:ext uri="{FF2B5EF4-FFF2-40B4-BE49-F238E27FC236}">
                <a16:creationId xmlns:a16="http://schemas.microsoft.com/office/drawing/2014/main" id="{06E4553F-5BE0-4763-9B71-CC628B669850}"/>
              </a:ext>
            </a:extLst>
          </p:cNvPr>
          <p:cNvGrpSpPr/>
          <p:nvPr/>
        </p:nvGrpSpPr>
        <p:grpSpPr>
          <a:xfrm>
            <a:off x="782800" y="2198024"/>
            <a:ext cx="607984" cy="430954"/>
            <a:chOff x="3018614" y="4968330"/>
            <a:chExt cx="418791" cy="314215"/>
          </a:xfrm>
        </p:grpSpPr>
        <p:sp>
          <p:nvSpPr>
            <p:cNvPr id="59" name="Rectangle 932">
              <a:extLst>
                <a:ext uri="{FF2B5EF4-FFF2-40B4-BE49-F238E27FC236}">
                  <a16:creationId xmlns:a16="http://schemas.microsoft.com/office/drawing/2014/main" id="{022062D9-DAA0-4A82-BCF4-0831B13BF4C1}"/>
                </a:ext>
              </a:extLst>
            </p:cNvPr>
            <p:cNvSpPr>
              <a:spLocks noChangeArrowheads="1"/>
            </p:cNvSpPr>
            <p:nvPr/>
          </p:nvSpPr>
          <p:spPr bwMode="auto">
            <a:xfrm>
              <a:off x="3228010" y="5232925"/>
              <a:ext cx="103995" cy="12027"/>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0" name="Freeform 933">
              <a:extLst>
                <a:ext uri="{FF2B5EF4-FFF2-40B4-BE49-F238E27FC236}">
                  <a16:creationId xmlns:a16="http://schemas.microsoft.com/office/drawing/2014/main" id="{98391557-6818-4963-8EE4-22AE9E98A63A}"/>
                </a:ext>
              </a:extLst>
            </p:cNvPr>
            <p:cNvSpPr>
              <a:spLocks/>
            </p:cNvSpPr>
            <p:nvPr/>
          </p:nvSpPr>
          <p:spPr bwMode="auto">
            <a:xfrm>
              <a:off x="3327789" y="5216387"/>
              <a:ext cx="21079" cy="43599"/>
            </a:xfrm>
            <a:custGeom>
              <a:avLst/>
              <a:gdLst>
                <a:gd name="T0" fmla="*/ 0 w 15"/>
                <a:gd name="T1" fmla="*/ 0 h 29"/>
                <a:gd name="T2" fmla="*/ 15 w 15"/>
                <a:gd name="T3" fmla="*/ 14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1" name="Freeform 934">
              <a:extLst>
                <a:ext uri="{FF2B5EF4-FFF2-40B4-BE49-F238E27FC236}">
                  <a16:creationId xmlns:a16="http://schemas.microsoft.com/office/drawing/2014/main" id="{C4DBDBAF-94F6-463D-A0B8-2ED421C7486F}"/>
                </a:ext>
              </a:extLst>
            </p:cNvPr>
            <p:cNvSpPr>
              <a:spLocks/>
            </p:cNvSpPr>
            <p:nvPr/>
          </p:nvSpPr>
          <p:spPr bwMode="auto">
            <a:xfrm>
              <a:off x="3223793" y="5008917"/>
              <a:ext cx="108210" cy="216489"/>
            </a:xfrm>
            <a:custGeom>
              <a:avLst/>
              <a:gdLst>
                <a:gd name="T0" fmla="*/ 7 w 77"/>
                <a:gd name="T1" fmla="*/ 144 h 144"/>
                <a:gd name="T2" fmla="*/ 0 w 77"/>
                <a:gd name="T3" fmla="*/ 144 h 144"/>
                <a:gd name="T4" fmla="*/ 0 w 77"/>
                <a:gd name="T5" fmla="*/ 0 h 144"/>
                <a:gd name="T6" fmla="*/ 77 w 77"/>
                <a:gd name="T7" fmla="*/ 0 h 144"/>
                <a:gd name="T8" fmla="*/ 77 w 77"/>
                <a:gd name="T9" fmla="*/ 7 h 144"/>
                <a:gd name="T10" fmla="*/ 7 w 77"/>
                <a:gd name="T11" fmla="*/ 7 h 144"/>
                <a:gd name="T12" fmla="*/ 7 w 77"/>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77" h="144">
                  <a:moveTo>
                    <a:pt x="7" y="144"/>
                  </a:moveTo>
                  <a:lnTo>
                    <a:pt x="0" y="144"/>
                  </a:lnTo>
                  <a:lnTo>
                    <a:pt x="0" y="0"/>
                  </a:lnTo>
                  <a:lnTo>
                    <a:pt x="77" y="0"/>
                  </a:lnTo>
                  <a:lnTo>
                    <a:pt x="77" y="7"/>
                  </a:lnTo>
                  <a:lnTo>
                    <a:pt x="7" y="7"/>
                  </a:lnTo>
                  <a:lnTo>
                    <a:pt x="7" y="144"/>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2" name="Rectangle 936">
              <a:extLst>
                <a:ext uri="{FF2B5EF4-FFF2-40B4-BE49-F238E27FC236}">
                  <a16:creationId xmlns:a16="http://schemas.microsoft.com/office/drawing/2014/main" id="{D0803D19-1BC3-42F8-A88C-61151A5244CA}"/>
                </a:ext>
              </a:extLst>
            </p:cNvPr>
            <p:cNvSpPr>
              <a:spLocks noChangeArrowheads="1"/>
            </p:cNvSpPr>
            <p:nvPr/>
          </p:nvSpPr>
          <p:spPr bwMode="auto">
            <a:xfrm>
              <a:off x="3244874" y="5121673"/>
              <a:ext cx="89942" cy="10525"/>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3" name="Rectangle 937">
              <a:extLst>
                <a:ext uri="{FF2B5EF4-FFF2-40B4-BE49-F238E27FC236}">
                  <a16:creationId xmlns:a16="http://schemas.microsoft.com/office/drawing/2014/main" id="{88023096-E9B6-4076-8E49-392A05043947}"/>
                </a:ext>
              </a:extLst>
            </p:cNvPr>
            <p:cNvSpPr>
              <a:spLocks noChangeArrowheads="1"/>
            </p:cNvSpPr>
            <p:nvPr/>
          </p:nvSpPr>
          <p:spPr bwMode="auto">
            <a:xfrm>
              <a:off x="3070611" y="5121673"/>
              <a:ext cx="92752" cy="10525"/>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4" name="Oval 938">
              <a:extLst>
                <a:ext uri="{FF2B5EF4-FFF2-40B4-BE49-F238E27FC236}">
                  <a16:creationId xmlns:a16="http://schemas.microsoft.com/office/drawing/2014/main" id="{882B27B6-B68F-42DD-9990-CAB04DA1E61B}"/>
                </a:ext>
              </a:extLst>
            </p:cNvPr>
            <p:cNvSpPr>
              <a:spLocks noChangeArrowheads="1"/>
            </p:cNvSpPr>
            <p:nvPr/>
          </p:nvSpPr>
          <p:spPr bwMode="auto">
            <a:xfrm>
              <a:off x="3350274" y="4968330"/>
              <a:ext cx="87131" cy="88702"/>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5" name="Rectangle 939">
              <a:extLst>
                <a:ext uri="{FF2B5EF4-FFF2-40B4-BE49-F238E27FC236}">
                  <a16:creationId xmlns:a16="http://schemas.microsoft.com/office/drawing/2014/main" id="{3C0C52D9-E4EB-4CF5-9B13-9D6FF279CE7C}"/>
                </a:ext>
              </a:extLst>
            </p:cNvPr>
            <p:cNvSpPr>
              <a:spLocks noChangeArrowheads="1"/>
            </p:cNvSpPr>
            <p:nvPr/>
          </p:nvSpPr>
          <p:spPr bwMode="auto">
            <a:xfrm>
              <a:off x="3350274" y="5081084"/>
              <a:ext cx="87131" cy="90204"/>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6" name="Oval 940">
              <a:extLst>
                <a:ext uri="{FF2B5EF4-FFF2-40B4-BE49-F238E27FC236}">
                  <a16:creationId xmlns:a16="http://schemas.microsoft.com/office/drawing/2014/main" id="{9188D0F1-3952-4C4D-BF04-01E1CAD7EDEA}"/>
                </a:ext>
              </a:extLst>
            </p:cNvPr>
            <p:cNvSpPr>
              <a:spLocks noChangeArrowheads="1"/>
            </p:cNvSpPr>
            <p:nvPr/>
          </p:nvSpPr>
          <p:spPr bwMode="auto">
            <a:xfrm>
              <a:off x="3350274" y="5193841"/>
              <a:ext cx="87131" cy="88702"/>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7" name="Oval 941">
              <a:extLst>
                <a:ext uri="{FF2B5EF4-FFF2-40B4-BE49-F238E27FC236}">
                  <a16:creationId xmlns:a16="http://schemas.microsoft.com/office/drawing/2014/main" id="{E7614756-D83E-4615-A171-A28C0BD964FF}"/>
                </a:ext>
              </a:extLst>
            </p:cNvPr>
            <p:cNvSpPr>
              <a:spLocks noChangeArrowheads="1"/>
            </p:cNvSpPr>
            <p:nvPr/>
          </p:nvSpPr>
          <p:spPr bwMode="auto">
            <a:xfrm>
              <a:off x="3018614" y="5081084"/>
              <a:ext cx="88536" cy="90204"/>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8" name="Oval 942">
              <a:extLst>
                <a:ext uri="{FF2B5EF4-FFF2-40B4-BE49-F238E27FC236}">
                  <a16:creationId xmlns:a16="http://schemas.microsoft.com/office/drawing/2014/main" id="{A031D2AF-F558-4930-B82E-DAE97BF9464C}"/>
                </a:ext>
              </a:extLst>
            </p:cNvPr>
            <p:cNvSpPr>
              <a:spLocks noChangeArrowheads="1"/>
            </p:cNvSpPr>
            <p:nvPr/>
          </p:nvSpPr>
          <p:spPr bwMode="auto">
            <a:xfrm>
              <a:off x="3184444" y="5081084"/>
              <a:ext cx="87131" cy="90204"/>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9" name="Rectangle 943">
              <a:extLst>
                <a:ext uri="{FF2B5EF4-FFF2-40B4-BE49-F238E27FC236}">
                  <a16:creationId xmlns:a16="http://schemas.microsoft.com/office/drawing/2014/main" id="{93DA7A50-646D-4DC5-AF91-8155D069D6E0}"/>
                </a:ext>
              </a:extLst>
            </p:cNvPr>
            <p:cNvSpPr>
              <a:spLocks noChangeArrowheads="1"/>
            </p:cNvSpPr>
            <p:nvPr/>
          </p:nvSpPr>
          <p:spPr bwMode="auto">
            <a:xfrm>
              <a:off x="3184444" y="4968331"/>
              <a:ext cx="87131" cy="88702"/>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70" name="Rectangle 944" descr="component solutions">
              <a:extLst>
                <a:ext uri="{FF2B5EF4-FFF2-40B4-BE49-F238E27FC236}">
                  <a16:creationId xmlns:a16="http://schemas.microsoft.com/office/drawing/2014/main" id="{E3C12C98-0734-4D16-82E7-66CC44125EE5}"/>
                </a:ext>
              </a:extLst>
            </p:cNvPr>
            <p:cNvSpPr>
              <a:spLocks noChangeArrowheads="1"/>
            </p:cNvSpPr>
            <p:nvPr/>
          </p:nvSpPr>
          <p:spPr bwMode="auto">
            <a:xfrm>
              <a:off x="3184444" y="5193843"/>
              <a:ext cx="87131" cy="88702"/>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71" name="Freeform 945">
              <a:extLst>
                <a:ext uri="{FF2B5EF4-FFF2-40B4-BE49-F238E27FC236}">
                  <a16:creationId xmlns:a16="http://schemas.microsoft.com/office/drawing/2014/main" id="{6885760A-951F-48D3-B286-42FCB0BCC8C8}"/>
                </a:ext>
              </a:extLst>
            </p:cNvPr>
            <p:cNvSpPr>
              <a:spLocks/>
            </p:cNvSpPr>
            <p:nvPr/>
          </p:nvSpPr>
          <p:spPr bwMode="auto">
            <a:xfrm>
              <a:off x="3327789" y="5105142"/>
              <a:ext cx="22485" cy="43599"/>
            </a:xfrm>
            <a:custGeom>
              <a:avLst/>
              <a:gdLst>
                <a:gd name="T0" fmla="*/ 0 w 16"/>
                <a:gd name="T1" fmla="*/ 0 h 29"/>
                <a:gd name="T2" fmla="*/ 16 w 16"/>
                <a:gd name="T3" fmla="*/ 14 h 29"/>
                <a:gd name="T4" fmla="*/ 0 w 16"/>
                <a:gd name="T5" fmla="*/ 29 h 29"/>
                <a:gd name="T6" fmla="*/ 0 w 16"/>
                <a:gd name="T7" fmla="*/ 0 h 29"/>
              </a:gdLst>
              <a:ahLst/>
              <a:cxnLst>
                <a:cxn ang="0">
                  <a:pos x="T0" y="T1"/>
                </a:cxn>
                <a:cxn ang="0">
                  <a:pos x="T2" y="T3"/>
                </a:cxn>
                <a:cxn ang="0">
                  <a:pos x="T4" y="T5"/>
                </a:cxn>
                <a:cxn ang="0">
                  <a:pos x="T6" y="T7"/>
                </a:cxn>
              </a:cxnLst>
              <a:rect l="0" t="0" r="r" b="b"/>
              <a:pathLst>
                <a:path w="16" h="29">
                  <a:moveTo>
                    <a:pt x="0" y="0"/>
                  </a:moveTo>
                  <a:lnTo>
                    <a:pt x="16"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72" name="Freeform 946">
              <a:extLst>
                <a:ext uri="{FF2B5EF4-FFF2-40B4-BE49-F238E27FC236}">
                  <a16:creationId xmlns:a16="http://schemas.microsoft.com/office/drawing/2014/main" id="{FFDE5348-F9B8-4EC6-9FC5-8DC87C05E9C4}"/>
                </a:ext>
              </a:extLst>
            </p:cNvPr>
            <p:cNvSpPr>
              <a:spLocks/>
            </p:cNvSpPr>
            <p:nvPr/>
          </p:nvSpPr>
          <p:spPr bwMode="auto">
            <a:xfrm>
              <a:off x="3327789" y="4992390"/>
              <a:ext cx="21079" cy="43599"/>
            </a:xfrm>
            <a:custGeom>
              <a:avLst/>
              <a:gdLst>
                <a:gd name="T0" fmla="*/ 0 w 15"/>
                <a:gd name="T1" fmla="*/ 0 h 29"/>
                <a:gd name="T2" fmla="*/ 15 w 15"/>
                <a:gd name="T3" fmla="*/ 15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5"/>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73" name="Freeform 947">
              <a:extLst>
                <a:ext uri="{FF2B5EF4-FFF2-40B4-BE49-F238E27FC236}">
                  <a16:creationId xmlns:a16="http://schemas.microsoft.com/office/drawing/2014/main" id="{F4E2E257-B0EB-4CD6-B344-D4100073B4BF}"/>
                </a:ext>
              </a:extLst>
            </p:cNvPr>
            <p:cNvSpPr>
              <a:spLocks/>
            </p:cNvSpPr>
            <p:nvPr/>
          </p:nvSpPr>
          <p:spPr bwMode="auto">
            <a:xfrm>
              <a:off x="3157749" y="5105168"/>
              <a:ext cx="21079" cy="43599"/>
            </a:xfrm>
            <a:custGeom>
              <a:avLst/>
              <a:gdLst>
                <a:gd name="T0" fmla="*/ 0 w 15"/>
                <a:gd name="T1" fmla="*/ 0 h 29"/>
                <a:gd name="T2" fmla="*/ 15 w 15"/>
                <a:gd name="T3" fmla="*/ 14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grpSp>
      <p:sp>
        <p:nvSpPr>
          <p:cNvPr id="74" name="AutoShape 124">
            <a:extLst>
              <a:ext uri="{FF2B5EF4-FFF2-40B4-BE49-F238E27FC236}">
                <a16:creationId xmlns:a16="http://schemas.microsoft.com/office/drawing/2014/main" id="{F6A89775-65E1-4055-84BE-2E46CD77FCA1}"/>
              </a:ext>
            </a:extLst>
          </p:cNvPr>
          <p:cNvSpPr>
            <a:spLocks noChangeAspect="1" noChangeArrowheads="1" noTextEdit="1"/>
          </p:cNvSpPr>
          <p:nvPr/>
        </p:nvSpPr>
        <p:spPr bwMode="auto">
          <a:xfrm>
            <a:off x="10059725" y="2122300"/>
            <a:ext cx="602976" cy="60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75" name="Rectangle 127">
            <a:extLst>
              <a:ext uri="{FF2B5EF4-FFF2-40B4-BE49-F238E27FC236}">
                <a16:creationId xmlns:a16="http://schemas.microsoft.com/office/drawing/2014/main" id="{D0B5383A-5CEC-4DD7-A884-F9C83E78003F}"/>
              </a:ext>
            </a:extLst>
          </p:cNvPr>
          <p:cNvSpPr>
            <a:spLocks noChangeArrowheads="1"/>
          </p:cNvSpPr>
          <p:nvPr/>
        </p:nvSpPr>
        <p:spPr bwMode="auto">
          <a:xfrm>
            <a:off x="10059725" y="2122300"/>
            <a:ext cx="602976" cy="60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nvGrpSpPr>
          <p:cNvPr id="78" name="signup issues" descr="signup issues, key">
            <a:extLst>
              <a:ext uri="{FF2B5EF4-FFF2-40B4-BE49-F238E27FC236}">
                <a16:creationId xmlns:a16="http://schemas.microsoft.com/office/drawing/2014/main" id="{A44E6797-7258-4829-822D-C9E89A30509D}"/>
              </a:ext>
            </a:extLst>
          </p:cNvPr>
          <p:cNvGrpSpPr/>
          <p:nvPr/>
        </p:nvGrpSpPr>
        <p:grpSpPr>
          <a:xfrm rot="18878040">
            <a:off x="10841216" y="2320712"/>
            <a:ext cx="311736" cy="311677"/>
            <a:chOff x="5411441" y="4807980"/>
            <a:chExt cx="440767" cy="440681"/>
          </a:xfrm>
          <a:solidFill>
            <a:srgbClr val="121D2F"/>
          </a:solidFill>
        </p:grpSpPr>
        <p:sp>
          <p:nvSpPr>
            <p:cNvPr id="79" name="Freeform: Shape 78">
              <a:extLst>
                <a:ext uri="{FF2B5EF4-FFF2-40B4-BE49-F238E27FC236}">
                  <a16:creationId xmlns:a16="http://schemas.microsoft.com/office/drawing/2014/main" id="{7291DDED-179C-4EA1-85A2-74D28A5CAD4C}"/>
                </a:ext>
              </a:extLst>
            </p:cNvPr>
            <p:cNvSpPr/>
            <p:nvPr/>
          </p:nvSpPr>
          <p:spPr>
            <a:xfrm>
              <a:off x="5411441" y="4955664"/>
              <a:ext cx="292265" cy="292265"/>
            </a:xfrm>
            <a:custGeom>
              <a:avLst/>
              <a:gdLst>
                <a:gd name="connsiteX0" fmla="*/ 291424 w 292264"/>
                <a:gd name="connsiteY0" fmla="*/ 34195 h 292264"/>
                <a:gd name="connsiteX1" fmla="*/ 258825 w 292264"/>
                <a:gd name="connsiteY1" fmla="*/ 1624 h 292264"/>
                <a:gd name="connsiteX2" fmla="*/ 1624 w 292264"/>
                <a:gd name="connsiteY2" fmla="*/ 258600 h 292264"/>
                <a:gd name="connsiteX3" fmla="*/ 34223 w 292264"/>
                <a:gd name="connsiteY3" fmla="*/ 291170 h 292264"/>
                <a:gd name="connsiteX4" fmla="*/ 291424 w 292264"/>
                <a:gd name="connsiteY4" fmla="*/ 34195 h 2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64" h="292264">
                  <a:moveTo>
                    <a:pt x="291424" y="34195"/>
                  </a:moveTo>
                  <a:lnTo>
                    <a:pt x="258825" y="1624"/>
                  </a:lnTo>
                  <a:lnTo>
                    <a:pt x="1624" y="258600"/>
                  </a:lnTo>
                  <a:lnTo>
                    <a:pt x="34223" y="291170"/>
                  </a:lnTo>
                  <a:lnTo>
                    <a:pt x="291424" y="34195"/>
                  </a:ln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80" name="Freeform: Shape 79">
              <a:extLst>
                <a:ext uri="{FF2B5EF4-FFF2-40B4-BE49-F238E27FC236}">
                  <a16:creationId xmlns:a16="http://schemas.microsoft.com/office/drawing/2014/main" id="{D0700BB9-FBF2-4845-91C1-593708A47C33}"/>
                </a:ext>
              </a:extLst>
            </p:cNvPr>
            <p:cNvSpPr/>
            <p:nvPr/>
          </p:nvSpPr>
          <p:spPr>
            <a:xfrm>
              <a:off x="5475742" y="5148195"/>
              <a:ext cx="100466" cy="100466"/>
            </a:xfrm>
            <a:custGeom>
              <a:avLst/>
              <a:gdLst>
                <a:gd name="connsiteX0" fmla="*/ 99585 w 100466"/>
                <a:gd name="connsiteY0" fmla="*/ 34194 h 100466"/>
                <a:gd name="connsiteX1" fmla="*/ 66986 w 100466"/>
                <a:gd name="connsiteY1" fmla="*/ 1624 h 100466"/>
                <a:gd name="connsiteX2" fmla="*/ 1624 w 100466"/>
                <a:gd name="connsiteY2" fmla="*/ 66928 h 100466"/>
                <a:gd name="connsiteX3" fmla="*/ 34224 w 100466"/>
                <a:gd name="connsiteY3" fmla="*/ 99499 h 100466"/>
                <a:gd name="connsiteX4" fmla="*/ 99585 w 100466"/>
                <a:gd name="connsiteY4" fmla="*/ 34194 h 10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6" h="100466">
                  <a:moveTo>
                    <a:pt x="99585" y="34194"/>
                  </a:moveTo>
                  <a:lnTo>
                    <a:pt x="66986" y="1624"/>
                  </a:lnTo>
                  <a:lnTo>
                    <a:pt x="1624" y="66928"/>
                  </a:lnTo>
                  <a:lnTo>
                    <a:pt x="34224" y="99499"/>
                  </a:lnTo>
                  <a:lnTo>
                    <a:pt x="99585" y="34194"/>
                  </a:ln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81" name="Freeform: Shape 80">
              <a:extLst>
                <a:ext uri="{FF2B5EF4-FFF2-40B4-BE49-F238E27FC236}">
                  <a16:creationId xmlns:a16="http://schemas.microsoft.com/office/drawing/2014/main" id="{57BD5E27-0206-463E-A249-5A4F96F4B85D}"/>
                </a:ext>
              </a:extLst>
            </p:cNvPr>
            <p:cNvSpPr/>
            <p:nvPr/>
          </p:nvSpPr>
          <p:spPr>
            <a:xfrm>
              <a:off x="5619309" y="4807980"/>
              <a:ext cx="232899" cy="232899"/>
            </a:xfrm>
            <a:custGeom>
              <a:avLst/>
              <a:gdLst>
                <a:gd name="connsiteX0" fmla="*/ 116688 w 232898"/>
                <a:gd name="connsiteY0" fmla="*/ 1624 h 232898"/>
                <a:gd name="connsiteX1" fmla="*/ 1624 w 232898"/>
                <a:gd name="connsiteY1" fmla="*/ 116587 h 232898"/>
                <a:gd name="connsiteX2" fmla="*/ 116688 w 232898"/>
                <a:gd name="connsiteY2" fmla="*/ 231550 h 232898"/>
                <a:gd name="connsiteX3" fmla="*/ 231752 w 232898"/>
                <a:gd name="connsiteY3" fmla="*/ 116587 h 232898"/>
                <a:gd name="connsiteX4" fmla="*/ 116688 w 232898"/>
                <a:gd name="connsiteY4" fmla="*/ 1624 h 232898"/>
                <a:gd name="connsiteX5" fmla="*/ 116688 w 232898"/>
                <a:gd name="connsiteY5" fmla="*/ 185873 h 232898"/>
                <a:gd name="connsiteX6" fmla="*/ 47342 w 232898"/>
                <a:gd name="connsiteY6" fmla="*/ 116587 h 232898"/>
                <a:gd name="connsiteX7" fmla="*/ 116688 w 232898"/>
                <a:gd name="connsiteY7" fmla="*/ 47302 h 232898"/>
                <a:gd name="connsiteX8" fmla="*/ 186035 w 232898"/>
                <a:gd name="connsiteY8" fmla="*/ 116587 h 232898"/>
                <a:gd name="connsiteX9" fmla="*/ 116688 w 232898"/>
                <a:gd name="connsiteY9" fmla="*/ 185873 h 23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98" h="232898">
                  <a:moveTo>
                    <a:pt x="116688" y="1624"/>
                  </a:moveTo>
                  <a:cubicBezTo>
                    <a:pt x="53114" y="1624"/>
                    <a:pt x="1624" y="53069"/>
                    <a:pt x="1624" y="116587"/>
                  </a:cubicBezTo>
                  <a:cubicBezTo>
                    <a:pt x="1624" y="180105"/>
                    <a:pt x="53114" y="231550"/>
                    <a:pt x="116688" y="231550"/>
                  </a:cubicBezTo>
                  <a:cubicBezTo>
                    <a:pt x="180262" y="231550"/>
                    <a:pt x="231752" y="180105"/>
                    <a:pt x="231752" y="116587"/>
                  </a:cubicBezTo>
                  <a:cubicBezTo>
                    <a:pt x="231752" y="53069"/>
                    <a:pt x="180185" y="1624"/>
                    <a:pt x="116688" y="1624"/>
                  </a:cubicBezTo>
                  <a:close/>
                  <a:moveTo>
                    <a:pt x="116688" y="185873"/>
                  </a:moveTo>
                  <a:cubicBezTo>
                    <a:pt x="78359" y="185873"/>
                    <a:pt x="47342" y="154883"/>
                    <a:pt x="47342" y="116587"/>
                  </a:cubicBezTo>
                  <a:cubicBezTo>
                    <a:pt x="47342" y="78292"/>
                    <a:pt x="78359" y="47302"/>
                    <a:pt x="116688" y="47302"/>
                  </a:cubicBezTo>
                  <a:cubicBezTo>
                    <a:pt x="155017" y="47302"/>
                    <a:pt x="186035" y="78292"/>
                    <a:pt x="186035" y="116587"/>
                  </a:cubicBezTo>
                  <a:cubicBezTo>
                    <a:pt x="186035" y="154883"/>
                    <a:pt x="154940" y="185873"/>
                    <a:pt x="116688" y="185873"/>
                  </a:cubicBez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159" name="Graphic 67">
            <a:extLst>
              <a:ext uri="{FF2B5EF4-FFF2-40B4-BE49-F238E27FC236}">
                <a16:creationId xmlns:a16="http://schemas.microsoft.com/office/drawing/2014/main" id="{23021E7F-D9F1-465D-9CB2-33CAA99F7089}"/>
              </a:ext>
            </a:extLst>
          </p:cNvPr>
          <p:cNvGrpSpPr/>
          <p:nvPr/>
        </p:nvGrpSpPr>
        <p:grpSpPr>
          <a:xfrm>
            <a:off x="10733775" y="2144988"/>
            <a:ext cx="474356" cy="600947"/>
            <a:chOff x="8679465" y="4088478"/>
            <a:chExt cx="360069" cy="456160"/>
          </a:xfrm>
        </p:grpSpPr>
        <p:sp>
          <p:nvSpPr>
            <p:cNvPr id="160" name="Freeform: Shape 159">
              <a:extLst>
                <a:ext uri="{FF2B5EF4-FFF2-40B4-BE49-F238E27FC236}">
                  <a16:creationId xmlns:a16="http://schemas.microsoft.com/office/drawing/2014/main" id="{0624F562-F93F-4203-9938-678D48A2A7D2}"/>
                </a:ext>
              </a:extLst>
            </p:cNvPr>
            <p:cNvSpPr/>
            <p:nvPr/>
          </p:nvSpPr>
          <p:spPr>
            <a:xfrm>
              <a:off x="8679465" y="4088478"/>
              <a:ext cx="360069" cy="456160"/>
            </a:xfrm>
            <a:custGeom>
              <a:avLst/>
              <a:gdLst>
                <a:gd name="connsiteX0" fmla="*/ 185122 w 360069"/>
                <a:gd name="connsiteY0" fmla="*/ 0 h 456160"/>
                <a:gd name="connsiteX1" fmla="*/ 360069 w 360069"/>
                <a:gd name="connsiteY1" fmla="*/ 93139 h 456160"/>
                <a:gd name="connsiteX2" fmla="*/ 359037 w 360069"/>
                <a:gd name="connsiteY2" fmla="*/ 215237 h 456160"/>
                <a:gd name="connsiteX3" fmla="*/ 358895 w 360069"/>
                <a:gd name="connsiteY3" fmla="*/ 221748 h 456160"/>
                <a:gd name="connsiteX4" fmla="*/ 245744 w 360069"/>
                <a:gd name="connsiteY4" fmla="*/ 414981 h 456160"/>
                <a:gd name="connsiteX5" fmla="*/ 180035 w 360069"/>
                <a:gd name="connsiteY5" fmla="*/ 456161 h 456160"/>
                <a:gd name="connsiteX6" fmla="*/ 112439 w 360069"/>
                <a:gd name="connsiteY6" fmla="*/ 413469 h 456160"/>
                <a:gd name="connsiteX7" fmla="*/ 356 w 360069"/>
                <a:gd name="connsiteY7" fmla="*/ 225163 h 456160"/>
                <a:gd name="connsiteX8" fmla="*/ 0 w 360069"/>
                <a:gd name="connsiteY8" fmla="*/ 212000 h 456160"/>
                <a:gd name="connsiteX9" fmla="*/ 0 w 360069"/>
                <a:gd name="connsiteY9" fmla="*/ 93139 h 45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69" h="456160">
                  <a:moveTo>
                    <a:pt x="185122" y="0"/>
                  </a:moveTo>
                  <a:lnTo>
                    <a:pt x="360069" y="93139"/>
                  </a:lnTo>
                  <a:lnTo>
                    <a:pt x="359037" y="215237"/>
                  </a:lnTo>
                  <a:cubicBezTo>
                    <a:pt x="359037" y="217407"/>
                    <a:pt x="359037" y="219578"/>
                    <a:pt x="358895" y="221748"/>
                  </a:cubicBezTo>
                  <a:cubicBezTo>
                    <a:pt x="356120" y="300834"/>
                    <a:pt x="312806" y="372947"/>
                    <a:pt x="245744" y="414981"/>
                  </a:cubicBezTo>
                  <a:lnTo>
                    <a:pt x="180035" y="456161"/>
                  </a:lnTo>
                  <a:lnTo>
                    <a:pt x="112439" y="413469"/>
                  </a:lnTo>
                  <a:cubicBezTo>
                    <a:pt x="47192" y="372094"/>
                    <a:pt x="4536" y="302239"/>
                    <a:pt x="356" y="225163"/>
                  </a:cubicBezTo>
                  <a:cubicBezTo>
                    <a:pt x="130" y="220787"/>
                    <a:pt x="12" y="216399"/>
                    <a:pt x="0" y="212000"/>
                  </a:cubicBezTo>
                  <a:lnTo>
                    <a:pt x="0" y="93139"/>
                  </a:lnTo>
                  <a:close/>
                </a:path>
              </a:pathLst>
            </a:custGeom>
            <a:solidFill>
              <a:srgbClr val="50E6FF"/>
            </a:solidFill>
            <a:ln w="174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1EC0A97-174D-492A-B4CF-0C802E04B3BC}"/>
                </a:ext>
              </a:extLst>
            </p:cNvPr>
            <p:cNvSpPr/>
            <p:nvPr/>
          </p:nvSpPr>
          <p:spPr>
            <a:xfrm>
              <a:off x="8807291" y="4196347"/>
              <a:ext cx="109682" cy="232151"/>
            </a:xfrm>
            <a:custGeom>
              <a:avLst/>
              <a:gdLst>
                <a:gd name="connsiteX0" fmla="*/ 109682 w 109682"/>
                <a:gd name="connsiteY0" fmla="*/ 54910 h 232151"/>
                <a:gd name="connsiteX1" fmla="*/ 54910 w 109682"/>
                <a:gd name="connsiteY1" fmla="*/ 0 h 232151"/>
                <a:gd name="connsiteX2" fmla="*/ 0 w 109682"/>
                <a:gd name="connsiteY2" fmla="*/ 54772 h 232151"/>
                <a:gd name="connsiteX3" fmla="*/ 41607 w 109682"/>
                <a:gd name="connsiteY3" fmla="*/ 108061 h 232151"/>
                <a:gd name="connsiteX4" fmla="*/ 41607 w 109682"/>
                <a:gd name="connsiteY4" fmla="*/ 232152 h 232151"/>
                <a:gd name="connsiteX5" fmla="*/ 86735 w 109682"/>
                <a:gd name="connsiteY5" fmla="*/ 232152 h 232151"/>
                <a:gd name="connsiteX6" fmla="*/ 86735 w 109682"/>
                <a:gd name="connsiteY6" fmla="*/ 206145 h 232151"/>
                <a:gd name="connsiteX7" fmla="*/ 67613 w 109682"/>
                <a:gd name="connsiteY7" fmla="*/ 206145 h 232151"/>
                <a:gd name="connsiteX8" fmla="*/ 67613 w 109682"/>
                <a:gd name="connsiteY8" fmla="*/ 193142 h 232151"/>
                <a:gd name="connsiteX9" fmla="*/ 86735 w 109682"/>
                <a:gd name="connsiteY9" fmla="*/ 193142 h 232151"/>
                <a:gd name="connsiteX10" fmla="*/ 86735 w 109682"/>
                <a:gd name="connsiteY10" fmla="*/ 167118 h 232151"/>
                <a:gd name="connsiteX11" fmla="*/ 67613 w 109682"/>
                <a:gd name="connsiteY11" fmla="*/ 167118 h 232151"/>
                <a:gd name="connsiteX12" fmla="*/ 67613 w 109682"/>
                <a:gd name="connsiteY12" fmla="*/ 108186 h 232151"/>
                <a:gd name="connsiteX13" fmla="*/ 109682 w 109682"/>
                <a:gd name="connsiteY13" fmla="*/ 54910 h 232151"/>
                <a:gd name="connsiteX14" fmla="*/ 54841 w 109682"/>
                <a:gd name="connsiteY14" fmla="*/ 17822 h 232151"/>
                <a:gd name="connsiteX15" fmla="*/ 67844 w 109682"/>
                <a:gd name="connsiteY15" fmla="*/ 30825 h 232151"/>
                <a:gd name="connsiteX16" fmla="*/ 54841 w 109682"/>
                <a:gd name="connsiteY16" fmla="*/ 43828 h 232151"/>
                <a:gd name="connsiteX17" fmla="*/ 41838 w 109682"/>
                <a:gd name="connsiteY17" fmla="*/ 30878 h 232151"/>
                <a:gd name="connsiteX18" fmla="*/ 54788 w 109682"/>
                <a:gd name="connsiteY18" fmla="*/ 17822 h 232151"/>
                <a:gd name="connsiteX19" fmla="*/ 54841 w 109682"/>
                <a:gd name="connsiteY19" fmla="*/ 17822 h 2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682" h="232151">
                  <a:moveTo>
                    <a:pt x="109682" y="54910"/>
                  </a:moveTo>
                  <a:cubicBezTo>
                    <a:pt x="109719" y="24622"/>
                    <a:pt x="85198" y="38"/>
                    <a:pt x="54910" y="0"/>
                  </a:cubicBezTo>
                  <a:cubicBezTo>
                    <a:pt x="24622" y="-38"/>
                    <a:pt x="38" y="24484"/>
                    <a:pt x="0" y="54772"/>
                  </a:cubicBezTo>
                  <a:cubicBezTo>
                    <a:pt x="-32" y="79988"/>
                    <a:pt x="17136" y="101976"/>
                    <a:pt x="41607" y="108061"/>
                  </a:cubicBezTo>
                  <a:lnTo>
                    <a:pt x="41607" y="232152"/>
                  </a:lnTo>
                  <a:lnTo>
                    <a:pt x="86735" y="232152"/>
                  </a:lnTo>
                  <a:lnTo>
                    <a:pt x="86735" y="206145"/>
                  </a:lnTo>
                  <a:lnTo>
                    <a:pt x="67613" y="206145"/>
                  </a:lnTo>
                  <a:lnTo>
                    <a:pt x="67613" y="193142"/>
                  </a:lnTo>
                  <a:lnTo>
                    <a:pt x="86735" y="193142"/>
                  </a:lnTo>
                  <a:lnTo>
                    <a:pt x="86735" y="167118"/>
                  </a:lnTo>
                  <a:lnTo>
                    <a:pt x="67613" y="167118"/>
                  </a:lnTo>
                  <a:lnTo>
                    <a:pt x="67613" y="108186"/>
                  </a:lnTo>
                  <a:cubicBezTo>
                    <a:pt x="92269" y="102294"/>
                    <a:pt x="109668" y="80262"/>
                    <a:pt x="109682" y="54910"/>
                  </a:cubicBezTo>
                  <a:close/>
                  <a:moveTo>
                    <a:pt x="54841" y="17822"/>
                  </a:moveTo>
                  <a:cubicBezTo>
                    <a:pt x="62022" y="17822"/>
                    <a:pt x="67844" y="23644"/>
                    <a:pt x="67844" y="30825"/>
                  </a:cubicBezTo>
                  <a:cubicBezTo>
                    <a:pt x="67844" y="38006"/>
                    <a:pt x="62022" y="43828"/>
                    <a:pt x="54841" y="43828"/>
                  </a:cubicBezTo>
                  <a:cubicBezTo>
                    <a:pt x="47680" y="43828"/>
                    <a:pt x="41867" y="38039"/>
                    <a:pt x="41838" y="30878"/>
                  </a:cubicBezTo>
                  <a:cubicBezTo>
                    <a:pt x="41808" y="23697"/>
                    <a:pt x="47606" y="17851"/>
                    <a:pt x="54788" y="17822"/>
                  </a:cubicBezTo>
                  <a:cubicBezTo>
                    <a:pt x="54805" y="17822"/>
                    <a:pt x="54823" y="17822"/>
                    <a:pt x="54841" y="17822"/>
                  </a:cubicBezTo>
                  <a:close/>
                </a:path>
              </a:pathLst>
            </a:custGeom>
            <a:solidFill>
              <a:srgbClr val="121D2F"/>
            </a:solidFill>
            <a:ln w="1745" cap="flat">
              <a:noFill/>
              <a:prstDash val="solid"/>
              <a:miter/>
            </a:ln>
          </p:spPr>
          <p:txBody>
            <a:bodyPr rtlCol="0" anchor="ctr"/>
            <a:lstStyle/>
            <a:p>
              <a:endParaRPr lang="en-US"/>
            </a:p>
          </p:txBody>
        </p:sp>
      </p:grpSp>
      <p:grpSp>
        <p:nvGrpSpPr>
          <p:cNvPr id="162" name="Graphic 93">
            <a:extLst>
              <a:ext uri="{FF2B5EF4-FFF2-40B4-BE49-F238E27FC236}">
                <a16:creationId xmlns:a16="http://schemas.microsoft.com/office/drawing/2014/main" id="{C43DE1AB-75D9-49FE-A82C-BD50DAEA51DD}"/>
              </a:ext>
            </a:extLst>
          </p:cNvPr>
          <p:cNvGrpSpPr/>
          <p:nvPr/>
        </p:nvGrpSpPr>
        <p:grpSpPr>
          <a:xfrm>
            <a:off x="5690934" y="2052841"/>
            <a:ext cx="880983" cy="702855"/>
            <a:chOff x="5288230" y="4148737"/>
            <a:chExt cx="486893" cy="388447"/>
          </a:xfrm>
        </p:grpSpPr>
        <p:sp>
          <p:nvSpPr>
            <p:cNvPr id="163" name="Freeform: Shape 162">
              <a:extLst>
                <a:ext uri="{FF2B5EF4-FFF2-40B4-BE49-F238E27FC236}">
                  <a16:creationId xmlns:a16="http://schemas.microsoft.com/office/drawing/2014/main" id="{4C9BC48F-EAFA-4C46-8E26-A05274B8A22D}"/>
                </a:ext>
              </a:extLst>
            </p:cNvPr>
            <p:cNvSpPr/>
            <p:nvPr/>
          </p:nvSpPr>
          <p:spPr>
            <a:xfrm>
              <a:off x="5479859" y="4280933"/>
              <a:ext cx="42699" cy="70468"/>
            </a:xfrm>
            <a:custGeom>
              <a:avLst/>
              <a:gdLst>
                <a:gd name="connsiteX0" fmla="*/ 30261 w 42699"/>
                <a:gd name="connsiteY0" fmla="*/ 69905 h 70468"/>
                <a:gd name="connsiteX1" fmla="*/ 25040 w 42699"/>
                <a:gd name="connsiteY1" fmla="*/ 65109 h 70468"/>
                <a:gd name="connsiteX2" fmla="*/ 995 w 42699"/>
                <a:gd name="connsiteY2" fmla="*/ 13431 h 70468"/>
                <a:gd name="connsiteX3" fmla="*/ 5089 w 42699"/>
                <a:gd name="connsiteY3" fmla="*/ 995 h 70468"/>
                <a:gd name="connsiteX4" fmla="*/ 17526 w 42699"/>
                <a:gd name="connsiteY4" fmla="*/ 5089 h 70468"/>
                <a:gd name="connsiteX5" fmla="*/ 17775 w 42699"/>
                <a:gd name="connsiteY5" fmla="*/ 5626 h 70468"/>
                <a:gd name="connsiteX6" fmla="*/ 41833 w 42699"/>
                <a:gd name="connsiteY6" fmla="*/ 57304 h 70468"/>
                <a:gd name="connsiteX7" fmla="*/ 37346 w 42699"/>
                <a:gd name="connsiteY7" fmla="*/ 69604 h 70468"/>
                <a:gd name="connsiteX8" fmla="*/ 30261 w 42699"/>
                <a:gd name="connsiteY8" fmla="*/ 69905 h 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99" h="70468">
                  <a:moveTo>
                    <a:pt x="30261" y="69905"/>
                  </a:moveTo>
                  <a:cubicBezTo>
                    <a:pt x="27950" y="69067"/>
                    <a:pt x="26070" y="67340"/>
                    <a:pt x="25040" y="65109"/>
                  </a:cubicBezTo>
                  <a:lnTo>
                    <a:pt x="995" y="13431"/>
                  </a:lnTo>
                  <a:cubicBezTo>
                    <a:pt x="-1309" y="8866"/>
                    <a:pt x="524" y="3299"/>
                    <a:pt x="5089" y="995"/>
                  </a:cubicBezTo>
                  <a:cubicBezTo>
                    <a:pt x="9654" y="-1308"/>
                    <a:pt x="15222" y="524"/>
                    <a:pt x="17526" y="5089"/>
                  </a:cubicBezTo>
                  <a:cubicBezTo>
                    <a:pt x="17615" y="5265"/>
                    <a:pt x="17698" y="5445"/>
                    <a:pt x="17775" y="5626"/>
                  </a:cubicBezTo>
                  <a:lnTo>
                    <a:pt x="41833" y="57304"/>
                  </a:lnTo>
                  <a:cubicBezTo>
                    <a:pt x="43991" y="61939"/>
                    <a:pt x="41981" y="67447"/>
                    <a:pt x="37346" y="69604"/>
                  </a:cubicBezTo>
                  <a:cubicBezTo>
                    <a:pt x="35117" y="70641"/>
                    <a:pt x="32569" y="70749"/>
                    <a:pt x="30261" y="69905"/>
                  </a:cubicBezTo>
                  <a:close/>
                </a:path>
              </a:pathLst>
            </a:custGeom>
            <a:solidFill>
              <a:schemeClr val="bg1"/>
            </a:solidFill>
            <a:ln w="128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DD418FA-08D6-47BA-8F77-07E9F312C977}"/>
                </a:ext>
              </a:extLst>
            </p:cNvPr>
            <p:cNvSpPr/>
            <p:nvPr/>
          </p:nvSpPr>
          <p:spPr>
            <a:xfrm>
              <a:off x="5507934" y="4268535"/>
              <a:ext cx="42442" cy="69937"/>
            </a:xfrm>
            <a:custGeom>
              <a:avLst/>
              <a:gdLst>
                <a:gd name="connsiteX0" fmla="*/ 30011 w 42442"/>
                <a:gd name="connsiteY0" fmla="*/ 69368 h 69937"/>
                <a:gd name="connsiteX1" fmla="*/ 24791 w 42442"/>
                <a:gd name="connsiteY1" fmla="*/ 64584 h 69937"/>
                <a:gd name="connsiteX2" fmla="*/ 745 w 42442"/>
                <a:gd name="connsiteY2" fmla="*/ 12894 h 69937"/>
                <a:gd name="connsiteX3" fmla="*/ 5626 w 42442"/>
                <a:gd name="connsiteY3" fmla="*/ 745 h 69937"/>
                <a:gd name="connsiteX4" fmla="*/ 17526 w 42442"/>
                <a:gd name="connsiteY4" fmla="*/ 5089 h 69937"/>
                <a:gd name="connsiteX5" fmla="*/ 41571 w 42442"/>
                <a:gd name="connsiteY5" fmla="*/ 56779 h 69937"/>
                <a:gd name="connsiteX6" fmla="*/ 37108 w 42442"/>
                <a:gd name="connsiteY6" fmla="*/ 69069 h 69937"/>
                <a:gd name="connsiteX7" fmla="*/ 29998 w 42442"/>
                <a:gd name="connsiteY7" fmla="*/ 69368 h 6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 h="69937">
                  <a:moveTo>
                    <a:pt x="30011" y="69368"/>
                  </a:moveTo>
                  <a:cubicBezTo>
                    <a:pt x="27704" y="68530"/>
                    <a:pt x="25826" y="66809"/>
                    <a:pt x="24791" y="64584"/>
                  </a:cubicBezTo>
                  <a:lnTo>
                    <a:pt x="745" y="12894"/>
                  </a:lnTo>
                  <a:cubicBezTo>
                    <a:pt x="-1262" y="8191"/>
                    <a:pt x="924" y="2752"/>
                    <a:pt x="5626" y="745"/>
                  </a:cubicBezTo>
                  <a:cubicBezTo>
                    <a:pt x="10118" y="-1172"/>
                    <a:pt x="15326" y="729"/>
                    <a:pt x="17526" y="5089"/>
                  </a:cubicBezTo>
                  <a:lnTo>
                    <a:pt x="41571" y="56779"/>
                  </a:lnTo>
                  <a:cubicBezTo>
                    <a:pt x="43732" y="61406"/>
                    <a:pt x="41734" y="66908"/>
                    <a:pt x="37108" y="69069"/>
                  </a:cubicBezTo>
                  <a:cubicBezTo>
                    <a:pt x="34873" y="70113"/>
                    <a:pt x="32313" y="70220"/>
                    <a:pt x="29998" y="69368"/>
                  </a:cubicBezTo>
                  <a:close/>
                </a:path>
              </a:pathLst>
            </a:custGeom>
            <a:solidFill>
              <a:schemeClr val="bg1"/>
            </a:solidFill>
            <a:ln w="128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1F8668B-8484-492E-9ABE-6F28F31DB34F}"/>
                </a:ext>
              </a:extLst>
            </p:cNvPr>
            <p:cNvSpPr/>
            <p:nvPr/>
          </p:nvSpPr>
          <p:spPr>
            <a:xfrm>
              <a:off x="5288230" y="4148737"/>
              <a:ext cx="202778" cy="98441"/>
            </a:xfrm>
            <a:custGeom>
              <a:avLst/>
              <a:gdLst>
                <a:gd name="connsiteX0" fmla="*/ 190347 w 202778"/>
                <a:gd name="connsiteY0" fmla="*/ 97885 h 98441"/>
                <a:gd name="connsiteX1" fmla="*/ 185127 w 202778"/>
                <a:gd name="connsiteY1" fmla="*/ 93101 h 98441"/>
                <a:gd name="connsiteX2" fmla="*/ 13901 w 202778"/>
                <a:gd name="connsiteY2" fmla="*/ 30587 h 98441"/>
                <a:gd name="connsiteX3" fmla="*/ 13879 w 202778"/>
                <a:gd name="connsiteY3" fmla="*/ 30597 h 98441"/>
                <a:gd name="connsiteX4" fmla="*/ 1236 w 202778"/>
                <a:gd name="connsiteY4" fmla="*/ 27193 h 98441"/>
                <a:gd name="connsiteX5" fmla="*/ 4640 w 202778"/>
                <a:gd name="connsiteY5" fmla="*/ 14550 h 98441"/>
                <a:gd name="connsiteX6" fmla="*/ 6074 w 202778"/>
                <a:gd name="connsiteY6" fmla="*/ 13881 h 98441"/>
                <a:gd name="connsiteX7" fmla="*/ 118803 w 202778"/>
                <a:gd name="connsiteY7" fmla="*/ 8982 h 98441"/>
                <a:gd name="connsiteX8" fmla="*/ 201907 w 202778"/>
                <a:gd name="connsiteY8" fmla="*/ 85283 h 98441"/>
                <a:gd name="connsiteX9" fmla="*/ 197444 w 202778"/>
                <a:gd name="connsiteY9" fmla="*/ 97573 h 98441"/>
                <a:gd name="connsiteX10" fmla="*/ 190334 w 202778"/>
                <a:gd name="connsiteY10" fmla="*/ 97872 h 9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78" h="98441">
                  <a:moveTo>
                    <a:pt x="190347" y="97885"/>
                  </a:moveTo>
                  <a:cubicBezTo>
                    <a:pt x="188040" y="97047"/>
                    <a:pt x="186162" y="95326"/>
                    <a:pt x="185127" y="93101"/>
                  </a:cubicBezTo>
                  <a:cubicBezTo>
                    <a:pt x="155106" y="28556"/>
                    <a:pt x="78446" y="567"/>
                    <a:pt x="13901" y="30587"/>
                  </a:cubicBezTo>
                  <a:cubicBezTo>
                    <a:pt x="13894" y="30590"/>
                    <a:pt x="13886" y="30593"/>
                    <a:pt x="13879" y="30597"/>
                  </a:cubicBezTo>
                  <a:cubicBezTo>
                    <a:pt x="9448" y="33148"/>
                    <a:pt x="3788" y="31624"/>
                    <a:pt x="1236" y="27193"/>
                  </a:cubicBezTo>
                  <a:cubicBezTo>
                    <a:pt x="-1315" y="22762"/>
                    <a:pt x="209" y="17102"/>
                    <a:pt x="4640" y="14550"/>
                  </a:cubicBezTo>
                  <a:cubicBezTo>
                    <a:pt x="5098" y="14287"/>
                    <a:pt x="5578" y="14063"/>
                    <a:pt x="6074" y="13881"/>
                  </a:cubicBezTo>
                  <a:cubicBezTo>
                    <a:pt x="41488" y="-2744"/>
                    <a:pt x="82081" y="-4508"/>
                    <a:pt x="118803" y="8982"/>
                  </a:cubicBezTo>
                  <a:cubicBezTo>
                    <a:pt x="155585" y="22294"/>
                    <a:pt x="185510" y="49770"/>
                    <a:pt x="201907" y="85283"/>
                  </a:cubicBezTo>
                  <a:cubicBezTo>
                    <a:pt x="204068" y="89909"/>
                    <a:pt x="202070" y="95412"/>
                    <a:pt x="197444" y="97573"/>
                  </a:cubicBezTo>
                  <a:cubicBezTo>
                    <a:pt x="195209" y="98617"/>
                    <a:pt x="192649" y="98725"/>
                    <a:pt x="190334" y="97872"/>
                  </a:cubicBezTo>
                  <a:close/>
                </a:path>
              </a:pathLst>
            </a:custGeom>
            <a:solidFill>
              <a:schemeClr val="bg1"/>
            </a:solidFill>
            <a:ln w="128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E342F3E8-42F0-42C0-9DB3-661A2EDBEEDC}"/>
                </a:ext>
              </a:extLst>
            </p:cNvPr>
            <p:cNvSpPr/>
            <p:nvPr/>
          </p:nvSpPr>
          <p:spPr>
            <a:xfrm>
              <a:off x="5450535" y="4225714"/>
              <a:ext cx="111017" cy="110915"/>
            </a:xfrm>
            <a:custGeom>
              <a:avLst/>
              <a:gdLst>
                <a:gd name="connsiteX0" fmla="*/ 27605 w 111017"/>
                <a:gd name="connsiteY0" fmla="*/ 4474 h 110915"/>
                <a:gd name="connsiteX1" fmla="*/ 4411 w 111017"/>
                <a:gd name="connsiteY1" fmla="*/ 67633 h 110915"/>
                <a:gd name="connsiteX2" fmla="*/ 4460 w 111017"/>
                <a:gd name="connsiteY2" fmla="*/ 67737 h 110915"/>
                <a:gd name="connsiteX3" fmla="*/ 24558 w 111017"/>
                <a:gd name="connsiteY3" fmla="*/ 110916 h 110915"/>
                <a:gd name="connsiteX4" fmla="*/ 111018 w 111017"/>
                <a:gd name="connsiteY4" fmla="*/ 70746 h 110915"/>
                <a:gd name="connsiteX5" fmla="*/ 90881 w 111017"/>
                <a:gd name="connsiteY5" fmla="*/ 27568 h 110915"/>
                <a:gd name="connsiteX6" fmla="*/ 27703 w 111017"/>
                <a:gd name="connsiteY6" fmla="*/ 4429 h 110915"/>
                <a:gd name="connsiteX7" fmla="*/ 27605 w 111017"/>
                <a:gd name="connsiteY7" fmla="*/ 4474 h 11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7" h="110915">
                  <a:moveTo>
                    <a:pt x="27605" y="4474"/>
                  </a:moveTo>
                  <a:cubicBezTo>
                    <a:pt x="3760" y="15510"/>
                    <a:pt x="-6625" y="43787"/>
                    <a:pt x="4411" y="67633"/>
                  </a:cubicBezTo>
                  <a:cubicBezTo>
                    <a:pt x="4428" y="67668"/>
                    <a:pt x="4444" y="67702"/>
                    <a:pt x="4460" y="67737"/>
                  </a:cubicBezTo>
                  <a:lnTo>
                    <a:pt x="24558" y="110916"/>
                  </a:lnTo>
                  <a:lnTo>
                    <a:pt x="111018" y="70746"/>
                  </a:lnTo>
                  <a:lnTo>
                    <a:pt x="90881" y="27568"/>
                  </a:lnTo>
                  <a:cubicBezTo>
                    <a:pt x="79824" y="3732"/>
                    <a:pt x="51539" y="-6628"/>
                    <a:pt x="27703" y="4429"/>
                  </a:cubicBezTo>
                  <a:cubicBezTo>
                    <a:pt x="27670" y="4444"/>
                    <a:pt x="27638" y="4459"/>
                    <a:pt x="27605" y="4474"/>
                  </a:cubicBezTo>
                  <a:close/>
                </a:path>
              </a:pathLst>
            </a:custGeom>
            <a:solidFill>
              <a:srgbClr val="50E6FF"/>
            </a:solidFill>
            <a:ln w="128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6DBA592C-F2AF-4565-B01C-8F4FE416C088}"/>
                </a:ext>
              </a:extLst>
            </p:cNvPr>
            <p:cNvSpPr/>
            <p:nvPr/>
          </p:nvSpPr>
          <p:spPr>
            <a:xfrm>
              <a:off x="5572670" y="4438435"/>
              <a:ext cx="202454" cy="98748"/>
            </a:xfrm>
            <a:custGeom>
              <a:avLst/>
              <a:gdLst>
                <a:gd name="connsiteX0" fmla="*/ 84099 w 202454"/>
                <a:gd name="connsiteY0" fmla="*/ 89733 h 98748"/>
                <a:gd name="connsiteX1" fmla="*/ 995 w 202454"/>
                <a:gd name="connsiteY1" fmla="*/ 13431 h 98748"/>
                <a:gd name="connsiteX2" fmla="*/ 5089 w 202454"/>
                <a:gd name="connsiteY2" fmla="*/ 995 h 98748"/>
                <a:gd name="connsiteX3" fmla="*/ 17526 w 202454"/>
                <a:gd name="connsiteY3" fmla="*/ 5089 h 98748"/>
                <a:gd name="connsiteX4" fmla="*/ 17775 w 202454"/>
                <a:gd name="connsiteY4" fmla="*/ 5626 h 98748"/>
                <a:gd name="connsiteX5" fmla="*/ 189001 w 202454"/>
                <a:gd name="connsiteY5" fmla="*/ 68141 h 98748"/>
                <a:gd name="connsiteX6" fmla="*/ 189023 w 202454"/>
                <a:gd name="connsiteY6" fmla="*/ 68131 h 98748"/>
                <a:gd name="connsiteX7" fmla="*/ 201460 w 202454"/>
                <a:gd name="connsiteY7" fmla="*/ 72225 h 98748"/>
                <a:gd name="connsiteX8" fmla="*/ 197365 w 202454"/>
                <a:gd name="connsiteY8" fmla="*/ 84661 h 98748"/>
                <a:gd name="connsiteX9" fmla="*/ 196828 w 202454"/>
                <a:gd name="connsiteY9" fmla="*/ 84911 h 98748"/>
                <a:gd name="connsiteX10" fmla="*/ 84099 w 202454"/>
                <a:gd name="connsiteY10" fmla="*/ 89733 h 9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54" h="98748">
                  <a:moveTo>
                    <a:pt x="84099" y="89733"/>
                  </a:moveTo>
                  <a:cubicBezTo>
                    <a:pt x="47317" y="76421"/>
                    <a:pt x="17392" y="48945"/>
                    <a:pt x="995" y="13431"/>
                  </a:cubicBezTo>
                  <a:cubicBezTo>
                    <a:pt x="-1309" y="8866"/>
                    <a:pt x="524" y="3299"/>
                    <a:pt x="5089" y="995"/>
                  </a:cubicBezTo>
                  <a:cubicBezTo>
                    <a:pt x="9654" y="-1308"/>
                    <a:pt x="15222" y="524"/>
                    <a:pt x="17526" y="5089"/>
                  </a:cubicBezTo>
                  <a:cubicBezTo>
                    <a:pt x="17615" y="5265"/>
                    <a:pt x="17698" y="5445"/>
                    <a:pt x="17775" y="5626"/>
                  </a:cubicBezTo>
                  <a:cubicBezTo>
                    <a:pt x="47796" y="70171"/>
                    <a:pt x="124456" y="98160"/>
                    <a:pt x="189001" y="68141"/>
                  </a:cubicBezTo>
                  <a:cubicBezTo>
                    <a:pt x="189009" y="68137"/>
                    <a:pt x="189015" y="68135"/>
                    <a:pt x="189023" y="68131"/>
                  </a:cubicBezTo>
                  <a:cubicBezTo>
                    <a:pt x="193588" y="65826"/>
                    <a:pt x="199155" y="67660"/>
                    <a:pt x="201460" y="72225"/>
                  </a:cubicBezTo>
                  <a:cubicBezTo>
                    <a:pt x="203762" y="76790"/>
                    <a:pt x="201930" y="82357"/>
                    <a:pt x="197365" y="84661"/>
                  </a:cubicBezTo>
                  <a:cubicBezTo>
                    <a:pt x="197189" y="84750"/>
                    <a:pt x="197009" y="84834"/>
                    <a:pt x="196828" y="84911"/>
                  </a:cubicBezTo>
                  <a:cubicBezTo>
                    <a:pt x="161404" y="101511"/>
                    <a:pt x="120811" y="103247"/>
                    <a:pt x="84099" y="89733"/>
                  </a:cubicBezTo>
                  <a:close/>
                </a:path>
              </a:pathLst>
            </a:custGeom>
            <a:solidFill>
              <a:schemeClr val="bg1"/>
            </a:solidFill>
            <a:ln w="128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4799D289-49A7-464B-8042-FB750BCD4688}"/>
                </a:ext>
              </a:extLst>
            </p:cNvPr>
            <p:cNvSpPr/>
            <p:nvPr/>
          </p:nvSpPr>
          <p:spPr>
            <a:xfrm>
              <a:off x="5502301" y="4349308"/>
              <a:ext cx="110912" cy="110886"/>
            </a:xfrm>
            <a:custGeom>
              <a:avLst/>
              <a:gdLst>
                <a:gd name="connsiteX0" fmla="*/ 83361 w 110912"/>
                <a:gd name="connsiteY0" fmla="*/ 106403 h 110886"/>
                <a:gd name="connsiteX1" fmla="*/ 106478 w 110912"/>
                <a:gd name="connsiteY1" fmla="*/ 43216 h 110886"/>
                <a:gd name="connsiteX2" fmla="*/ 106442 w 110912"/>
                <a:gd name="connsiteY2" fmla="*/ 43140 h 110886"/>
                <a:gd name="connsiteX3" fmla="*/ 86357 w 110912"/>
                <a:gd name="connsiteY3" fmla="*/ 0 h 110886"/>
                <a:gd name="connsiteX4" fmla="*/ 0 w 110912"/>
                <a:gd name="connsiteY4" fmla="*/ 40182 h 110886"/>
                <a:gd name="connsiteX5" fmla="*/ 20085 w 110912"/>
                <a:gd name="connsiteY5" fmla="*/ 83361 h 110886"/>
                <a:gd name="connsiteX6" fmla="*/ 83286 w 110912"/>
                <a:gd name="connsiteY6" fmla="*/ 106438 h 110886"/>
                <a:gd name="connsiteX7" fmla="*/ 83361 w 110912"/>
                <a:gd name="connsiteY7" fmla="*/ 106403 h 1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2" h="110886">
                  <a:moveTo>
                    <a:pt x="83361" y="106403"/>
                  </a:moveTo>
                  <a:cubicBezTo>
                    <a:pt x="107192" y="95338"/>
                    <a:pt x="117542" y="67049"/>
                    <a:pt x="106478" y="43216"/>
                  </a:cubicBezTo>
                  <a:cubicBezTo>
                    <a:pt x="106465" y="43191"/>
                    <a:pt x="106453" y="43166"/>
                    <a:pt x="106442" y="43140"/>
                  </a:cubicBezTo>
                  <a:lnTo>
                    <a:pt x="86357" y="0"/>
                  </a:lnTo>
                  <a:lnTo>
                    <a:pt x="0" y="40182"/>
                  </a:lnTo>
                  <a:lnTo>
                    <a:pt x="20085" y="83361"/>
                  </a:lnTo>
                  <a:cubicBezTo>
                    <a:pt x="31165" y="107186"/>
                    <a:pt x="59461" y="117518"/>
                    <a:pt x="83286" y="106438"/>
                  </a:cubicBezTo>
                  <a:cubicBezTo>
                    <a:pt x="83311" y="106426"/>
                    <a:pt x="83336" y="106415"/>
                    <a:pt x="83361" y="106403"/>
                  </a:cubicBezTo>
                  <a:close/>
                </a:path>
              </a:pathLst>
            </a:custGeom>
            <a:solidFill>
              <a:srgbClr val="50E6FF"/>
            </a:solidFill>
            <a:ln w="1285" cap="flat">
              <a:noFill/>
              <a:prstDash val="solid"/>
              <a:miter/>
            </a:ln>
          </p:spPr>
          <p:txBody>
            <a:bodyPr rtlCol="0" anchor="ctr"/>
            <a:lstStyle/>
            <a:p>
              <a:endParaRPr lang="en-US"/>
            </a:p>
          </p:txBody>
        </p:sp>
      </p:grpSp>
    </p:spTree>
    <p:extLst>
      <p:ext uri="{BB962C8B-B14F-4D97-AF65-F5344CB8AC3E}">
        <p14:creationId xmlns:p14="http://schemas.microsoft.com/office/powerpoint/2010/main" val="14283985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Service invocation</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1223" y="457200"/>
            <a:ext cx="668837" cy="549656"/>
          </a:xfrm>
          <a:prstGeom prst="rect">
            <a:avLst/>
          </a:prstGeom>
        </p:spPr>
      </p:pic>
      <p:grpSp>
        <p:nvGrpSpPr>
          <p:cNvPr id="27" name="Group 26">
            <a:extLst>
              <a:ext uri="{FF2B5EF4-FFF2-40B4-BE49-F238E27FC236}">
                <a16:creationId xmlns:a16="http://schemas.microsoft.com/office/drawing/2014/main" id="{098C2CC1-1B19-4AC8-BFFC-D7DAF6265E67}"/>
              </a:ext>
            </a:extLst>
          </p:cNvPr>
          <p:cNvGrpSpPr/>
          <p:nvPr/>
        </p:nvGrpSpPr>
        <p:grpSpPr>
          <a:xfrm>
            <a:off x="9555922" y="2509116"/>
            <a:ext cx="1665509" cy="1943091"/>
            <a:chOff x="7316373" y="1954650"/>
            <a:chExt cx="1400542" cy="1633964"/>
          </a:xfrm>
        </p:grpSpPr>
        <p:pic>
          <p:nvPicPr>
            <p:cNvPr id="29" name="Graphic 28">
              <a:extLst>
                <a:ext uri="{FF2B5EF4-FFF2-40B4-BE49-F238E27FC236}">
                  <a16:creationId xmlns:a16="http://schemas.microsoft.com/office/drawing/2014/main" id="{49EE5BD3-3277-48E9-BA2D-0146C7F55F3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16373" y="1954650"/>
              <a:ext cx="1400542" cy="1633964"/>
            </a:xfrm>
            <a:prstGeom prst="rect">
              <a:avLst/>
            </a:prstGeom>
          </p:spPr>
        </p:pic>
        <p:sp>
          <p:nvSpPr>
            <p:cNvPr id="30" name="TextBox 29">
              <a:extLst>
                <a:ext uri="{FF2B5EF4-FFF2-40B4-BE49-F238E27FC236}">
                  <a16:creationId xmlns:a16="http://schemas.microsoft.com/office/drawing/2014/main" id="{A37557AD-7973-490E-8B85-FC5A40C0124E}"/>
                </a:ext>
              </a:extLst>
            </p:cNvPr>
            <p:cNvSpPr txBox="1"/>
            <p:nvPr/>
          </p:nvSpPr>
          <p:spPr>
            <a:xfrm>
              <a:off x="7536563" y="2525411"/>
              <a:ext cx="905035" cy="258813"/>
            </a:xfrm>
            <a:prstGeom prst="rect">
              <a:avLst/>
            </a:prstGeom>
            <a:noFill/>
          </p:spPr>
          <p:txBody>
            <a:bodyPr wrap="none" lIns="0" tIns="0" rIns="0" bIns="0" rtlCol="0">
              <a:spAutoFit/>
            </a:bodyPr>
            <a:lstStyle/>
            <a:p>
              <a:pPr algn="ctr"/>
              <a:r>
                <a:rPr lang="en-US" sz="2000">
                  <a:solidFill>
                    <a:srgbClr val="202192"/>
                  </a:solidFill>
                  <a:latin typeface="+mj-lt"/>
                </a:rPr>
                <a:t>Service A</a:t>
              </a:r>
            </a:p>
          </p:txBody>
        </p:sp>
      </p:grpSp>
      <p:grpSp>
        <p:nvGrpSpPr>
          <p:cNvPr id="13" name="!!AppA">
            <a:extLst>
              <a:ext uri="{FF2B5EF4-FFF2-40B4-BE49-F238E27FC236}">
                <a16:creationId xmlns:a16="http://schemas.microsoft.com/office/drawing/2014/main" id="{84E5AC79-DC80-4CEC-8559-2C80EC45A927}"/>
              </a:ext>
            </a:extLst>
          </p:cNvPr>
          <p:cNvGrpSpPr/>
          <p:nvPr/>
        </p:nvGrpSpPr>
        <p:grpSpPr>
          <a:xfrm>
            <a:off x="1315465" y="2509469"/>
            <a:ext cx="1666465" cy="1944207"/>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24796"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cxnSp>
        <p:nvCxnSpPr>
          <p:cNvPr id="58" name="Straight Arrow Connector 57">
            <a:extLst>
              <a:ext uri="{FF2B5EF4-FFF2-40B4-BE49-F238E27FC236}">
                <a16:creationId xmlns:a16="http://schemas.microsoft.com/office/drawing/2014/main" id="{20901D22-E7D9-416D-BC2E-DDF9B51DFCBC}"/>
              </a:ext>
            </a:extLst>
          </p:cNvPr>
          <p:cNvCxnSpPr>
            <a:cxnSpLocks/>
          </p:cNvCxnSpPr>
          <p:nvPr/>
        </p:nvCxnSpPr>
        <p:spPr>
          <a:xfrm>
            <a:off x="2981930" y="3312235"/>
            <a:ext cx="719632" cy="3240"/>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01562" y="2992829"/>
            <a:ext cx="843400" cy="983967"/>
          </a:xfrm>
          <a:prstGeom prst="rect">
            <a:avLst/>
          </a:prstGeom>
          <a:effectLst>
            <a:outerShdw blurRad="50800" dist="25400" dir="13500000" algn="br" rotWithShape="0">
              <a:prstClr val="black">
                <a:alpha val="40000"/>
              </a:prstClr>
            </a:outerShdw>
          </a:effectLst>
        </p:spPr>
      </p:pic>
      <p:pic>
        <p:nvPicPr>
          <p:cNvPr id="70" name="Graphic 69">
            <a:extLst>
              <a:ext uri="{FF2B5EF4-FFF2-40B4-BE49-F238E27FC236}">
                <a16:creationId xmlns:a16="http://schemas.microsoft.com/office/drawing/2014/main" id="{EBF31009-6270-45AB-9B1E-808C0BE62DF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92890" y="2988677"/>
            <a:ext cx="843400" cy="983967"/>
          </a:xfrm>
          <a:prstGeom prst="rect">
            <a:avLst/>
          </a:prstGeom>
          <a:effectLst>
            <a:outerShdw blurRad="50800" dist="25400" dir="13500000" algn="br" rotWithShape="0">
              <a:prstClr val="black">
                <a:alpha val="40000"/>
              </a:prstClr>
            </a:outerShdw>
          </a:effectLst>
        </p:spPr>
      </p:pic>
      <p:cxnSp>
        <p:nvCxnSpPr>
          <p:cNvPr id="72" name="Straight Arrow Connector 71">
            <a:extLst>
              <a:ext uri="{FF2B5EF4-FFF2-40B4-BE49-F238E27FC236}">
                <a16:creationId xmlns:a16="http://schemas.microsoft.com/office/drawing/2014/main" id="{5833B4E7-BB29-49C3-B156-A9461A5DB139}"/>
              </a:ext>
            </a:extLst>
          </p:cNvPr>
          <p:cNvCxnSpPr>
            <a:cxnSpLocks/>
          </p:cNvCxnSpPr>
          <p:nvPr/>
        </p:nvCxnSpPr>
        <p:spPr>
          <a:xfrm>
            <a:off x="8836290" y="3312234"/>
            <a:ext cx="719632" cy="1"/>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0FC5A40-CD98-4838-94DC-7D3FCAACC353}"/>
              </a:ext>
            </a:extLst>
          </p:cNvPr>
          <p:cNvCxnSpPr>
            <a:cxnSpLocks/>
          </p:cNvCxnSpPr>
          <p:nvPr/>
        </p:nvCxnSpPr>
        <p:spPr>
          <a:xfrm flipH="1" flipV="1">
            <a:off x="8836290" y="3590730"/>
            <a:ext cx="719632" cy="1"/>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5FD68DE0-47AB-4DE2-854F-6E74641C48E8}"/>
              </a:ext>
            </a:extLst>
          </p:cNvPr>
          <p:cNvCxnSpPr>
            <a:cxnSpLocks/>
          </p:cNvCxnSpPr>
          <p:nvPr/>
        </p:nvCxnSpPr>
        <p:spPr>
          <a:xfrm flipH="1" flipV="1">
            <a:off x="2981930" y="3590730"/>
            <a:ext cx="719632" cy="1"/>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CEA2134-2578-4AC4-AF95-A81635049CC7}"/>
              </a:ext>
            </a:extLst>
          </p:cNvPr>
          <p:cNvCxnSpPr>
            <a:cxnSpLocks/>
            <a:stCxn id="76" idx="1"/>
            <a:endCxn id="64" idx="0"/>
          </p:cNvCxnSpPr>
          <p:nvPr/>
        </p:nvCxnSpPr>
        <p:spPr>
          <a:xfrm rot="10800000" flipV="1">
            <a:off x="4123262" y="2216921"/>
            <a:ext cx="474198" cy="775907"/>
          </a:xfrm>
          <a:prstGeom prst="bentConnector2">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58FCFA1-716C-498A-AC9E-EBA99E898225}"/>
              </a:ext>
            </a:extLst>
          </p:cNvPr>
          <p:cNvCxnSpPr>
            <a:cxnSpLocks/>
          </p:cNvCxnSpPr>
          <p:nvPr/>
        </p:nvCxnSpPr>
        <p:spPr>
          <a:xfrm>
            <a:off x="4544962" y="3312234"/>
            <a:ext cx="3447928" cy="3240"/>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D55B860-8BE6-4E83-A47A-8FAEE4C4AE99}"/>
              </a:ext>
            </a:extLst>
          </p:cNvPr>
          <p:cNvCxnSpPr>
            <a:cxnSpLocks/>
          </p:cNvCxnSpPr>
          <p:nvPr/>
        </p:nvCxnSpPr>
        <p:spPr>
          <a:xfrm flipH="1" flipV="1">
            <a:off x="4544962" y="3590729"/>
            <a:ext cx="3447928" cy="1"/>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8074C64-7B2C-4AC6-8F70-D85C2E225B3C}"/>
              </a:ext>
            </a:extLst>
          </p:cNvPr>
          <p:cNvGrpSpPr/>
          <p:nvPr/>
        </p:nvGrpSpPr>
        <p:grpSpPr>
          <a:xfrm>
            <a:off x="4597460" y="1724939"/>
            <a:ext cx="3788865" cy="983966"/>
            <a:chOff x="4597460" y="1724939"/>
            <a:chExt cx="3788865" cy="983966"/>
          </a:xfrm>
        </p:grpSpPr>
        <p:pic>
          <p:nvPicPr>
            <p:cNvPr id="76" name="Graphic 75">
              <a:extLst>
                <a:ext uri="{FF2B5EF4-FFF2-40B4-BE49-F238E27FC236}">
                  <a16:creationId xmlns:a16="http://schemas.microsoft.com/office/drawing/2014/main" id="{CDD6C260-9A4E-4453-9EFC-F1EAB92FE64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4597460" y="1724939"/>
              <a:ext cx="843400" cy="983966"/>
            </a:xfrm>
            <a:prstGeom prst="rect">
              <a:avLst/>
            </a:prstGeom>
            <a:effectLst/>
          </p:spPr>
        </p:pic>
        <p:sp>
          <p:nvSpPr>
            <p:cNvPr id="104" name="TextBox 103">
              <a:extLst>
                <a:ext uri="{FF2B5EF4-FFF2-40B4-BE49-F238E27FC236}">
                  <a16:creationId xmlns:a16="http://schemas.microsoft.com/office/drawing/2014/main" id="{2258E445-347D-4DCB-83E1-D31896A55958}"/>
                </a:ext>
              </a:extLst>
            </p:cNvPr>
            <p:cNvSpPr txBox="1"/>
            <p:nvPr/>
          </p:nvSpPr>
          <p:spPr>
            <a:xfrm>
              <a:off x="4664280" y="2031075"/>
              <a:ext cx="671659" cy="276999"/>
            </a:xfrm>
            <a:prstGeom prst="rect">
              <a:avLst/>
            </a:prstGeom>
            <a:noFill/>
          </p:spPr>
          <p:txBody>
            <a:bodyPr wrap="none" lIns="0" tIns="0" rIns="0" bIns="0" rtlCol="0">
              <a:spAutoFit/>
            </a:bodyPr>
            <a:lstStyle/>
            <a:p>
              <a:r>
                <a:rPr lang="en-US" err="1">
                  <a:solidFill>
                    <a:srgbClr val="202192"/>
                  </a:solidFill>
                  <a:latin typeface="+mj-lt"/>
                </a:rPr>
                <a:t>mDNS</a:t>
              </a:r>
              <a:endParaRPr lang="en-US">
                <a:solidFill>
                  <a:srgbClr val="202192"/>
                </a:solidFill>
                <a:latin typeface="+mj-lt"/>
              </a:endParaRPr>
            </a:p>
          </p:txBody>
        </p:sp>
        <p:sp>
          <p:nvSpPr>
            <p:cNvPr id="111" name="TextBox 110">
              <a:extLst>
                <a:ext uri="{FF2B5EF4-FFF2-40B4-BE49-F238E27FC236}">
                  <a16:creationId xmlns:a16="http://schemas.microsoft.com/office/drawing/2014/main" id="{B7E1473A-6579-466F-BF31-4C95C6F4115E}"/>
                </a:ext>
              </a:extLst>
            </p:cNvPr>
            <p:cNvSpPr txBox="1"/>
            <p:nvPr/>
          </p:nvSpPr>
          <p:spPr>
            <a:xfrm>
              <a:off x="5572322" y="1939923"/>
              <a:ext cx="2814003" cy="553998"/>
            </a:xfrm>
            <a:prstGeom prst="rect">
              <a:avLst/>
            </a:prstGeom>
            <a:noFill/>
          </p:spPr>
          <p:txBody>
            <a:bodyPr wrap="square" lIns="0" tIns="0" rIns="0" bIns="0" rtlCol="0">
              <a:spAutoFit/>
            </a:bodyPr>
            <a:lstStyle/>
            <a:p>
              <a:r>
                <a:rPr lang="en-US">
                  <a:solidFill>
                    <a:srgbClr val="202192"/>
                  </a:solidFill>
                  <a:latin typeface="+mj-lt"/>
                </a:rPr>
                <a:t>Multicast DNS component for service discovery</a:t>
              </a:r>
            </a:p>
          </p:txBody>
        </p:sp>
      </p:grpSp>
      <p:grpSp>
        <p:nvGrpSpPr>
          <p:cNvPr id="9" name="Group 8">
            <a:extLst>
              <a:ext uri="{FF2B5EF4-FFF2-40B4-BE49-F238E27FC236}">
                <a16:creationId xmlns:a16="http://schemas.microsoft.com/office/drawing/2014/main" id="{D2D717BD-45F9-4356-87EF-AE2439A85A72}"/>
              </a:ext>
            </a:extLst>
          </p:cNvPr>
          <p:cNvGrpSpPr/>
          <p:nvPr/>
        </p:nvGrpSpPr>
        <p:grpSpPr>
          <a:xfrm>
            <a:off x="5120808" y="3751612"/>
            <a:ext cx="2578650" cy="442064"/>
            <a:chOff x="5120808" y="3751612"/>
            <a:chExt cx="2578650" cy="442064"/>
          </a:xfrm>
        </p:grpSpPr>
        <p:pic>
          <p:nvPicPr>
            <p:cNvPr id="115" name="Graphic 114">
              <a:extLst>
                <a:ext uri="{FF2B5EF4-FFF2-40B4-BE49-F238E27FC236}">
                  <a16:creationId xmlns:a16="http://schemas.microsoft.com/office/drawing/2014/main" id="{EA4A55B7-9DA2-4EBB-BAA3-339F3728B570}"/>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120808" y="3751612"/>
              <a:ext cx="384968" cy="442064"/>
            </a:xfrm>
            <a:prstGeom prst="rect">
              <a:avLst/>
            </a:prstGeom>
          </p:spPr>
        </p:pic>
        <p:sp>
          <p:nvSpPr>
            <p:cNvPr id="116" name="TextBox 115">
              <a:extLst>
                <a:ext uri="{FF2B5EF4-FFF2-40B4-BE49-F238E27FC236}">
                  <a16:creationId xmlns:a16="http://schemas.microsoft.com/office/drawing/2014/main" id="{8EDE923D-C94E-4BCC-91FA-C5D8E38BEC73}"/>
                </a:ext>
              </a:extLst>
            </p:cNvPr>
            <p:cNvSpPr txBox="1"/>
            <p:nvPr/>
          </p:nvSpPr>
          <p:spPr>
            <a:xfrm>
              <a:off x="5635594" y="3834144"/>
              <a:ext cx="2063864" cy="276999"/>
            </a:xfrm>
            <a:prstGeom prst="rect">
              <a:avLst/>
            </a:prstGeom>
            <a:noFill/>
          </p:spPr>
          <p:txBody>
            <a:bodyPr wrap="square" lIns="0" tIns="0" rIns="0" bIns="0" rtlCol="0">
              <a:spAutoFit/>
            </a:bodyPr>
            <a:lstStyle/>
            <a:p>
              <a:r>
                <a:rPr lang="en-US" err="1">
                  <a:solidFill>
                    <a:srgbClr val="202192"/>
                  </a:solidFill>
                  <a:latin typeface="+mj-lt"/>
                </a:rPr>
                <a:t>mTLS</a:t>
              </a:r>
              <a:r>
                <a:rPr lang="en-US">
                  <a:solidFill>
                    <a:srgbClr val="202192"/>
                  </a:solidFill>
                  <a:latin typeface="+mj-lt"/>
                </a:rPr>
                <a:t> encryption</a:t>
              </a:r>
            </a:p>
          </p:txBody>
        </p:sp>
      </p:grpSp>
      <p:grpSp>
        <p:nvGrpSpPr>
          <p:cNvPr id="6" name="Group 5">
            <a:extLst>
              <a:ext uri="{FF2B5EF4-FFF2-40B4-BE49-F238E27FC236}">
                <a16:creationId xmlns:a16="http://schemas.microsoft.com/office/drawing/2014/main" id="{6B12B890-A243-4E76-8462-B8794E5DC4BD}"/>
              </a:ext>
            </a:extLst>
          </p:cNvPr>
          <p:cNvGrpSpPr/>
          <p:nvPr/>
        </p:nvGrpSpPr>
        <p:grpSpPr>
          <a:xfrm>
            <a:off x="279401" y="4653121"/>
            <a:ext cx="6672640" cy="1452069"/>
            <a:chOff x="279401" y="4653121"/>
            <a:chExt cx="6672640" cy="1452069"/>
          </a:xfrm>
        </p:grpSpPr>
        <p:sp>
          <p:nvSpPr>
            <p:cNvPr id="112" name="TextBox 111">
              <a:extLst>
                <a:ext uri="{FF2B5EF4-FFF2-40B4-BE49-F238E27FC236}">
                  <a16:creationId xmlns:a16="http://schemas.microsoft.com/office/drawing/2014/main" id="{B0B30B29-4BD0-49B3-9C08-7C4C89EBE45B}"/>
                </a:ext>
              </a:extLst>
            </p:cNvPr>
            <p:cNvSpPr txBox="1"/>
            <p:nvPr/>
          </p:nvSpPr>
          <p:spPr>
            <a:xfrm>
              <a:off x="279401" y="4653121"/>
              <a:ext cx="6672640" cy="553998"/>
            </a:xfrm>
            <a:prstGeom prst="rect">
              <a:avLst/>
            </a:prstGeom>
            <a:noFill/>
          </p:spPr>
          <p:txBody>
            <a:bodyPr wrap="square" lIns="0" tIns="0" rIns="0" bIns="0" rtlCol="0">
              <a:spAutoFit/>
            </a:bodyPr>
            <a:lstStyle/>
            <a:p>
              <a:pPr algn="ctr"/>
              <a:r>
                <a:rPr lang="en-US" sz="2000">
                  <a:solidFill>
                    <a:srgbClr val="202192"/>
                  </a:solidFill>
                  <a:latin typeface="+mj-lt"/>
                </a:rPr>
                <a:t>POST</a:t>
              </a:r>
              <a:endParaRPr lang="en-US" sz="1600">
                <a:solidFill>
                  <a:srgbClr val="202192"/>
                </a:solidFill>
                <a:latin typeface="+mj-lt"/>
              </a:endParaRPr>
            </a:p>
            <a:p>
              <a:pPr algn="ctr"/>
              <a:r>
                <a:rPr lang="en-US" sz="1600">
                  <a:solidFill>
                    <a:srgbClr val="202192"/>
                  </a:solidFill>
                  <a:latin typeface="Consolas" panose="020B0609020204030204" pitchFamily="49" charset="0"/>
                </a:rPr>
                <a:t>http://localhost:3500/v1.0/invoke/servicea/method/neworder</a:t>
              </a:r>
            </a:p>
          </p:txBody>
        </p:sp>
        <p:sp>
          <p:nvSpPr>
            <p:cNvPr id="3" name="TextBox 2">
              <a:extLst>
                <a:ext uri="{FF2B5EF4-FFF2-40B4-BE49-F238E27FC236}">
                  <a16:creationId xmlns:a16="http://schemas.microsoft.com/office/drawing/2014/main" id="{35E20C36-1832-465B-96FE-798209AE3FBF}"/>
                </a:ext>
              </a:extLst>
            </p:cNvPr>
            <p:cNvSpPr txBox="1"/>
            <p:nvPr/>
          </p:nvSpPr>
          <p:spPr>
            <a:xfrm>
              <a:off x="2163972" y="5489637"/>
              <a:ext cx="3075180" cy="615553"/>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sz="1600" kern="1200">
                  <a:solidFill>
                    <a:srgbClr val="202192"/>
                  </a:solidFill>
                  <a:effectLst/>
                  <a:latin typeface="Consolas" panose="020B0609020204030204" pitchFamily="49" charset="0"/>
                  <a:ea typeface="Segoe UI Symbol" panose="020B0502040204020203" pitchFamily="34" charset="0"/>
                  <a:cs typeface="+mn-cs"/>
                </a:rPr>
                <a:t>{"</a:t>
              </a:r>
              <a:r>
                <a:rPr lang="en-US" sz="1600" kern="1200" err="1">
                  <a:solidFill>
                    <a:srgbClr val="202192"/>
                  </a:solidFill>
                  <a:effectLst/>
                  <a:latin typeface="Consolas" panose="020B0609020204030204" pitchFamily="49" charset="0"/>
                  <a:ea typeface="Segoe UI Symbol" panose="020B0502040204020203" pitchFamily="34" charset="0"/>
                  <a:cs typeface="+mn-cs"/>
                </a:rPr>
                <a:t>data":"Hello</a:t>
              </a:r>
              <a:r>
                <a:rPr lang="en-US" sz="1600" kern="1200">
                  <a:solidFill>
                    <a:srgbClr val="202192"/>
                  </a:solidFill>
                  <a:effectLst/>
                  <a:latin typeface="Consolas" panose="020B0609020204030204" pitchFamily="49" charset="0"/>
                  <a:ea typeface="Segoe UI Symbol" panose="020B0502040204020203" pitchFamily="34" charset="0"/>
                  <a:cs typeface="+mn-cs"/>
                </a:rPr>
                <a:t> World"}</a:t>
              </a:r>
            </a:p>
          </p:txBody>
        </p:sp>
      </p:grpSp>
      <p:grpSp>
        <p:nvGrpSpPr>
          <p:cNvPr id="7" name="Group 6">
            <a:extLst>
              <a:ext uri="{FF2B5EF4-FFF2-40B4-BE49-F238E27FC236}">
                <a16:creationId xmlns:a16="http://schemas.microsoft.com/office/drawing/2014/main" id="{7F052B38-27C3-4002-9E85-DB34ACC1240F}"/>
              </a:ext>
            </a:extLst>
          </p:cNvPr>
          <p:cNvGrpSpPr/>
          <p:nvPr/>
        </p:nvGrpSpPr>
        <p:grpSpPr>
          <a:xfrm>
            <a:off x="7404202" y="4653121"/>
            <a:ext cx="4052738" cy="1452069"/>
            <a:chOff x="7404202" y="4653121"/>
            <a:chExt cx="4052738" cy="1452069"/>
          </a:xfrm>
        </p:grpSpPr>
        <p:sp>
          <p:nvSpPr>
            <p:cNvPr id="113" name="TextBox 112">
              <a:extLst>
                <a:ext uri="{FF2B5EF4-FFF2-40B4-BE49-F238E27FC236}">
                  <a16:creationId xmlns:a16="http://schemas.microsoft.com/office/drawing/2014/main" id="{D3A6C9AE-D340-4827-9176-F04706160F1A}"/>
                </a:ext>
              </a:extLst>
            </p:cNvPr>
            <p:cNvSpPr txBox="1"/>
            <p:nvPr/>
          </p:nvSpPr>
          <p:spPr>
            <a:xfrm>
              <a:off x="7404202" y="4653121"/>
              <a:ext cx="4052738" cy="553998"/>
            </a:xfrm>
            <a:prstGeom prst="rect">
              <a:avLst/>
            </a:prstGeom>
            <a:noFill/>
          </p:spPr>
          <p:txBody>
            <a:bodyPr wrap="square" lIns="0" tIns="0" rIns="0" bIns="0" rtlCol="0">
              <a:spAutoFit/>
            </a:bodyPr>
            <a:lstStyle/>
            <a:p>
              <a:pPr algn="ctr"/>
              <a:r>
                <a:rPr lang="en-US" sz="2000">
                  <a:solidFill>
                    <a:srgbClr val="202192"/>
                  </a:solidFill>
                  <a:latin typeface="+mj-lt"/>
                </a:rPr>
                <a:t>POST</a:t>
              </a:r>
              <a:endParaRPr lang="en-US" sz="1600">
                <a:solidFill>
                  <a:srgbClr val="202192"/>
                </a:solidFill>
                <a:latin typeface="+mj-lt"/>
              </a:endParaRPr>
            </a:p>
            <a:p>
              <a:pPr algn="ctr"/>
              <a:r>
                <a:rPr lang="en-US" sz="1600">
                  <a:solidFill>
                    <a:srgbClr val="202192"/>
                  </a:solidFill>
                  <a:latin typeface="Consolas" panose="020B0609020204030204" pitchFamily="49" charset="0"/>
                </a:rPr>
                <a:t>http://10.0.0.2:8000/neworder</a:t>
              </a:r>
            </a:p>
          </p:txBody>
        </p:sp>
        <p:sp>
          <p:nvSpPr>
            <p:cNvPr id="5" name="TextBox 4">
              <a:extLst>
                <a:ext uri="{FF2B5EF4-FFF2-40B4-BE49-F238E27FC236}">
                  <a16:creationId xmlns:a16="http://schemas.microsoft.com/office/drawing/2014/main" id="{98EC4F50-368E-4364-8AA2-4B85959FE385}"/>
                </a:ext>
              </a:extLst>
            </p:cNvPr>
            <p:cNvSpPr txBox="1"/>
            <p:nvPr/>
          </p:nvSpPr>
          <p:spPr>
            <a:xfrm>
              <a:off x="7892981" y="5489637"/>
              <a:ext cx="3075180" cy="615553"/>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sz="1600" kern="1200">
                  <a:solidFill>
                    <a:srgbClr val="202192"/>
                  </a:solidFill>
                  <a:effectLst/>
                  <a:latin typeface="Consolas" panose="020B0609020204030204" pitchFamily="49" charset="0"/>
                  <a:ea typeface="Segoe UI Symbol" panose="020B0502040204020203" pitchFamily="34" charset="0"/>
                  <a:cs typeface="+mn-cs"/>
                </a:rPr>
                <a:t>{"</a:t>
              </a:r>
              <a:r>
                <a:rPr lang="en-US" sz="1600" kern="1200" err="1">
                  <a:solidFill>
                    <a:srgbClr val="202192"/>
                  </a:solidFill>
                  <a:effectLst/>
                  <a:latin typeface="Consolas" panose="020B0609020204030204" pitchFamily="49" charset="0"/>
                  <a:ea typeface="Segoe UI Symbol" panose="020B0502040204020203" pitchFamily="34" charset="0"/>
                  <a:cs typeface="+mn-cs"/>
                </a:rPr>
                <a:t>data":"Hello</a:t>
              </a:r>
              <a:r>
                <a:rPr lang="en-US" sz="1600" kern="1200">
                  <a:solidFill>
                    <a:srgbClr val="202192"/>
                  </a:solidFill>
                  <a:effectLst/>
                  <a:latin typeface="Consolas" panose="020B0609020204030204" pitchFamily="49" charset="0"/>
                  <a:ea typeface="Segoe UI Symbol" panose="020B0502040204020203" pitchFamily="34" charset="0"/>
                  <a:cs typeface="+mn-cs"/>
                </a:rPr>
                <a:t> World"}</a:t>
              </a:r>
            </a:p>
          </p:txBody>
        </p:sp>
      </p:grpSp>
    </p:spTree>
    <p:extLst>
      <p:ext uri="{BB962C8B-B14F-4D97-AF65-F5344CB8AC3E}">
        <p14:creationId xmlns:p14="http://schemas.microsoft.com/office/powerpoint/2010/main" val="2533936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42" presetClass="path" presetSubtype="0" decel="100000" fill="hold" nodeType="withEffect">
                                  <p:stCondLst>
                                    <p:cond delay="0"/>
                                  </p:stCondLst>
                                  <p:childTnLst>
                                    <p:animMotion origin="layout" path="M 2.70833E-6 1.85185E-6 L 2.70833E-6 0.02569 " pathEditMode="relative" rAng="0" ptsTypes="AA">
                                      <p:cBhvr>
                                        <p:cTn id="34" dur="500" spd="-100000" fill="hold"/>
                                        <p:tgtEl>
                                          <p:spTgt spid="6"/>
                                        </p:tgtEl>
                                        <p:attrNameLst>
                                          <p:attrName>ppt_x</p:attrName>
                                          <p:attrName>ppt_y</p:attrName>
                                        </p:attrNameLst>
                                      </p:cBhvr>
                                      <p:rCtr x="0" y="1273"/>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42" presetClass="path" presetSubtype="0" decel="100000" fill="hold" nodeType="withEffect">
                                  <p:stCondLst>
                                    <p:cond delay="0"/>
                                  </p:stCondLst>
                                  <p:childTnLst>
                                    <p:animMotion origin="layout" path="M 2.70833E-6 1.85185E-6 L 2.70833E-6 0.02569 " pathEditMode="relative" rAng="0" ptsTypes="AA">
                                      <p:cBhvr>
                                        <p:cTn id="41" dur="500" spd="-100000" fill="hold"/>
                                        <p:tgtEl>
                                          <p:spTgt spid="8"/>
                                        </p:tgtEl>
                                        <p:attrNameLst>
                                          <p:attrName>ppt_x</p:attrName>
                                          <p:attrName>ppt_y</p:attrName>
                                        </p:attrNameLst>
                                      </p:cBhvr>
                                      <p:rCtr x="0" y="1273"/>
                                    </p:animMotion>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left)">
                                      <p:cBhvr>
                                        <p:cTn id="50" dur="500"/>
                                        <p:tgtEl>
                                          <p:spTgt spid="89"/>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42" presetClass="path" presetSubtype="0" decel="100000" fill="hold" nodeType="withEffect">
                                  <p:stCondLst>
                                    <p:cond delay="0"/>
                                  </p:stCondLst>
                                  <p:childTnLst>
                                    <p:animMotion origin="layout" path="M 2.70833E-6 1.85185E-6 L 2.70833E-6 0.02569 " pathEditMode="relative" rAng="0" ptsTypes="AA">
                                      <p:cBhvr>
                                        <p:cTn id="55" dur="500" spd="-100000" fill="hold"/>
                                        <p:tgtEl>
                                          <p:spTgt spid="9"/>
                                        </p:tgtEl>
                                        <p:attrNameLst>
                                          <p:attrName>ppt_x</p:attrName>
                                          <p:attrName>ppt_y</p:attrName>
                                        </p:attrNameLst>
                                      </p:cBhvr>
                                      <p:rCtr x="0" y="1273"/>
                                    </p:animMotion>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500"/>
                                        <p:tgtEl>
                                          <p:spTgt spid="72"/>
                                        </p:tgtEl>
                                      </p:cBhvr>
                                    </p:animEffect>
                                  </p:childTnLst>
                                </p:cTn>
                              </p:par>
                              <p:par>
                                <p:cTn id="61" presetID="10"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42" presetClass="path" presetSubtype="0" decel="100000" fill="hold" nodeType="withEffect">
                                  <p:stCondLst>
                                    <p:cond delay="0"/>
                                  </p:stCondLst>
                                  <p:childTnLst>
                                    <p:animMotion origin="layout" path="M 2.70833E-6 1.85185E-6 L 2.70833E-6 0.02569 " pathEditMode="relative" rAng="0" ptsTypes="AA">
                                      <p:cBhvr>
                                        <p:cTn id="65" dur="500" spd="-100000" fill="hold"/>
                                        <p:tgtEl>
                                          <p:spTgt spid="7"/>
                                        </p:tgtEl>
                                        <p:attrNameLst>
                                          <p:attrName>ppt_x</p:attrName>
                                          <p:attrName>ppt_y</p:attrName>
                                        </p:attrNameLst>
                                      </p:cBhvr>
                                      <p:rCtr x="0" y="1273"/>
                                    </p:animMotion>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wipe(right)">
                                      <p:cBhvr>
                                        <p:cTn id="70" dur="500"/>
                                        <p:tgtEl>
                                          <p:spTgt spid="78"/>
                                        </p:tgtEl>
                                      </p:cBhvr>
                                    </p:animEffect>
                                  </p:childTnLst>
                                </p:cTn>
                              </p:par>
                            </p:childTnLst>
                          </p:cTn>
                        </p:par>
                        <p:par>
                          <p:cTn id="71" fill="hold">
                            <p:stCondLst>
                              <p:cond delay="500"/>
                            </p:stCondLst>
                            <p:childTnLst>
                              <p:par>
                                <p:cTn id="72" presetID="22" presetClass="entr" presetSubtype="2" fill="hold" nodeType="after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wipe(right)">
                                      <p:cBhvr>
                                        <p:cTn id="74" dur="500"/>
                                        <p:tgtEl>
                                          <p:spTgt spid="91"/>
                                        </p:tgtEl>
                                      </p:cBhvr>
                                    </p:animEffect>
                                  </p:childTnLst>
                                </p:cTn>
                              </p:par>
                            </p:childTnLst>
                          </p:cTn>
                        </p:par>
                        <p:par>
                          <p:cTn id="75" fill="hold">
                            <p:stCondLst>
                              <p:cond delay="1000"/>
                            </p:stCondLst>
                            <p:childTnLst>
                              <p:par>
                                <p:cTn id="76" presetID="22" presetClass="entr" presetSubtype="2" fill="hold"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wipe(right)">
                                      <p:cBhvr>
                                        <p:cTn id="7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5">
            <a:extLst>
              <a:ext uri="{FF2B5EF4-FFF2-40B4-BE49-F238E27FC236}">
                <a16:creationId xmlns:a16="http://schemas.microsoft.com/office/drawing/2014/main" id="{7F5A2C15-6A44-4FC4-9396-272347CDDE82}"/>
              </a:ext>
            </a:extLst>
          </p:cNvPr>
          <p:cNvSpPr/>
          <p:nvPr/>
        </p:nvSpPr>
        <p:spPr bwMode="auto">
          <a:xfrm>
            <a:off x="7970973" y="2987274"/>
            <a:ext cx="3614736" cy="812539"/>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graphicFrame>
        <p:nvGraphicFramePr>
          <p:cNvPr id="37" name="Table 12">
            <a:extLst>
              <a:ext uri="{FF2B5EF4-FFF2-40B4-BE49-F238E27FC236}">
                <a16:creationId xmlns:a16="http://schemas.microsoft.com/office/drawing/2014/main" id="{C164C156-FFF4-4FD6-969D-D197DC385127}"/>
              </a:ext>
            </a:extLst>
          </p:cNvPr>
          <p:cNvGraphicFramePr>
            <a:graphicFrameLocks noGrp="1"/>
          </p:cNvGraphicFramePr>
          <p:nvPr>
            <p:extLst>
              <p:ext uri="{D42A27DB-BD31-4B8C-83A1-F6EECF244321}">
                <p14:modId xmlns:p14="http://schemas.microsoft.com/office/powerpoint/2010/main" val="3207919391"/>
              </p:ext>
            </p:extLst>
          </p:nvPr>
        </p:nvGraphicFramePr>
        <p:xfrm>
          <a:off x="7970973" y="2970443"/>
          <a:ext cx="3614737" cy="829370"/>
        </p:xfrm>
        <a:graphic>
          <a:graphicData uri="http://schemas.openxmlformats.org/drawingml/2006/table">
            <a:tbl>
              <a:tblPr firstRow="1" bandRow="1">
                <a:effectLst/>
                <a:tableStyleId>{3B4B98B0-60AC-42C2-AFA5-B58CD77FA1E5}</a:tableStyleId>
              </a:tblPr>
              <a:tblGrid>
                <a:gridCol w="1409031">
                  <a:extLst>
                    <a:ext uri="{9D8B030D-6E8A-4147-A177-3AD203B41FA5}">
                      <a16:colId xmlns:a16="http://schemas.microsoft.com/office/drawing/2014/main" val="3761039183"/>
                    </a:ext>
                  </a:extLst>
                </a:gridCol>
                <a:gridCol w="2205706">
                  <a:extLst>
                    <a:ext uri="{9D8B030D-6E8A-4147-A177-3AD203B41FA5}">
                      <a16:colId xmlns:a16="http://schemas.microsoft.com/office/drawing/2014/main" val="836788475"/>
                    </a:ext>
                  </a:extLst>
                </a:gridCol>
              </a:tblGrid>
              <a:tr h="376986">
                <a:tc>
                  <a:txBody>
                    <a:bodyPr/>
                    <a:lstStyle/>
                    <a:p>
                      <a:pPr marL="0" algn="l" defTabSz="914400" rtl="0" eaLnBrk="1" latinLnBrk="0" hangingPunct="1"/>
                      <a:r>
                        <a:rPr lang="en-US" sz="1400" kern="1200">
                          <a:solidFill>
                            <a:schemeClr val="bg1"/>
                          </a:solidFill>
                        </a:rPr>
                        <a:t>key</a:t>
                      </a:r>
                      <a:endParaRPr lang="en-US" sz="1400" b="1" kern="1200">
                        <a:solidFill>
                          <a:schemeClr val="bg1"/>
                        </a:solidFill>
                        <a:latin typeface="+mj-lt"/>
                        <a:ea typeface="+mn-ea"/>
                        <a:cs typeface="+mn-cs"/>
                      </a:endParaRPr>
                    </a:p>
                  </a:txBody>
                  <a:tcPr marR="0" marT="9144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192"/>
                    </a:solidFill>
                  </a:tcPr>
                </a:tc>
                <a:tc>
                  <a:txBody>
                    <a:bodyPr/>
                    <a:lstStyle/>
                    <a:p>
                      <a:pPr marL="0" algn="l" defTabSz="914400" rtl="0" eaLnBrk="1" latinLnBrk="0" hangingPunct="1"/>
                      <a:r>
                        <a:rPr lang="en-US" sz="1400" kern="1200">
                          <a:solidFill>
                            <a:schemeClr val="bg1"/>
                          </a:solidFill>
                        </a:rPr>
                        <a:t>value</a:t>
                      </a:r>
                      <a:endParaRPr lang="en-US" sz="1400" b="1" kern="1200">
                        <a:solidFill>
                          <a:schemeClr val="bg1"/>
                        </a:solidFill>
                        <a:latin typeface="+mj-lt"/>
                        <a:ea typeface="+mn-ea"/>
                        <a:cs typeface="+mn-cs"/>
                      </a:endParaRPr>
                    </a:p>
                  </a:txBody>
                  <a:tcPr marR="0" marT="9144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192"/>
                    </a:solidFill>
                  </a:tcPr>
                </a:tc>
                <a:extLst>
                  <a:ext uri="{0D108BD9-81ED-4DB2-BD59-A6C34878D82A}">
                    <a16:rowId xmlns:a16="http://schemas.microsoft.com/office/drawing/2014/main" val="2260012255"/>
                  </a:ext>
                </a:extLst>
              </a:tr>
              <a:tr h="452384">
                <a:tc>
                  <a:txBody>
                    <a:bodyPr/>
                    <a:lstStyle/>
                    <a:p>
                      <a:r>
                        <a:rPr lang="en-US" sz="1400" b="0" kern="1200" err="1">
                          <a:latin typeface="Consolas" panose="020B0609020204030204" pitchFamily="49" charset="0"/>
                        </a:rPr>
                        <a:t>myApp</a:t>
                      </a:r>
                      <a:r>
                        <a:rPr lang="en-US" sz="1400" b="0" kern="1200">
                          <a:latin typeface="Consolas" panose="020B0609020204030204" pitchFamily="49" charset="0"/>
                        </a:rPr>
                        <a:t>-weapon</a:t>
                      </a:r>
                      <a:endParaRPr lang="en-US" sz="1400" b="0" kern="120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b="0" kern="1200" dirty="0">
                          <a:latin typeface="Consolas" panose="020B0609020204030204" pitchFamily="49" charset="0"/>
                        </a:rPr>
                        <a:t>"</a:t>
                      </a:r>
                      <a:r>
                        <a:rPr lang="en-US" sz="1400" b="0" kern="1200" dirty="0" err="1">
                          <a:latin typeface="Consolas" panose="020B0609020204030204" pitchFamily="49" charset="0"/>
                        </a:rPr>
                        <a:t>DeathStar</a:t>
                      </a:r>
                      <a:r>
                        <a:rPr lang="en-US" sz="1400" b="0" kern="1200" dirty="0">
                          <a:latin typeface="Consolas" panose="020B0609020204030204" pitchFamily="49" charset="0"/>
                        </a:rPr>
                        <a:t>"</a:t>
                      </a:r>
                      <a:endParaRPr lang="en-US" sz="1400" b="0" kern="1200" dirty="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2882631"/>
                  </a:ext>
                </a:extLst>
              </a:tr>
            </a:tbl>
          </a:graphicData>
        </a:graphic>
      </p:graphicFrame>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State management</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17747" y="457200"/>
            <a:ext cx="335789" cy="549656"/>
          </a:xfrm>
          <a:prstGeom prst="rect">
            <a:avLst/>
          </a:prstGeom>
        </p:spPr>
      </p:pic>
      <p:grpSp>
        <p:nvGrpSpPr>
          <p:cNvPr id="13" name="!!AppA">
            <a:extLst>
              <a:ext uri="{FF2B5EF4-FFF2-40B4-BE49-F238E27FC236}">
                <a16:creationId xmlns:a16="http://schemas.microsoft.com/office/drawing/2014/main" id="{84E5AC79-DC80-4CEC-8559-2C80EC45A927}"/>
              </a:ext>
            </a:extLst>
          </p:cNvPr>
          <p:cNvGrpSpPr/>
          <p:nvPr/>
        </p:nvGrpSpPr>
        <p:grpSpPr>
          <a:xfrm>
            <a:off x="1276252" y="1696947"/>
            <a:ext cx="1461928" cy="1705582"/>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24797"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51928" y="2056928"/>
            <a:ext cx="843400" cy="983967"/>
          </a:xfrm>
          <a:prstGeom prst="rect">
            <a:avLst/>
          </a:prstGeom>
          <a:effectLst>
            <a:outerShdw blurRad="50800" dist="25400" dir="13500000" algn="br" rotWithShape="0">
              <a:prstClr val="black">
                <a:alpha val="40000"/>
              </a:prstClr>
            </a:outerShdw>
          </a:effectLst>
        </p:spPr>
      </p:pic>
      <p:cxnSp>
        <p:nvCxnSpPr>
          <p:cNvPr id="58" name="Straight Arrow Connector 57">
            <a:extLst>
              <a:ext uri="{FF2B5EF4-FFF2-40B4-BE49-F238E27FC236}">
                <a16:creationId xmlns:a16="http://schemas.microsoft.com/office/drawing/2014/main" id="{20901D22-E7D9-416D-BC2E-DDF9B51DFCBC}"/>
              </a:ext>
            </a:extLst>
          </p:cNvPr>
          <p:cNvCxnSpPr>
            <a:cxnSpLocks/>
            <a:stCxn id="14" idx="3"/>
            <a:endCxn id="64" idx="1"/>
          </p:cNvCxnSpPr>
          <p:nvPr/>
        </p:nvCxnSpPr>
        <p:spPr>
          <a:xfrm flipV="1">
            <a:off x="2738180" y="2548912"/>
            <a:ext cx="1813748" cy="826"/>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0B30B29-4BD0-49B3-9C08-7C4C89EBE45B}"/>
              </a:ext>
            </a:extLst>
          </p:cNvPr>
          <p:cNvSpPr txBox="1"/>
          <p:nvPr/>
        </p:nvSpPr>
        <p:spPr>
          <a:xfrm>
            <a:off x="944937" y="3404530"/>
            <a:ext cx="5829274" cy="646331"/>
          </a:xfrm>
          <a:prstGeom prst="rect">
            <a:avLst/>
          </a:prstGeom>
          <a:noFill/>
        </p:spPr>
        <p:txBody>
          <a:bodyPr wrap="square" lIns="0" tIns="0" rIns="0" bIns="0" rtlCol="0">
            <a:spAutoFit/>
          </a:bodyPr>
          <a:lstStyle/>
          <a:p>
            <a:pPr algn="ctr"/>
            <a:r>
              <a:rPr lang="en-US" sz="2400">
                <a:solidFill>
                  <a:srgbClr val="202192"/>
                </a:solidFill>
                <a:latin typeface="+mj-lt"/>
              </a:rPr>
              <a:t>POST</a:t>
            </a:r>
            <a:endParaRPr lang="en-US">
              <a:solidFill>
                <a:srgbClr val="202192"/>
              </a:solidFill>
              <a:latin typeface="+mj-lt"/>
            </a:endParaRPr>
          </a:p>
          <a:p>
            <a:pPr algn="ctr"/>
            <a:r>
              <a:rPr lang="en-US">
                <a:solidFill>
                  <a:srgbClr val="202192"/>
                </a:solidFill>
                <a:latin typeface="Consolas" panose="020B0609020204030204" pitchFamily="49" charset="0"/>
              </a:rPr>
              <a:t>http://localhost:3500/v1.0/state/corpdb</a:t>
            </a:r>
          </a:p>
        </p:txBody>
      </p:sp>
      <p:sp>
        <p:nvSpPr>
          <p:cNvPr id="44" name="TextBox 43">
            <a:extLst>
              <a:ext uri="{FF2B5EF4-FFF2-40B4-BE49-F238E27FC236}">
                <a16:creationId xmlns:a16="http://schemas.microsoft.com/office/drawing/2014/main" id="{3CEBFA4A-C463-48DA-B99D-64E5B35C894A}"/>
              </a:ext>
            </a:extLst>
          </p:cNvPr>
          <p:cNvSpPr txBox="1"/>
          <p:nvPr/>
        </p:nvSpPr>
        <p:spPr>
          <a:xfrm>
            <a:off x="2190415" y="4264677"/>
            <a:ext cx="3338318" cy="1292662"/>
          </a:xfrm>
          <a:prstGeom prst="rect">
            <a:avLst/>
          </a:prstGeom>
          <a:solidFill>
            <a:schemeClr val="bg1"/>
          </a:solidFill>
          <a:effectLst>
            <a:outerShdw blurRad="63500" algn="ctr" rotWithShape="0">
              <a:prstClr val="black">
                <a:alpha val="40000"/>
              </a:prstClr>
            </a:outerShdw>
          </a:effectLst>
        </p:spPr>
        <p:txBody>
          <a:bodyPr wrap="square" lIns="182880" tIns="91440" bIns="91440" anchor="ctr">
            <a:spAutoFit/>
          </a:bodyPr>
          <a:lstStyle/>
          <a:p>
            <a:pPr lvl="0" defTabSz="932472" fontAlgn="base">
              <a:spcBef>
                <a:spcPct val="0"/>
              </a:spcBef>
            </a:pPr>
            <a:r>
              <a:rPr lang="en-US">
                <a:solidFill>
                  <a:srgbClr val="202192"/>
                </a:solidFill>
                <a:latin typeface="Consolas" panose="020B0609020204030204" pitchFamily="49" charset="0"/>
                <a:ea typeface="Segoe UI Symbol"/>
              </a:rPr>
              <a:t>[{</a:t>
            </a:r>
          </a:p>
          <a:p>
            <a:pPr lvl="0" defTabSz="932472" fontAlgn="base">
              <a:spcBef>
                <a:spcPct val="0"/>
              </a:spcBef>
            </a:pPr>
            <a:r>
              <a:rPr lang="en-US">
                <a:solidFill>
                  <a:srgbClr val="202192"/>
                </a:solidFill>
                <a:latin typeface="Consolas" panose="020B0609020204030204" pitchFamily="49" charset="0"/>
                <a:ea typeface="Segoe UI Symbol"/>
              </a:rPr>
              <a:t>   "key": "weapon",</a:t>
            </a:r>
          </a:p>
          <a:p>
            <a:pPr lvl="0" defTabSz="932472" fontAlgn="base">
              <a:spcBef>
                <a:spcPct val="0"/>
              </a:spcBef>
            </a:pPr>
            <a:r>
              <a:rPr lang="en-US">
                <a:solidFill>
                  <a:srgbClr val="202192"/>
                </a:solidFill>
                <a:latin typeface="Consolas" panose="020B0609020204030204" pitchFamily="49" charset="0"/>
                <a:ea typeface="Segoe UI Symbol"/>
              </a:rPr>
              <a:t>   "value": "</a:t>
            </a:r>
            <a:r>
              <a:rPr lang="en-US" err="1">
                <a:solidFill>
                  <a:srgbClr val="202192"/>
                </a:solidFill>
                <a:latin typeface="Consolas" panose="020B0609020204030204" pitchFamily="49" charset="0"/>
                <a:ea typeface="Segoe UI Symbol"/>
              </a:rPr>
              <a:t>DeathStar</a:t>
            </a:r>
            <a:r>
              <a:rPr lang="en-US">
                <a:solidFill>
                  <a:srgbClr val="202192"/>
                </a:solidFill>
                <a:latin typeface="Consolas" panose="020B0609020204030204" pitchFamily="49" charset="0"/>
                <a:ea typeface="Segoe UI Symbol"/>
              </a:rPr>
              <a:t>"</a:t>
            </a:r>
          </a:p>
          <a:p>
            <a:pPr lvl="0" defTabSz="932472" fontAlgn="base">
              <a:spcBef>
                <a:spcPct val="0"/>
              </a:spcBef>
            </a:pPr>
            <a:r>
              <a:rPr lang="en-US">
                <a:solidFill>
                  <a:srgbClr val="202192"/>
                </a:solidFill>
                <a:latin typeface="Consolas" panose="020B0609020204030204" pitchFamily="49" charset="0"/>
                <a:ea typeface="Segoe UI Symbol"/>
              </a:rPr>
              <a:t>}]</a:t>
            </a:r>
          </a:p>
        </p:txBody>
      </p:sp>
      <p:grpSp>
        <p:nvGrpSpPr>
          <p:cNvPr id="55" name="Group 54">
            <a:extLst>
              <a:ext uri="{FF2B5EF4-FFF2-40B4-BE49-F238E27FC236}">
                <a16:creationId xmlns:a16="http://schemas.microsoft.com/office/drawing/2014/main" id="{64727B94-D064-44AD-B142-BE0507A41495}"/>
              </a:ext>
            </a:extLst>
          </p:cNvPr>
          <p:cNvGrpSpPr/>
          <p:nvPr/>
        </p:nvGrpSpPr>
        <p:grpSpPr>
          <a:xfrm>
            <a:off x="5395328" y="2411019"/>
            <a:ext cx="1395075" cy="269304"/>
            <a:chOff x="5395328" y="2411019"/>
            <a:chExt cx="1395075" cy="269304"/>
          </a:xfrm>
        </p:grpSpPr>
        <p:cxnSp>
          <p:nvCxnSpPr>
            <p:cNvPr id="89" name="Straight Arrow Connector 88">
              <a:extLst>
                <a:ext uri="{FF2B5EF4-FFF2-40B4-BE49-F238E27FC236}">
                  <a16:creationId xmlns:a16="http://schemas.microsoft.com/office/drawing/2014/main" id="{858FCFA1-716C-498A-AC9E-EBA99E898225}"/>
                </a:ext>
              </a:extLst>
            </p:cNvPr>
            <p:cNvCxnSpPr>
              <a:cxnSpLocks/>
              <a:stCxn id="64" idx="3"/>
              <a:endCxn id="21" idx="3"/>
            </p:cNvCxnSpPr>
            <p:nvPr/>
          </p:nvCxnSpPr>
          <p:spPr>
            <a:xfrm flipV="1">
              <a:off x="5395328" y="2545671"/>
              <a:ext cx="1146790" cy="324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E231F6F-64DA-48ED-80BC-4FEF3A386EB8}"/>
                </a:ext>
              </a:extLst>
            </p:cNvPr>
            <p:cNvSpPr/>
            <p:nvPr/>
          </p:nvSpPr>
          <p:spPr bwMode="auto">
            <a:xfrm>
              <a:off x="6545916" y="2507737"/>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6F41143A-87DB-44AA-ACEC-F8599E3272D4}"/>
                </a:ext>
              </a:extLst>
            </p:cNvPr>
            <p:cNvSpPr/>
            <p:nvPr/>
          </p:nvSpPr>
          <p:spPr bwMode="auto">
            <a:xfrm>
              <a:off x="6542118" y="2411019"/>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56" name="Group 55">
            <a:extLst>
              <a:ext uri="{FF2B5EF4-FFF2-40B4-BE49-F238E27FC236}">
                <a16:creationId xmlns:a16="http://schemas.microsoft.com/office/drawing/2014/main" id="{03214943-05AD-4A56-A314-09B7AE27BF36}"/>
              </a:ext>
            </a:extLst>
          </p:cNvPr>
          <p:cNvGrpSpPr/>
          <p:nvPr/>
        </p:nvGrpSpPr>
        <p:grpSpPr>
          <a:xfrm>
            <a:off x="6624637" y="2115983"/>
            <a:ext cx="4961072" cy="859376"/>
            <a:chOff x="6624637" y="2115983"/>
            <a:chExt cx="4961072" cy="859376"/>
          </a:xfrm>
        </p:grpSpPr>
        <p:grpSp>
          <p:nvGrpSpPr>
            <p:cNvPr id="51" name="Group 50">
              <a:extLst>
                <a:ext uri="{FF2B5EF4-FFF2-40B4-BE49-F238E27FC236}">
                  <a16:creationId xmlns:a16="http://schemas.microsoft.com/office/drawing/2014/main" id="{C6488998-027F-4CB5-AC1A-9EDD9E725F75}"/>
                </a:ext>
              </a:extLst>
            </p:cNvPr>
            <p:cNvGrpSpPr/>
            <p:nvPr/>
          </p:nvGrpSpPr>
          <p:grpSpPr>
            <a:xfrm>
              <a:off x="6624637" y="2115983"/>
              <a:ext cx="4961072" cy="859376"/>
              <a:chOff x="6624637" y="2115983"/>
              <a:chExt cx="4961072" cy="859376"/>
            </a:xfrm>
          </p:grpSpPr>
          <p:sp>
            <p:nvSpPr>
              <p:cNvPr id="26" name="Rounded Rectangle 5">
                <a:extLst>
                  <a:ext uri="{FF2B5EF4-FFF2-40B4-BE49-F238E27FC236}">
                    <a16:creationId xmlns:a16="http://schemas.microsoft.com/office/drawing/2014/main" id="{22936666-0581-44E0-9E07-D8C92F68830E}"/>
                  </a:ext>
                </a:extLst>
              </p:cNvPr>
              <p:cNvSpPr/>
              <p:nvPr/>
            </p:nvSpPr>
            <p:spPr bwMode="auto">
              <a:xfrm>
                <a:off x="7970973" y="2115983"/>
                <a:ext cx="3614736"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Redis </a:t>
                </a:r>
                <a:r>
                  <a:rPr kumimoji="0" lang="en-US" sz="2000" b="0" i="0" u="none" strike="noStrike" kern="1200" cap="none" spc="0" normalizeH="0" baseline="0" noProof="0">
                    <a:ln>
                      <a:noFill/>
                    </a:ln>
                    <a:solidFill>
                      <a:srgbClr val="000000"/>
                    </a:solidFill>
                    <a:effectLst/>
                    <a:uLnTx/>
                    <a:uFillTx/>
                    <a:latin typeface="Segoe UI Semibold"/>
                    <a:ea typeface="+mn-ea"/>
                    <a:cs typeface="+mn-cs"/>
                  </a:rPr>
                  <a:t>Cache</a:t>
                </a:r>
              </a:p>
            </p:txBody>
          </p:sp>
          <p:grpSp>
            <p:nvGrpSpPr>
              <p:cNvPr id="50" name="Group 49">
                <a:extLst>
                  <a:ext uri="{FF2B5EF4-FFF2-40B4-BE49-F238E27FC236}">
                    <a16:creationId xmlns:a16="http://schemas.microsoft.com/office/drawing/2014/main" id="{D1B713EE-C4EC-4691-8261-2E2D7736270B}"/>
                  </a:ext>
                </a:extLst>
              </p:cNvPr>
              <p:cNvGrpSpPr/>
              <p:nvPr/>
            </p:nvGrpSpPr>
            <p:grpSpPr>
              <a:xfrm>
                <a:off x="6624637" y="2493539"/>
                <a:ext cx="1346336" cy="104265"/>
                <a:chOff x="6624637" y="2493539"/>
                <a:chExt cx="1346336" cy="104265"/>
              </a:xfrm>
            </p:grpSpPr>
            <p:sp>
              <p:nvSpPr>
                <p:cNvPr id="22" name="Oval 21">
                  <a:extLst>
                    <a:ext uri="{FF2B5EF4-FFF2-40B4-BE49-F238E27FC236}">
                      <a16:creationId xmlns:a16="http://schemas.microsoft.com/office/drawing/2014/main" id="{CE8A95E4-9130-4A2C-9D51-A7FB88F79112}"/>
                    </a:ext>
                  </a:extLst>
                </p:cNvPr>
                <p:cNvSpPr/>
                <p:nvPr/>
              </p:nvSpPr>
              <p:spPr bwMode="auto">
                <a:xfrm>
                  <a:off x="6624637" y="2493539"/>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47" name="Straight Arrow Connector 46">
                  <a:extLst>
                    <a:ext uri="{FF2B5EF4-FFF2-40B4-BE49-F238E27FC236}">
                      <a16:creationId xmlns:a16="http://schemas.microsoft.com/office/drawing/2014/main" id="{93363617-EB97-40D1-A0BF-63A6A7778433}"/>
                    </a:ext>
                  </a:extLst>
                </p:cNvPr>
                <p:cNvCxnSpPr>
                  <a:cxnSpLocks/>
                  <a:stCxn id="22" idx="6"/>
                  <a:endCxn id="26" idx="1"/>
                </p:cNvCxnSpPr>
                <p:nvPr/>
              </p:nvCxnSpPr>
              <p:spPr>
                <a:xfrm flipV="1">
                  <a:off x="6728901" y="2545671"/>
                  <a:ext cx="1242072"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pic>
          <p:nvPicPr>
            <p:cNvPr id="1026" name="Picture 2" descr="See the source image">
              <a:extLst>
                <a:ext uri="{FF2B5EF4-FFF2-40B4-BE49-F238E27FC236}">
                  <a16:creationId xmlns:a16="http://schemas.microsoft.com/office/drawing/2014/main" id="{CE49922B-41F4-4BD9-A8BC-0E9CF26F92B4}"/>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8133103" y="2327366"/>
              <a:ext cx="522408" cy="4398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8440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500"/>
                                        <p:tgtEl>
                                          <p:spTgt spid="112"/>
                                        </p:tgtEl>
                                      </p:cBhvr>
                                    </p:animEffect>
                                  </p:childTnLst>
                                </p:cTn>
                              </p:par>
                              <p:par>
                                <p:cTn id="32" presetID="42" presetClass="path" presetSubtype="0" decel="100000" fill="hold" grpId="1" nodeType="withEffect">
                                  <p:stCondLst>
                                    <p:cond delay="0"/>
                                  </p:stCondLst>
                                  <p:childTnLst>
                                    <p:animMotion origin="layout" path="M -3.125E-6 -2.22222E-6 L -3.125E-6 0.03773 " pathEditMode="relative" rAng="0" ptsTypes="AA">
                                      <p:cBhvr>
                                        <p:cTn id="33" dur="750" spd="-100000" fill="hold"/>
                                        <p:tgtEl>
                                          <p:spTgt spid="112"/>
                                        </p:tgtEl>
                                        <p:attrNameLst>
                                          <p:attrName>ppt_x</p:attrName>
                                          <p:attrName>ppt_y</p:attrName>
                                        </p:attrNameLst>
                                      </p:cBhvr>
                                      <p:rCtr x="0" y="1875"/>
                                    </p:animMotion>
                                  </p:childTnLst>
                                </p:cTn>
                              </p:par>
                              <p:par>
                                <p:cTn id="34" presetID="10" presetClass="entr" presetSubtype="0" fill="hold" grpId="0" nodeType="withEffect">
                                  <p:stCondLst>
                                    <p:cond delay="10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42" presetClass="path" presetSubtype="0" decel="100000" fill="hold" grpId="1" nodeType="withEffect">
                                  <p:stCondLst>
                                    <p:cond delay="0"/>
                                  </p:stCondLst>
                                  <p:childTnLst>
                                    <p:animMotion origin="layout" path="M 3.54167E-6 -2.22222E-6 L 3.54167E-6 0.03773 " pathEditMode="relative" rAng="0" ptsTypes="AA">
                                      <p:cBhvr>
                                        <p:cTn id="38" dur="750" spd="-100000" fill="hold"/>
                                        <p:tgtEl>
                                          <p:spTgt spid="44"/>
                                        </p:tgtEl>
                                        <p:attrNameLst>
                                          <p:attrName>ppt_x</p:attrName>
                                          <p:attrName>ppt_y</p:attrName>
                                        </p:attrNameLst>
                                      </p:cBhvr>
                                      <p:rCtr x="0" y="1875"/>
                                    </p:animMotion>
                                  </p:childTnLst>
                                </p:cTn>
                              </p:par>
                            </p:childTnLst>
                          </p:cTn>
                        </p:par>
                        <p:par>
                          <p:cTn id="39" fill="hold">
                            <p:stCondLst>
                              <p:cond delay="75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par>
                                <p:cTn id="43" presetID="22" presetClass="entr" presetSubtype="1"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2" grpId="0"/>
      <p:bldP spid="112" grpId="1"/>
      <p:bldP spid="44" grpId="0" animBg="1"/>
      <p:bldP spid="4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teBG">
            <a:extLst>
              <a:ext uri="{FF2B5EF4-FFF2-40B4-BE49-F238E27FC236}">
                <a16:creationId xmlns:a16="http://schemas.microsoft.com/office/drawing/2014/main" id="{7F5A2C15-6A44-4FC4-9396-272347CDDE82}"/>
              </a:ext>
            </a:extLst>
          </p:cNvPr>
          <p:cNvSpPr/>
          <p:nvPr/>
        </p:nvSpPr>
        <p:spPr bwMode="auto">
          <a:xfrm>
            <a:off x="7970973" y="2987274"/>
            <a:ext cx="3614736" cy="812539"/>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State management</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17747" y="457200"/>
            <a:ext cx="335789" cy="549656"/>
          </a:xfrm>
          <a:prstGeom prst="rect">
            <a:avLst/>
          </a:prstGeom>
        </p:spPr>
      </p:pic>
      <p:grpSp>
        <p:nvGrpSpPr>
          <p:cNvPr id="13" name="!!AppA">
            <a:extLst>
              <a:ext uri="{FF2B5EF4-FFF2-40B4-BE49-F238E27FC236}">
                <a16:creationId xmlns:a16="http://schemas.microsoft.com/office/drawing/2014/main" id="{84E5AC79-DC80-4CEC-8559-2C80EC45A927}"/>
              </a:ext>
            </a:extLst>
          </p:cNvPr>
          <p:cNvGrpSpPr/>
          <p:nvPr/>
        </p:nvGrpSpPr>
        <p:grpSpPr>
          <a:xfrm>
            <a:off x="1276252" y="1696947"/>
            <a:ext cx="1461928" cy="1705582"/>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24797"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51928" y="2056928"/>
            <a:ext cx="843400" cy="983967"/>
          </a:xfrm>
          <a:prstGeom prst="rect">
            <a:avLst/>
          </a:prstGeom>
          <a:effectLst>
            <a:outerShdw blurRad="50800" dist="25400" dir="13500000" algn="br" rotWithShape="0">
              <a:prstClr val="black">
                <a:alpha val="40000"/>
              </a:prstClr>
            </a:outerShdw>
          </a:effectLst>
        </p:spPr>
      </p:pic>
      <p:cxnSp>
        <p:nvCxnSpPr>
          <p:cNvPr id="58" name="!!StateArrow">
            <a:extLst>
              <a:ext uri="{FF2B5EF4-FFF2-40B4-BE49-F238E27FC236}">
                <a16:creationId xmlns:a16="http://schemas.microsoft.com/office/drawing/2014/main" id="{20901D22-E7D9-416D-BC2E-DDF9B51DFCBC}"/>
              </a:ext>
            </a:extLst>
          </p:cNvPr>
          <p:cNvCxnSpPr>
            <a:cxnSpLocks/>
            <a:stCxn id="14" idx="3"/>
            <a:endCxn id="64" idx="1"/>
          </p:cNvCxnSpPr>
          <p:nvPr/>
        </p:nvCxnSpPr>
        <p:spPr>
          <a:xfrm flipV="1">
            <a:off x="2738180" y="2548912"/>
            <a:ext cx="1813748" cy="826"/>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7" name="!!StateTable">
            <a:extLst>
              <a:ext uri="{FF2B5EF4-FFF2-40B4-BE49-F238E27FC236}">
                <a16:creationId xmlns:a16="http://schemas.microsoft.com/office/drawing/2014/main" id="{C164C156-FFF4-4FD6-969D-D197DC385127}"/>
              </a:ext>
            </a:extLst>
          </p:cNvPr>
          <p:cNvGraphicFramePr>
            <a:graphicFrameLocks noGrp="1"/>
          </p:cNvGraphicFramePr>
          <p:nvPr>
            <p:extLst>
              <p:ext uri="{D42A27DB-BD31-4B8C-83A1-F6EECF244321}">
                <p14:modId xmlns:p14="http://schemas.microsoft.com/office/powerpoint/2010/main" val="3171779567"/>
              </p:ext>
            </p:extLst>
          </p:nvPr>
        </p:nvGraphicFramePr>
        <p:xfrm>
          <a:off x="7970973" y="2970443"/>
          <a:ext cx="3614737" cy="829370"/>
        </p:xfrm>
        <a:graphic>
          <a:graphicData uri="http://schemas.openxmlformats.org/drawingml/2006/table">
            <a:tbl>
              <a:tblPr firstRow="1" bandRow="1">
                <a:effectLst/>
                <a:tableStyleId>{3B4B98B0-60AC-42C2-AFA5-B58CD77FA1E5}</a:tableStyleId>
              </a:tblPr>
              <a:tblGrid>
                <a:gridCol w="1409031">
                  <a:extLst>
                    <a:ext uri="{9D8B030D-6E8A-4147-A177-3AD203B41FA5}">
                      <a16:colId xmlns:a16="http://schemas.microsoft.com/office/drawing/2014/main" val="3761039183"/>
                    </a:ext>
                  </a:extLst>
                </a:gridCol>
                <a:gridCol w="2205706">
                  <a:extLst>
                    <a:ext uri="{9D8B030D-6E8A-4147-A177-3AD203B41FA5}">
                      <a16:colId xmlns:a16="http://schemas.microsoft.com/office/drawing/2014/main" val="836788475"/>
                    </a:ext>
                  </a:extLst>
                </a:gridCol>
              </a:tblGrid>
              <a:tr h="376986">
                <a:tc>
                  <a:txBody>
                    <a:bodyPr/>
                    <a:lstStyle/>
                    <a:p>
                      <a:pPr marL="0" algn="l" defTabSz="914400" rtl="0" eaLnBrk="1" latinLnBrk="0" hangingPunct="1"/>
                      <a:r>
                        <a:rPr lang="en-US" sz="1400" kern="1200">
                          <a:solidFill>
                            <a:schemeClr val="bg1"/>
                          </a:solidFill>
                        </a:rPr>
                        <a:t>key</a:t>
                      </a:r>
                      <a:endParaRPr lang="en-US" sz="1400" b="1" kern="1200">
                        <a:solidFill>
                          <a:schemeClr val="bg1"/>
                        </a:solidFill>
                        <a:latin typeface="+mj-lt"/>
                        <a:ea typeface="+mn-ea"/>
                        <a:cs typeface="+mn-cs"/>
                      </a:endParaRPr>
                    </a:p>
                  </a:txBody>
                  <a:tcPr marR="0" marT="9144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192"/>
                    </a:solidFill>
                  </a:tcPr>
                </a:tc>
                <a:tc>
                  <a:txBody>
                    <a:bodyPr/>
                    <a:lstStyle/>
                    <a:p>
                      <a:pPr marL="0" algn="l" defTabSz="914400" rtl="0" eaLnBrk="1" latinLnBrk="0" hangingPunct="1"/>
                      <a:r>
                        <a:rPr lang="en-US" sz="1400" kern="1200">
                          <a:solidFill>
                            <a:schemeClr val="bg1"/>
                          </a:solidFill>
                        </a:rPr>
                        <a:t>value</a:t>
                      </a:r>
                      <a:endParaRPr lang="en-US" sz="1400" b="1" kern="1200">
                        <a:solidFill>
                          <a:schemeClr val="bg1"/>
                        </a:solidFill>
                        <a:latin typeface="+mj-lt"/>
                        <a:ea typeface="+mn-ea"/>
                        <a:cs typeface="+mn-cs"/>
                      </a:endParaRPr>
                    </a:p>
                  </a:txBody>
                  <a:tcPr marR="0" marT="9144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192"/>
                    </a:solidFill>
                  </a:tcPr>
                </a:tc>
                <a:extLst>
                  <a:ext uri="{0D108BD9-81ED-4DB2-BD59-A6C34878D82A}">
                    <a16:rowId xmlns:a16="http://schemas.microsoft.com/office/drawing/2014/main" val="2260012255"/>
                  </a:ext>
                </a:extLst>
              </a:tr>
              <a:tr h="452384">
                <a:tc>
                  <a:txBody>
                    <a:bodyPr/>
                    <a:lstStyle/>
                    <a:p>
                      <a:r>
                        <a:rPr lang="en-US" sz="1400" b="0" kern="1200" err="1">
                          <a:latin typeface="Consolas" panose="020B0609020204030204" pitchFamily="49" charset="0"/>
                        </a:rPr>
                        <a:t>myApp</a:t>
                      </a:r>
                      <a:r>
                        <a:rPr lang="en-US" sz="1400" b="0" kern="1200">
                          <a:latin typeface="Consolas" panose="020B0609020204030204" pitchFamily="49" charset="0"/>
                        </a:rPr>
                        <a:t>-weapon</a:t>
                      </a:r>
                      <a:endParaRPr lang="en-US" sz="1400" b="0" kern="120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b="0" kern="1200" dirty="0">
                          <a:latin typeface="Consolas" panose="020B0609020204030204" pitchFamily="49" charset="0"/>
                        </a:rPr>
                        <a:t>"</a:t>
                      </a:r>
                      <a:r>
                        <a:rPr lang="en-US" sz="1400" b="0" kern="1200" dirty="0" err="1">
                          <a:latin typeface="Consolas" panose="020B0609020204030204" pitchFamily="49" charset="0"/>
                        </a:rPr>
                        <a:t>DeathStar</a:t>
                      </a:r>
                      <a:r>
                        <a:rPr lang="en-US" sz="1400" b="0" kern="1200" dirty="0">
                          <a:latin typeface="Consolas" panose="020B0609020204030204" pitchFamily="49" charset="0"/>
                        </a:rPr>
                        <a:t>"</a:t>
                      </a:r>
                      <a:endParaRPr lang="en-US" sz="1400" b="0" kern="1200" dirty="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2882631"/>
                  </a:ext>
                </a:extLst>
              </a:tr>
            </a:tbl>
          </a:graphicData>
        </a:graphic>
      </p:graphicFrame>
      <p:grpSp>
        <p:nvGrpSpPr>
          <p:cNvPr id="28" name="Group 27">
            <a:extLst>
              <a:ext uri="{FF2B5EF4-FFF2-40B4-BE49-F238E27FC236}">
                <a16:creationId xmlns:a16="http://schemas.microsoft.com/office/drawing/2014/main" id="{B603D139-36B2-48AD-BC35-F18D2BB5B635}"/>
              </a:ext>
            </a:extLst>
          </p:cNvPr>
          <p:cNvGrpSpPr/>
          <p:nvPr/>
        </p:nvGrpSpPr>
        <p:grpSpPr>
          <a:xfrm>
            <a:off x="5395328" y="2411019"/>
            <a:ext cx="1395075" cy="269304"/>
            <a:chOff x="5395328" y="2411019"/>
            <a:chExt cx="1395075" cy="269304"/>
          </a:xfrm>
        </p:grpSpPr>
        <p:cxnSp>
          <p:nvCxnSpPr>
            <p:cNvPr id="35" name="Straight Arrow Connector 34">
              <a:extLst>
                <a:ext uri="{FF2B5EF4-FFF2-40B4-BE49-F238E27FC236}">
                  <a16:creationId xmlns:a16="http://schemas.microsoft.com/office/drawing/2014/main" id="{F62DE83F-774D-4973-A628-2FA50F69D1F4}"/>
                </a:ext>
              </a:extLst>
            </p:cNvPr>
            <p:cNvCxnSpPr>
              <a:cxnSpLocks/>
              <a:endCxn id="38" idx="3"/>
            </p:cNvCxnSpPr>
            <p:nvPr/>
          </p:nvCxnSpPr>
          <p:spPr>
            <a:xfrm flipV="1">
              <a:off x="5395328" y="2545671"/>
              <a:ext cx="1146790" cy="3242"/>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F53069C-14F6-4989-B6A5-B664A8EDC13D}"/>
                </a:ext>
              </a:extLst>
            </p:cNvPr>
            <p:cNvSpPr/>
            <p:nvPr/>
          </p:nvSpPr>
          <p:spPr bwMode="auto">
            <a:xfrm>
              <a:off x="6545916" y="2507737"/>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8" name="Freeform: Shape 37">
              <a:extLst>
                <a:ext uri="{FF2B5EF4-FFF2-40B4-BE49-F238E27FC236}">
                  <a16:creationId xmlns:a16="http://schemas.microsoft.com/office/drawing/2014/main" id="{8B0F2E8D-6CFF-4152-9E92-FF1DBB7C2667}"/>
                </a:ext>
              </a:extLst>
            </p:cNvPr>
            <p:cNvSpPr/>
            <p:nvPr/>
          </p:nvSpPr>
          <p:spPr bwMode="auto">
            <a:xfrm>
              <a:off x="6542118" y="2411019"/>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39" name="Group 38">
            <a:extLst>
              <a:ext uri="{FF2B5EF4-FFF2-40B4-BE49-F238E27FC236}">
                <a16:creationId xmlns:a16="http://schemas.microsoft.com/office/drawing/2014/main" id="{DAA2D2A1-46A1-4B9D-BF0C-83179065A427}"/>
              </a:ext>
            </a:extLst>
          </p:cNvPr>
          <p:cNvGrpSpPr/>
          <p:nvPr/>
        </p:nvGrpSpPr>
        <p:grpSpPr>
          <a:xfrm>
            <a:off x="6624637" y="2115983"/>
            <a:ext cx="4961072" cy="859376"/>
            <a:chOff x="6624637" y="2115983"/>
            <a:chExt cx="4961072" cy="859376"/>
          </a:xfrm>
        </p:grpSpPr>
        <p:grpSp>
          <p:nvGrpSpPr>
            <p:cNvPr id="40" name="Group 39">
              <a:extLst>
                <a:ext uri="{FF2B5EF4-FFF2-40B4-BE49-F238E27FC236}">
                  <a16:creationId xmlns:a16="http://schemas.microsoft.com/office/drawing/2014/main" id="{7BBD15D4-34AC-45EF-A615-54A47D2D014C}"/>
                </a:ext>
              </a:extLst>
            </p:cNvPr>
            <p:cNvGrpSpPr/>
            <p:nvPr/>
          </p:nvGrpSpPr>
          <p:grpSpPr>
            <a:xfrm>
              <a:off x="6624637" y="2115983"/>
              <a:ext cx="4961072" cy="859376"/>
              <a:chOff x="6624637" y="2115983"/>
              <a:chExt cx="4961072" cy="859376"/>
            </a:xfrm>
          </p:grpSpPr>
          <p:sp>
            <p:nvSpPr>
              <p:cNvPr id="42" name="Rounded Rectangle 5">
                <a:extLst>
                  <a:ext uri="{FF2B5EF4-FFF2-40B4-BE49-F238E27FC236}">
                    <a16:creationId xmlns:a16="http://schemas.microsoft.com/office/drawing/2014/main" id="{B4C879F6-3AD1-4D92-962F-A1519E0BA0BE}"/>
                  </a:ext>
                </a:extLst>
              </p:cNvPr>
              <p:cNvSpPr/>
              <p:nvPr/>
            </p:nvSpPr>
            <p:spPr bwMode="auto">
              <a:xfrm>
                <a:off x="7970973" y="2115983"/>
                <a:ext cx="3614736"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Redis </a:t>
                </a:r>
                <a:r>
                  <a:rPr kumimoji="0" lang="en-US" sz="2000" b="0" i="0" u="none" strike="noStrike" kern="1200" cap="none" spc="0" normalizeH="0" baseline="0" noProof="0">
                    <a:ln>
                      <a:noFill/>
                    </a:ln>
                    <a:solidFill>
                      <a:srgbClr val="000000"/>
                    </a:solidFill>
                    <a:effectLst/>
                    <a:uLnTx/>
                    <a:uFillTx/>
                    <a:latin typeface="Segoe UI Semibold"/>
                    <a:ea typeface="+mn-ea"/>
                    <a:cs typeface="+mn-cs"/>
                  </a:rPr>
                  <a:t>Cache</a:t>
                </a:r>
              </a:p>
            </p:txBody>
          </p:sp>
          <p:grpSp>
            <p:nvGrpSpPr>
              <p:cNvPr id="43" name="Group 42">
                <a:extLst>
                  <a:ext uri="{FF2B5EF4-FFF2-40B4-BE49-F238E27FC236}">
                    <a16:creationId xmlns:a16="http://schemas.microsoft.com/office/drawing/2014/main" id="{6C834D12-23F3-4BA4-B9A1-B8C5AF772363}"/>
                  </a:ext>
                </a:extLst>
              </p:cNvPr>
              <p:cNvGrpSpPr/>
              <p:nvPr/>
            </p:nvGrpSpPr>
            <p:grpSpPr>
              <a:xfrm>
                <a:off x="6624637" y="2493539"/>
                <a:ext cx="1346336" cy="104265"/>
                <a:chOff x="6624637" y="2493539"/>
                <a:chExt cx="1346336" cy="104265"/>
              </a:xfrm>
            </p:grpSpPr>
            <p:sp>
              <p:nvSpPr>
                <p:cNvPr id="45" name="Oval 44">
                  <a:extLst>
                    <a:ext uri="{FF2B5EF4-FFF2-40B4-BE49-F238E27FC236}">
                      <a16:creationId xmlns:a16="http://schemas.microsoft.com/office/drawing/2014/main" id="{7C9C32EC-5087-4F97-BC3E-BCFD62D3D9C1}"/>
                    </a:ext>
                  </a:extLst>
                </p:cNvPr>
                <p:cNvSpPr/>
                <p:nvPr/>
              </p:nvSpPr>
              <p:spPr bwMode="auto">
                <a:xfrm>
                  <a:off x="6624637" y="2493539"/>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46" name="Straight Arrow Connector 45">
                  <a:extLst>
                    <a:ext uri="{FF2B5EF4-FFF2-40B4-BE49-F238E27FC236}">
                      <a16:creationId xmlns:a16="http://schemas.microsoft.com/office/drawing/2014/main" id="{51D250F7-DEFA-4A62-BB0F-1B97FC485101}"/>
                    </a:ext>
                  </a:extLst>
                </p:cNvPr>
                <p:cNvCxnSpPr>
                  <a:cxnSpLocks/>
                  <a:stCxn id="45" idx="6"/>
                  <a:endCxn id="42" idx="1"/>
                </p:cNvCxnSpPr>
                <p:nvPr/>
              </p:nvCxnSpPr>
              <p:spPr>
                <a:xfrm flipV="1">
                  <a:off x="6728901" y="2545671"/>
                  <a:ext cx="1242072"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pic>
          <p:nvPicPr>
            <p:cNvPr id="41" name="Picture 2" descr="See the source image">
              <a:extLst>
                <a:ext uri="{FF2B5EF4-FFF2-40B4-BE49-F238E27FC236}">
                  <a16:creationId xmlns:a16="http://schemas.microsoft.com/office/drawing/2014/main" id="{7FBF3735-0530-4422-B8F8-2BF85658EEB5}"/>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8133103" y="2327366"/>
              <a:ext cx="522408" cy="439850"/>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Rounded Rectangle 5">
            <a:extLst>
              <a:ext uri="{FF2B5EF4-FFF2-40B4-BE49-F238E27FC236}">
                <a16:creationId xmlns:a16="http://schemas.microsoft.com/office/drawing/2014/main" id="{53C3E0EA-851E-45EC-9418-5EBE66B37666}"/>
              </a:ext>
            </a:extLst>
          </p:cNvPr>
          <p:cNvSpPr/>
          <p:nvPr/>
        </p:nvSpPr>
        <p:spPr bwMode="auto">
          <a:xfrm>
            <a:off x="14264293" y="2988576"/>
            <a:ext cx="3614736" cy="829370"/>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graphicFrame>
        <p:nvGraphicFramePr>
          <p:cNvPr id="48" name="Table 12">
            <a:extLst>
              <a:ext uri="{FF2B5EF4-FFF2-40B4-BE49-F238E27FC236}">
                <a16:creationId xmlns:a16="http://schemas.microsoft.com/office/drawing/2014/main" id="{E95CE889-0468-41E4-8560-224E97A7E0E4}"/>
              </a:ext>
            </a:extLst>
          </p:cNvPr>
          <p:cNvGraphicFramePr>
            <a:graphicFrameLocks noGrp="1"/>
          </p:cNvGraphicFramePr>
          <p:nvPr>
            <p:extLst>
              <p:ext uri="{D42A27DB-BD31-4B8C-83A1-F6EECF244321}">
                <p14:modId xmlns:p14="http://schemas.microsoft.com/office/powerpoint/2010/main" val="3050178771"/>
              </p:ext>
            </p:extLst>
          </p:nvPr>
        </p:nvGraphicFramePr>
        <p:xfrm>
          <a:off x="14264293" y="2971745"/>
          <a:ext cx="3614737" cy="829370"/>
        </p:xfrm>
        <a:graphic>
          <a:graphicData uri="http://schemas.openxmlformats.org/drawingml/2006/table">
            <a:tbl>
              <a:tblPr firstRow="1" bandRow="1">
                <a:effectLst/>
                <a:tableStyleId>{3B4B98B0-60AC-42C2-AFA5-B58CD77FA1E5}</a:tableStyleId>
              </a:tblPr>
              <a:tblGrid>
                <a:gridCol w="1409031">
                  <a:extLst>
                    <a:ext uri="{9D8B030D-6E8A-4147-A177-3AD203B41FA5}">
                      <a16:colId xmlns:a16="http://schemas.microsoft.com/office/drawing/2014/main" val="3761039183"/>
                    </a:ext>
                  </a:extLst>
                </a:gridCol>
                <a:gridCol w="2205706">
                  <a:extLst>
                    <a:ext uri="{9D8B030D-6E8A-4147-A177-3AD203B41FA5}">
                      <a16:colId xmlns:a16="http://schemas.microsoft.com/office/drawing/2014/main" val="836788475"/>
                    </a:ext>
                  </a:extLst>
                </a:gridCol>
              </a:tblGrid>
              <a:tr h="376986">
                <a:tc>
                  <a:txBody>
                    <a:bodyPr/>
                    <a:lstStyle/>
                    <a:p>
                      <a:pPr marL="0" algn="l" defTabSz="914400" rtl="0" eaLnBrk="1" latinLnBrk="0" hangingPunct="1"/>
                      <a:r>
                        <a:rPr lang="en-US" sz="1400" kern="1200">
                          <a:solidFill>
                            <a:schemeClr val="bg1"/>
                          </a:solidFill>
                        </a:rPr>
                        <a:t>key</a:t>
                      </a:r>
                      <a:endParaRPr lang="en-US" sz="1400" b="1" kern="1200">
                        <a:solidFill>
                          <a:schemeClr val="bg1"/>
                        </a:solidFill>
                        <a:latin typeface="+mj-lt"/>
                        <a:ea typeface="+mn-ea"/>
                        <a:cs typeface="+mn-cs"/>
                      </a:endParaRPr>
                    </a:p>
                  </a:txBody>
                  <a:tcPr marR="0" marT="9144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192"/>
                    </a:solidFill>
                  </a:tcPr>
                </a:tc>
                <a:tc>
                  <a:txBody>
                    <a:bodyPr/>
                    <a:lstStyle/>
                    <a:p>
                      <a:pPr marL="0" algn="l" defTabSz="914400" rtl="0" eaLnBrk="1" latinLnBrk="0" hangingPunct="1"/>
                      <a:r>
                        <a:rPr lang="en-US" sz="1400" kern="1200">
                          <a:solidFill>
                            <a:schemeClr val="bg1"/>
                          </a:solidFill>
                        </a:rPr>
                        <a:t>value</a:t>
                      </a:r>
                      <a:endParaRPr lang="en-US" sz="1400" b="1" kern="1200">
                        <a:solidFill>
                          <a:schemeClr val="bg1"/>
                        </a:solidFill>
                        <a:latin typeface="+mj-lt"/>
                        <a:ea typeface="+mn-ea"/>
                        <a:cs typeface="+mn-cs"/>
                      </a:endParaRPr>
                    </a:p>
                  </a:txBody>
                  <a:tcPr marR="0" marT="9144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192"/>
                    </a:solidFill>
                  </a:tcPr>
                </a:tc>
                <a:extLst>
                  <a:ext uri="{0D108BD9-81ED-4DB2-BD59-A6C34878D82A}">
                    <a16:rowId xmlns:a16="http://schemas.microsoft.com/office/drawing/2014/main" val="2260012255"/>
                  </a:ext>
                </a:extLst>
              </a:tr>
              <a:tr h="452384">
                <a:tc>
                  <a:txBody>
                    <a:bodyPr/>
                    <a:lstStyle/>
                    <a:p>
                      <a:r>
                        <a:rPr lang="en-US" sz="1400" b="0" kern="1200" err="1">
                          <a:latin typeface="Consolas" panose="020B0609020204030204" pitchFamily="49" charset="0"/>
                        </a:rPr>
                        <a:t>myApp</a:t>
                      </a:r>
                      <a:r>
                        <a:rPr lang="en-US" sz="1400" b="0" kern="1200">
                          <a:latin typeface="Consolas" panose="020B0609020204030204" pitchFamily="49" charset="0"/>
                        </a:rPr>
                        <a:t>-weapon</a:t>
                      </a:r>
                      <a:endParaRPr lang="en-US" sz="1400" b="0" kern="120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b="0" kern="1200" dirty="0">
                          <a:latin typeface="Consolas" panose="020B0609020204030204" pitchFamily="49" charset="0"/>
                        </a:rPr>
                        <a:t>"</a:t>
                      </a:r>
                      <a:r>
                        <a:rPr lang="en-US" sz="1400" b="0" kern="1200" dirty="0" err="1">
                          <a:latin typeface="Consolas" panose="020B0609020204030204" pitchFamily="49" charset="0"/>
                        </a:rPr>
                        <a:t>DeathStar</a:t>
                      </a:r>
                      <a:r>
                        <a:rPr lang="en-US" sz="1400" b="0" kern="1200" dirty="0">
                          <a:latin typeface="Consolas" panose="020B0609020204030204" pitchFamily="49" charset="0"/>
                        </a:rPr>
                        <a:t>"</a:t>
                      </a:r>
                      <a:endParaRPr lang="en-US" sz="1400" b="0" kern="1200" dirty="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2882631"/>
                  </a:ext>
                </a:extLst>
              </a:tr>
            </a:tbl>
          </a:graphicData>
        </a:graphic>
      </p:graphicFrame>
      <p:grpSp>
        <p:nvGrpSpPr>
          <p:cNvPr id="49" name="Group 48">
            <a:extLst>
              <a:ext uri="{FF2B5EF4-FFF2-40B4-BE49-F238E27FC236}">
                <a16:creationId xmlns:a16="http://schemas.microsoft.com/office/drawing/2014/main" id="{67542A5B-05CB-40A6-A484-1B304CE8F0E2}"/>
              </a:ext>
            </a:extLst>
          </p:cNvPr>
          <p:cNvGrpSpPr/>
          <p:nvPr/>
        </p:nvGrpSpPr>
        <p:grpSpPr>
          <a:xfrm>
            <a:off x="12917957" y="2117285"/>
            <a:ext cx="4961072" cy="859376"/>
            <a:chOff x="6624637" y="2115983"/>
            <a:chExt cx="4961072" cy="859376"/>
          </a:xfrm>
        </p:grpSpPr>
        <p:grpSp>
          <p:nvGrpSpPr>
            <p:cNvPr id="50" name="Group 49">
              <a:extLst>
                <a:ext uri="{FF2B5EF4-FFF2-40B4-BE49-F238E27FC236}">
                  <a16:creationId xmlns:a16="http://schemas.microsoft.com/office/drawing/2014/main" id="{563ABB70-7C59-49C3-B1E5-0F237CA7DEED}"/>
                </a:ext>
              </a:extLst>
            </p:cNvPr>
            <p:cNvGrpSpPr/>
            <p:nvPr/>
          </p:nvGrpSpPr>
          <p:grpSpPr>
            <a:xfrm>
              <a:off x="6624637" y="2115983"/>
              <a:ext cx="4961072" cy="859376"/>
              <a:chOff x="6624637" y="2115983"/>
              <a:chExt cx="4961072" cy="859376"/>
            </a:xfrm>
          </p:grpSpPr>
          <p:sp>
            <p:nvSpPr>
              <p:cNvPr id="52" name="Rounded Rectangle 5">
                <a:extLst>
                  <a:ext uri="{FF2B5EF4-FFF2-40B4-BE49-F238E27FC236}">
                    <a16:creationId xmlns:a16="http://schemas.microsoft.com/office/drawing/2014/main" id="{E968042B-B4E0-4F5D-921E-F625362AF16A}"/>
                  </a:ext>
                </a:extLst>
              </p:cNvPr>
              <p:cNvSpPr/>
              <p:nvPr/>
            </p:nvSpPr>
            <p:spPr bwMode="auto">
              <a:xfrm>
                <a:off x="7970973" y="2115983"/>
                <a:ext cx="3614736"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Azure CosmosDB</a:t>
                </a: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grpSp>
            <p:nvGrpSpPr>
              <p:cNvPr id="53" name="Group 52">
                <a:extLst>
                  <a:ext uri="{FF2B5EF4-FFF2-40B4-BE49-F238E27FC236}">
                    <a16:creationId xmlns:a16="http://schemas.microsoft.com/office/drawing/2014/main" id="{9BF79C80-1E6B-42A2-8487-B943C15CCA97}"/>
                  </a:ext>
                </a:extLst>
              </p:cNvPr>
              <p:cNvGrpSpPr/>
              <p:nvPr/>
            </p:nvGrpSpPr>
            <p:grpSpPr>
              <a:xfrm>
                <a:off x="6624637" y="2493539"/>
                <a:ext cx="1346336" cy="104265"/>
                <a:chOff x="6624637" y="2493539"/>
                <a:chExt cx="1346336" cy="104265"/>
              </a:xfrm>
            </p:grpSpPr>
            <p:sp>
              <p:nvSpPr>
                <p:cNvPr id="54" name="Oval 53">
                  <a:extLst>
                    <a:ext uri="{FF2B5EF4-FFF2-40B4-BE49-F238E27FC236}">
                      <a16:creationId xmlns:a16="http://schemas.microsoft.com/office/drawing/2014/main" id="{94246C5D-B873-46B7-8CF3-EF365D1742D9}"/>
                    </a:ext>
                  </a:extLst>
                </p:cNvPr>
                <p:cNvSpPr/>
                <p:nvPr/>
              </p:nvSpPr>
              <p:spPr bwMode="auto">
                <a:xfrm>
                  <a:off x="6624637" y="2493539"/>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55" name="Straight Arrow Connector 54">
                  <a:extLst>
                    <a:ext uri="{FF2B5EF4-FFF2-40B4-BE49-F238E27FC236}">
                      <a16:creationId xmlns:a16="http://schemas.microsoft.com/office/drawing/2014/main" id="{C60E0A2E-7E28-4837-89D0-6A42D5835D8B}"/>
                    </a:ext>
                  </a:extLst>
                </p:cNvPr>
                <p:cNvCxnSpPr>
                  <a:cxnSpLocks/>
                  <a:stCxn id="54" idx="6"/>
                  <a:endCxn id="52" idx="1"/>
                </p:cNvCxnSpPr>
                <p:nvPr/>
              </p:nvCxnSpPr>
              <p:spPr>
                <a:xfrm flipV="1">
                  <a:off x="6728901" y="2545671"/>
                  <a:ext cx="1242072"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pic>
          <p:nvPicPr>
            <p:cNvPr id="51" name="Picture 2">
              <a:extLst>
                <a:ext uri="{FF2B5EF4-FFF2-40B4-BE49-F238E27FC236}">
                  <a16:creationId xmlns:a16="http://schemas.microsoft.com/office/drawing/2014/main" id="{28162527-4670-48FD-AB80-0BA5DBB35816}"/>
                </a:ext>
              </a:extLst>
            </p:cNvPr>
            <p:cNvPicPr>
              <a:picLocks noChangeAspect="1" noChangeArrowheads="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t="7902" b="7902"/>
            <a:stretch/>
          </p:blipFill>
          <p:spPr bwMode="auto">
            <a:xfrm>
              <a:off x="8133103" y="2327366"/>
              <a:ext cx="522408" cy="4398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45D7C1D0-C2B0-4C2F-84B3-479EC7593653}"/>
              </a:ext>
            </a:extLst>
          </p:cNvPr>
          <p:cNvGrpSpPr/>
          <p:nvPr/>
        </p:nvGrpSpPr>
        <p:grpSpPr>
          <a:xfrm>
            <a:off x="944937" y="3499780"/>
            <a:ext cx="5829274" cy="1428382"/>
            <a:chOff x="944937" y="3499780"/>
            <a:chExt cx="5829274" cy="1428382"/>
          </a:xfrm>
        </p:grpSpPr>
        <p:sp>
          <p:nvSpPr>
            <p:cNvPr id="112" name="TextBox 111">
              <a:extLst>
                <a:ext uri="{FF2B5EF4-FFF2-40B4-BE49-F238E27FC236}">
                  <a16:creationId xmlns:a16="http://schemas.microsoft.com/office/drawing/2014/main" id="{B0B30B29-4BD0-49B3-9C08-7C4C89EBE45B}"/>
                </a:ext>
              </a:extLst>
            </p:cNvPr>
            <p:cNvSpPr txBox="1"/>
            <p:nvPr/>
          </p:nvSpPr>
          <p:spPr>
            <a:xfrm>
              <a:off x="944937" y="3499780"/>
              <a:ext cx="5829274" cy="646331"/>
            </a:xfrm>
            <a:prstGeom prst="rect">
              <a:avLst/>
            </a:prstGeom>
            <a:noFill/>
          </p:spPr>
          <p:txBody>
            <a:bodyPr wrap="square" lIns="0" tIns="0" rIns="0" bIns="0" rtlCol="0">
              <a:spAutoFit/>
            </a:bodyPr>
            <a:lstStyle/>
            <a:p>
              <a:pPr algn="ctr"/>
              <a:r>
                <a:rPr lang="en-US" sz="2400">
                  <a:solidFill>
                    <a:srgbClr val="202192"/>
                  </a:solidFill>
                  <a:latin typeface="+mj-lt"/>
                </a:rPr>
                <a:t>GET</a:t>
              </a:r>
              <a:endParaRPr lang="en-US">
                <a:solidFill>
                  <a:srgbClr val="202192"/>
                </a:solidFill>
                <a:latin typeface="+mj-lt"/>
              </a:endParaRPr>
            </a:p>
            <a:p>
              <a:pPr algn="ctr"/>
              <a:r>
                <a:rPr lang="en-US">
                  <a:solidFill>
                    <a:srgbClr val="202192"/>
                  </a:solidFill>
                  <a:latin typeface="Consolas" panose="020B0609020204030204" pitchFamily="49" charset="0"/>
                </a:rPr>
                <a:t>http://localhost:3500/v1.0/state/corpdb/planet</a:t>
              </a:r>
            </a:p>
          </p:txBody>
        </p:sp>
        <p:sp>
          <p:nvSpPr>
            <p:cNvPr id="5" name="TextBox 4">
              <a:extLst>
                <a:ext uri="{FF2B5EF4-FFF2-40B4-BE49-F238E27FC236}">
                  <a16:creationId xmlns:a16="http://schemas.microsoft.com/office/drawing/2014/main" id="{CA13ED8A-7C70-43CD-A99F-1C709DF4E2D2}"/>
                </a:ext>
              </a:extLst>
            </p:cNvPr>
            <p:cNvSpPr txBox="1"/>
            <p:nvPr/>
          </p:nvSpPr>
          <p:spPr>
            <a:xfrm>
              <a:off x="2842347" y="4281831"/>
              <a:ext cx="2034454" cy="646331"/>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kern="1200">
                  <a:solidFill>
                    <a:srgbClr val="202192"/>
                  </a:solidFill>
                  <a:effectLst/>
                  <a:latin typeface="Consolas" panose="020B0609020204030204" pitchFamily="49" charset="0"/>
                  <a:ea typeface="Segoe UI Symbol" panose="020B0502040204020203" pitchFamily="34" charset="0"/>
                  <a:cs typeface="+mn-cs"/>
                </a:rPr>
                <a:t>"</a:t>
              </a:r>
              <a:r>
                <a:rPr lang="en-US" kern="1200" err="1">
                  <a:solidFill>
                    <a:srgbClr val="202192"/>
                  </a:solidFill>
                  <a:effectLst/>
                  <a:latin typeface="Consolas" panose="020B0609020204030204" pitchFamily="49" charset="0"/>
                  <a:ea typeface="Segoe UI Symbol" panose="020B0502040204020203" pitchFamily="34" charset="0"/>
                  <a:cs typeface="+mn-cs"/>
                </a:rPr>
                <a:t>DeathStar</a:t>
              </a:r>
              <a:r>
                <a:rPr lang="en-US" kern="1200">
                  <a:solidFill>
                    <a:srgbClr val="202192"/>
                  </a:solidFill>
                  <a:effectLst/>
                  <a:latin typeface="Consolas" panose="020B0609020204030204" pitchFamily="49" charset="0"/>
                  <a:ea typeface="Segoe UI Symbol" panose="020B0502040204020203" pitchFamily="34" charset="0"/>
                  <a:cs typeface="+mn-cs"/>
                </a:rPr>
                <a:t>"</a:t>
              </a:r>
              <a:endParaRPr lang="en-US" sz="1400">
                <a:effectLst/>
              </a:endParaRPr>
            </a:p>
          </p:txBody>
        </p:sp>
      </p:grpSp>
    </p:spTree>
    <p:extLst>
      <p:ext uri="{BB962C8B-B14F-4D97-AF65-F5344CB8AC3E}">
        <p14:creationId xmlns:p14="http://schemas.microsoft.com/office/powerpoint/2010/main" val="2175431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100000" fill="hold" nodeType="withEffect">
                                  <p:stCondLst>
                                    <p:cond delay="100"/>
                                  </p:stCondLst>
                                  <p:childTnLst>
                                    <p:animMotion origin="layout" path="M 4.16667E-6 -4.44444E-6 L 4.16667E-6 0.03774 " pathEditMode="relative" rAng="0" ptsTypes="AA">
                                      <p:cBhvr>
                                        <p:cTn id="9" dur="750" spd="-100000" fill="hold"/>
                                        <p:tgtEl>
                                          <p:spTgt spid="3"/>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teBG">
            <a:extLst>
              <a:ext uri="{FF2B5EF4-FFF2-40B4-BE49-F238E27FC236}">
                <a16:creationId xmlns:a16="http://schemas.microsoft.com/office/drawing/2014/main" id="{7F5A2C15-6A44-4FC4-9396-272347CDDE82}"/>
              </a:ext>
            </a:extLst>
          </p:cNvPr>
          <p:cNvSpPr/>
          <p:nvPr/>
        </p:nvSpPr>
        <p:spPr bwMode="auto">
          <a:xfrm>
            <a:off x="15607931" y="2987274"/>
            <a:ext cx="3614736" cy="829370"/>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State management</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17747" y="457200"/>
            <a:ext cx="335789" cy="549656"/>
          </a:xfrm>
          <a:prstGeom prst="rect">
            <a:avLst/>
          </a:prstGeom>
        </p:spPr>
      </p:pic>
      <p:grpSp>
        <p:nvGrpSpPr>
          <p:cNvPr id="13" name="!!AppA">
            <a:extLst>
              <a:ext uri="{FF2B5EF4-FFF2-40B4-BE49-F238E27FC236}">
                <a16:creationId xmlns:a16="http://schemas.microsoft.com/office/drawing/2014/main" id="{84E5AC79-DC80-4CEC-8559-2C80EC45A927}"/>
              </a:ext>
            </a:extLst>
          </p:cNvPr>
          <p:cNvGrpSpPr/>
          <p:nvPr/>
        </p:nvGrpSpPr>
        <p:grpSpPr>
          <a:xfrm>
            <a:off x="1276252" y="1696947"/>
            <a:ext cx="1461928" cy="1705582"/>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24797"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51928" y="2056928"/>
            <a:ext cx="843400" cy="983967"/>
          </a:xfrm>
          <a:prstGeom prst="rect">
            <a:avLst/>
          </a:prstGeom>
          <a:effectLst>
            <a:outerShdw blurRad="50800" dist="25400" dir="13500000" algn="br" rotWithShape="0">
              <a:prstClr val="black">
                <a:alpha val="40000"/>
              </a:prstClr>
            </a:outerShdw>
          </a:effectLst>
        </p:spPr>
      </p:pic>
      <p:graphicFrame>
        <p:nvGraphicFramePr>
          <p:cNvPr id="37" name="!!StateTable">
            <a:extLst>
              <a:ext uri="{FF2B5EF4-FFF2-40B4-BE49-F238E27FC236}">
                <a16:creationId xmlns:a16="http://schemas.microsoft.com/office/drawing/2014/main" id="{C164C156-FFF4-4FD6-969D-D197DC385127}"/>
              </a:ext>
            </a:extLst>
          </p:cNvPr>
          <p:cNvGraphicFramePr>
            <a:graphicFrameLocks noGrp="1"/>
          </p:cNvGraphicFramePr>
          <p:nvPr>
            <p:extLst>
              <p:ext uri="{D42A27DB-BD31-4B8C-83A1-F6EECF244321}">
                <p14:modId xmlns:p14="http://schemas.microsoft.com/office/powerpoint/2010/main" val="2203628138"/>
              </p:ext>
            </p:extLst>
          </p:nvPr>
        </p:nvGraphicFramePr>
        <p:xfrm>
          <a:off x="15607931" y="2970443"/>
          <a:ext cx="3614737" cy="829370"/>
        </p:xfrm>
        <a:graphic>
          <a:graphicData uri="http://schemas.openxmlformats.org/drawingml/2006/table">
            <a:tbl>
              <a:tblPr firstRow="1" bandRow="1">
                <a:effectLst/>
                <a:tableStyleId>{3B4B98B0-60AC-42C2-AFA5-B58CD77FA1E5}</a:tableStyleId>
              </a:tblPr>
              <a:tblGrid>
                <a:gridCol w="1409031">
                  <a:extLst>
                    <a:ext uri="{9D8B030D-6E8A-4147-A177-3AD203B41FA5}">
                      <a16:colId xmlns:a16="http://schemas.microsoft.com/office/drawing/2014/main" val="3761039183"/>
                    </a:ext>
                  </a:extLst>
                </a:gridCol>
                <a:gridCol w="2205706">
                  <a:extLst>
                    <a:ext uri="{9D8B030D-6E8A-4147-A177-3AD203B41FA5}">
                      <a16:colId xmlns:a16="http://schemas.microsoft.com/office/drawing/2014/main" val="836788475"/>
                    </a:ext>
                  </a:extLst>
                </a:gridCol>
              </a:tblGrid>
              <a:tr h="376986">
                <a:tc>
                  <a:txBody>
                    <a:bodyPr/>
                    <a:lstStyle/>
                    <a:p>
                      <a:pPr marL="0" algn="l" defTabSz="914400" rtl="0" eaLnBrk="1" latinLnBrk="0" hangingPunct="1"/>
                      <a:r>
                        <a:rPr lang="en-US" sz="1400" kern="1200">
                          <a:solidFill>
                            <a:schemeClr val="bg1"/>
                          </a:solidFill>
                        </a:rPr>
                        <a:t>key</a:t>
                      </a:r>
                      <a:endParaRPr lang="en-US" sz="1400" b="1" kern="1200">
                        <a:solidFill>
                          <a:schemeClr val="bg1"/>
                        </a:solidFill>
                        <a:latin typeface="+mj-lt"/>
                        <a:ea typeface="+mn-ea"/>
                        <a:cs typeface="+mn-cs"/>
                      </a:endParaRPr>
                    </a:p>
                  </a:txBody>
                  <a:tcPr marR="0" marT="9144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192"/>
                    </a:solidFill>
                  </a:tcPr>
                </a:tc>
                <a:tc>
                  <a:txBody>
                    <a:bodyPr/>
                    <a:lstStyle/>
                    <a:p>
                      <a:pPr marL="0" algn="l" defTabSz="914400" rtl="0" eaLnBrk="1" latinLnBrk="0" hangingPunct="1"/>
                      <a:r>
                        <a:rPr lang="en-US" sz="1400" kern="1200">
                          <a:solidFill>
                            <a:schemeClr val="bg1"/>
                          </a:solidFill>
                        </a:rPr>
                        <a:t>value</a:t>
                      </a:r>
                      <a:endParaRPr lang="en-US" sz="1400" b="1" kern="1200">
                        <a:solidFill>
                          <a:schemeClr val="bg1"/>
                        </a:solidFill>
                        <a:latin typeface="+mj-lt"/>
                        <a:ea typeface="+mn-ea"/>
                        <a:cs typeface="+mn-cs"/>
                      </a:endParaRPr>
                    </a:p>
                  </a:txBody>
                  <a:tcPr marR="0" marT="9144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192"/>
                    </a:solidFill>
                  </a:tcPr>
                </a:tc>
                <a:extLst>
                  <a:ext uri="{0D108BD9-81ED-4DB2-BD59-A6C34878D82A}">
                    <a16:rowId xmlns:a16="http://schemas.microsoft.com/office/drawing/2014/main" val="2260012255"/>
                  </a:ext>
                </a:extLst>
              </a:tr>
              <a:tr h="452384">
                <a:tc>
                  <a:txBody>
                    <a:bodyPr/>
                    <a:lstStyle/>
                    <a:p>
                      <a:r>
                        <a:rPr lang="en-US" sz="1400" b="0" kern="1200" err="1">
                          <a:latin typeface="Consolas" panose="020B0609020204030204" pitchFamily="49" charset="0"/>
                        </a:rPr>
                        <a:t>myApp</a:t>
                      </a:r>
                      <a:r>
                        <a:rPr lang="en-US" sz="1400" b="0" kern="1200">
                          <a:latin typeface="Consolas" panose="020B0609020204030204" pitchFamily="49" charset="0"/>
                        </a:rPr>
                        <a:t>-weapon</a:t>
                      </a:r>
                      <a:endParaRPr lang="en-US" sz="1400" b="0" kern="120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b="0" kern="1200" dirty="0">
                          <a:latin typeface="Consolas" panose="020B0609020204030204" pitchFamily="49" charset="0"/>
                        </a:rPr>
                        <a:t>"</a:t>
                      </a:r>
                      <a:r>
                        <a:rPr lang="en-US" sz="1400" b="0" kern="1200" dirty="0" err="1">
                          <a:latin typeface="Consolas" panose="020B0609020204030204" pitchFamily="49" charset="0"/>
                        </a:rPr>
                        <a:t>DeathStar</a:t>
                      </a:r>
                      <a:r>
                        <a:rPr lang="en-US" sz="1400" b="0" kern="1200" dirty="0">
                          <a:latin typeface="Consolas" panose="020B0609020204030204" pitchFamily="49" charset="0"/>
                        </a:rPr>
                        <a:t>"</a:t>
                      </a:r>
                      <a:endParaRPr lang="en-US" sz="1400" b="0" kern="1200" dirty="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2882631"/>
                  </a:ext>
                </a:extLst>
              </a:tr>
            </a:tbl>
          </a:graphicData>
        </a:graphic>
      </p:graphicFrame>
      <p:grpSp>
        <p:nvGrpSpPr>
          <p:cNvPr id="27" name="Group 26">
            <a:extLst>
              <a:ext uri="{FF2B5EF4-FFF2-40B4-BE49-F238E27FC236}">
                <a16:creationId xmlns:a16="http://schemas.microsoft.com/office/drawing/2014/main" id="{CE6DEF14-C1C0-42D5-89A4-A974C1E5C123}"/>
              </a:ext>
            </a:extLst>
          </p:cNvPr>
          <p:cNvGrpSpPr/>
          <p:nvPr/>
        </p:nvGrpSpPr>
        <p:grpSpPr>
          <a:xfrm>
            <a:off x="5395328" y="2411019"/>
            <a:ext cx="1395075" cy="269304"/>
            <a:chOff x="5395328" y="2411019"/>
            <a:chExt cx="1395075" cy="269304"/>
          </a:xfrm>
        </p:grpSpPr>
        <p:cxnSp>
          <p:nvCxnSpPr>
            <p:cNvPr id="28" name="Straight Arrow Connector 27">
              <a:extLst>
                <a:ext uri="{FF2B5EF4-FFF2-40B4-BE49-F238E27FC236}">
                  <a16:creationId xmlns:a16="http://schemas.microsoft.com/office/drawing/2014/main" id="{1FCEAB04-2146-4025-BDF9-14CB21FA1598}"/>
                </a:ext>
              </a:extLst>
            </p:cNvPr>
            <p:cNvCxnSpPr>
              <a:cxnSpLocks/>
              <a:endCxn id="36" idx="3"/>
            </p:cNvCxnSpPr>
            <p:nvPr/>
          </p:nvCxnSpPr>
          <p:spPr>
            <a:xfrm flipV="1">
              <a:off x="5395328" y="2545671"/>
              <a:ext cx="1146790" cy="3242"/>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CCEE3FA-B18B-4285-A6C4-A6165194728B}"/>
                </a:ext>
              </a:extLst>
            </p:cNvPr>
            <p:cNvSpPr/>
            <p:nvPr/>
          </p:nvSpPr>
          <p:spPr bwMode="auto">
            <a:xfrm>
              <a:off x="6545916" y="2507737"/>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6" name="Freeform: Shape 35">
              <a:extLst>
                <a:ext uri="{FF2B5EF4-FFF2-40B4-BE49-F238E27FC236}">
                  <a16:creationId xmlns:a16="http://schemas.microsoft.com/office/drawing/2014/main" id="{27E8A183-4659-44A3-8C60-2768BAECAA50}"/>
                </a:ext>
              </a:extLst>
            </p:cNvPr>
            <p:cNvSpPr/>
            <p:nvPr/>
          </p:nvSpPr>
          <p:spPr bwMode="auto">
            <a:xfrm>
              <a:off x="6542118" y="2411019"/>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38" name="Group 37">
            <a:extLst>
              <a:ext uri="{FF2B5EF4-FFF2-40B4-BE49-F238E27FC236}">
                <a16:creationId xmlns:a16="http://schemas.microsoft.com/office/drawing/2014/main" id="{0BCD9123-A6C3-4283-B953-15ED578E257E}"/>
              </a:ext>
            </a:extLst>
          </p:cNvPr>
          <p:cNvGrpSpPr/>
          <p:nvPr/>
        </p:nvGrpSpPr>
        <p:grpSpPr>
          <a:xfrm>
            <a:off x="14261595" y="2115983"/>
            <a:ext cx="4961072" cy="859376"/>
            <a:chOff x="6624637" y="2115983"/>
            <a:chExt cx="4961072" cy="859376"/>
          </a:xfrm>
        </p:grpSpPr>
        <p:grpSp>
          <p:nvGrpSpPr>
            <p:cNvPr id="39" name="Group 38">
              <a:extLst>
                <a:ext uri="{FF2B5EF4-FFF2-40B4-BE49-F238E27FC236}">
                  <a16:creationId xmlns:a16="http://schemas.microsoft.com/office/drawing/2014/main" id="{AE85B059-9028-4D11-80EF-4B35D3647D63}"/>
                </a:ext>
              </a:extLst>
            </p:cNvPr>
            <p:cNvGrpSpPr/>
            <p:nvPr/>
          </p:nvGrpSpPr>
          <p:grpSpPr>
            <a:xfrm>
              <a:off x="6624637" y="2115983"/>
              <a:ext cx="4961072" cy="859376"/>
              <a:chOff x="6624637" y="2115983"/>
              <a:chExt cx="4961072" cy="859376"/>
            </a:xfrm>
          </p:grpSpPr>
          <p:sp>
            <p:nvSpPr>
              <p:cNvPr id="41" name="Rounded Rectangle 5">
                <a:extLst>
                  <a:ext uri="{FF2B5EF4-FFF2-40B4-BE49-F238E27FC236}">
                    <a16:creationId xmlns:a16="http://schemas.microsoft.com/office/drawing/2014/main" id="{99A35438-EEFA-474C-96BA-2478923AB2DB}"/>
                  </a:ext>
                </a:extLst>
              </p:cNvPr>
              <p:cNvSpPr/>
              <p:nvPr/>
            </p:nvSpPr>
            <p:spPr bwMode="auto">
              <a:xfrm>
                <a:off x="7970973" y="2115983"/>
                <a:ext cx="3614736"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Redis </a:t>
                </a:r>
                <a:r>
                  <a:rPr kumimoji="0" lang="en-US" sz="2000" b="0" i="0" u="none" strike="noStrike" kern="1200" cap="none" spc="0" normalizeH="0" baseline="0" noProof="0">
                    <a:ln>
                      <a:noFill/>
                    </a:ln>
                    <a:solidFill>
                      <a:srgbClr val="000000"/>
                    </a:solidFill>
                    <a:effectLst/>
                    <a:uLnTx/>
                    <a:uFillTx/>
                    <a:latin typeface="Segoe UI Semibold"/>
                    <a:ea typeface="+mn-ea"/>
                    <a:cs typeface="+mn-cs"/>
                  </a:rPr>
                  <a:t>Cache</a:t>
                </a:r>
              </a:p>
            </p:txBody>
          </p:sp>
          <p:grpSp>
            <p:nvGrpSpPr>
              <p:cNvPr id="42" name="Group 41">
                <a:extLst>
                  <a:ext uri="{FF2B5EF4-FFF2-40B4-BE49-F238E27FC236}">
                    <a16:creationId xmlns:a16="http://schemas.microsoft.com/office/drawing/2014/main" id="{F61204FF-8D55-465C-A095-9AB2A6291284}"/>
                  </a:ext>
                </a:extLst>
              </p:cNvPr>
              <p:cNvGrpSpPr/>
              <p:nvPr/>
            </p:nvGrpSpPr>
            <p:grpSpPr>
              <a:xfrm>
                <a:off x="6624637" y="2493539"/>
                <a:ext cx="1346336" cy="104265"/>
                <a:chOff x="6624637" y="2493539"/>
                <a:chExt cx="1346336" cy="104265"/>
              </a:xfrm>
            </p:grpSpPr>
            <p:sp>
              <p:nvSpPr>
                <p:cNvPr id="43" name="Oval 42">
                  <a:extLst>
                    <a:ext uri="{FF2B5EF4-FFF2-40B4-BE49-F238E27FC236}">
                      <a16:creationId xmlns:a16="http://schemas.microsoft.com/office/drawing/2014/main" id="{B5FCADB3-C6AC-420C-A3B8-2D3CAE04C6D8}"/>
                    </a:ext>
                  </a:extLst>
                </p:cNvPr>
                <p:cNvSpPr/>
                <p:nvPr/>
              </p:nvSpPr>
              <p:spPr bwMode="auto">
                <a:xfrm>
                  <a:off x="6624637" y="2493539"/>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44" name="Straight Arrow Connector 43">
                  <a:extLst>
                    <a:ext uri="{FF2B5EF4-FFF2-40B4-BE49-F238E27FC236}">
                      <a16:creationId xmlns:a16="http://schemas.microsoft.com/office/drawing/2014/main" id="{284682B1-D9D0-4415-8353-6B1370A8E407}"/>
                    </a:ext>
                  </a:extLst>
                </p:cNvPr>
                <p:cNvCxnSpPr>
                  <a:cxnSpLocks/>
                  <a:stCxn id="43" idx="6"/>
                  <a:endCxn id="41" idx="1"/>
                </p:cNvCxnSpPr>
                <p:nvPr/>
              </p:nvCxnSpPr>
              <p:spPr>
                <a:xfrm flipV="1">
                  <a:off x="6728901" y="2545671"/>
                  <a:ext cx="1242072"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pic>
          <p:nvPicPr>
            <p:cNvPr id="40" name="Picture 2" descr="See the source image">
              <a:extLst>
                <a:ext uri="{FF2B5EF4-FFF2-40B4-BE49-F238E27FC236}">
                  <a16:creationId xmlns:a16="http://schemas.microsoft.com/office/drawing/2014/main" id="{8865C9B6-4A41-45F5-B087-71A1125B9B81}"/>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8133103" y="2327366"/>
              <a:ext cx="522408" cy="43985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ounded Rectangle 5">
            <a:extLst>
              <a:ext uri="{FF2B5EF4-FFF2-40B4-BE49-F238E27FC236}">
                <a16:creationId xmlns:a16="http://schemas.microsoft.com/office/drawing/2014/main" id="{289546F7-73A3-4274-8E0C-B26B0521FEFC}"/>
              </a:ext>
            </a:extLst>
          </p:cNvPr>
          <p:cNvSpPr/>
          <p:nvPr/>
        </p:nvSpPr>
        <p:spPr bwMode="auto">
          <a:xfrm>
            <a:off x="7973540" y="2988576"/>
            <a:ext cx="3614736" cy="811237"/>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graphicFrame>
        <p:nvGraphicFramePr>
          <p:cNvPr id="46" name="Table 12">
            <a:extLst>
              <a:ext uri="{FF2B5EF4-FFF2-40B4-BE49-F238E27FC236}">
                <a16:creationId xmlns:a16="http://schemas.microsoft.com/office/drawing/2014/main" id="{76EECD04-3966-4C5E-8FC6-F9E475CBF87C}"/>
              </a:ext>
            </a:extLst>
          </p:cNvPr>
          <p:cNvGraphicFramePr>
            <a:graphicFrameLocks noGrp="1"/>
          </p:cNvGraphicFramePr>
          <p:nvPr>
            <p:extLst>
              <p:ext uri="{D42A27DB-BD31-4B8C-83A1-F6EECF244321}">
                <p14:modId xmlns:p14="http://schemas.microsoft.com/office/powerpoint/2010/main" val="3982470812"/>
              </p:ext>
            </p:extLst>
          </p:nvPr>
        </p:nvGraphicFramePr>
        <p:xfrm>
          <a:off x="7973540" y="2971745"/>
          <a:ext cx="3614737" cy="829370"/>
        </p:xfrm>
        <a:graphic>
          <a:graphicData uri="http://schemas.openxmlformats.org/drawingml/2006/table">
            <a:tbl>
              <a:tblPr firstRow="1" bandRow="1">
                <a:effectLst/>
                <a:tableStyleId>{3B4B98B0-60AC-42C2-AFA5-B58CD77FA1E5}</a:tableStyleId>
              </a:tblPr>
              <a:tblGrid>
                <a:gridCol w="1409031">
                  <a:extLst>
                    <a:ext uri="{9D8B030D-6E8A-4147-A177-3AD203B41FA5}">
                      <a16:colId xmlns:a16="http://schemas.microsoft.com/office/drawing/2014/main" val="3761039183"/>
                    </a:ext>
                  </a:extLst>
                </a:gridCol>
                <a:gridCol w="2205706">
                  <a:extLst>
                    <a:ext uri="{9D8B030D-6E8A-4147-A177-3AD203B41FA5}">
                      <a16:colId xmlns:a16="http://schemas.microsoft.com/office/drawing/2014/main" val="836788475"/>
                    </a:ext>
                  </a:extLst>
                </a:gridCol>
              </a:tblGrid>
              <a:tr h="376986">
                <a:tc>
                  <a:txBody>
                    <a:bodyPr/>
                    <a:lstStyle/>
                    <a:p>
                      <a:pPr marL="0" algn="l" defTabSz="914400" rtl="0" eaLnBrk="1" latinLnBrk="0" hangingPunct="1"/>
                      <a:r>
                        <a:rPr lang="en-US" sz="1400" kern="1200">
                          <a:solidFill>
                            <a:schemeClr val="bg1"/>
                          </a:solidFill>
                        </a:rPr>
                        <a:t>key</a:t>
                      </a:r>
                      <a:endParaRPr lang="en-US" sz="1400" b="1" kern="1200">
                        <a:solidFill>
                          <a:schemeClr val="bg1"/>
                        </a:solidFill>
                        <a:latin typeface="+mj-lt"/>
                        <a:ea typeface="+mn-ea"/>
                        <a:cs typeface="+mn-cs"/>
                      </a:endParaRPr>
                    </a:p>
                  </a:txBody>
                  <a:tcPr marR="0" marT="9144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192"/>
                    </a:solidFill>
                  </a:tcPr>
                </a:tc>
                <a:tc>
                  <a:txBody>
                    <a:bodyPr/>
                    <a:lstStyle/>
                    <a:p>
                      <a:pPr marL="0" algn="l" defTabSz="914400" rtl="0" eaLnBrk="1" latinLnBrk="0" hangingPunct="1"/>
                      <a:r>
                        <a:rPr lang="en-US" sz="1400" kern="1200">
                          <a:solidFill>
                            <a:schemeClr val="bg1"/>
                          </a:solidFill>
                        </a:rPr>
                        <a:t>value</a:t>
                      </a:r>
                      <a:endParaRPr lang="en-US" sz="1400" b="1" kern="1200">
                        <a:solidFill>
                          <a:schemeClr val="bg1"/>
                        </a:solidFill>
                        <a:latin typeface="+mj-lt"/>
                        <a:ea typeface="+mn-ea"/>
                        <a:cs typeface="+mn-cs"/>
                      </a:endParaRPr>
                    </a:p>
                  </a:txBody>
                  <a:tcPr marR="0" marT="9144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2192"/>
                    </a:solidFill>
                  </a:tcPr>
                </a:tc>
                <a:extLst>
                  <a:ext uri="{0D108BD9-81ED-4DB2-BD59-A6C34878D82A}">
                    <a16:rowId xmlns:a16="http://schemas.microsoft.com/office/drawing/2014/main" val="2260012255"/>
                  </a:ext>
                </a:extLst>
              </a:tr>
              <a:tr h="452384">
                <a:tc>
                  <a:txBody>
                    <a:bodyPr/>
                    <a:lstStyle/>
                    <a:p>
                      <a:r>
                        <a:rPr lang="en-US" sz="1400" b="0" kern="1200" err="1">
                          <a:latin typeface="Consolas" panose="020B0609020204030204" pitchFamily="49" charset="0"/>
                        </a:rPr>
                        <a:t>myApp</a:t>
                      </a:r>
                      <a:r>
                        <a:rPr lang="en-US" sz="1400" b="0" kern="1200">
                          <a:latin typeface="Consolas" panose="020B0609020204030204" pitchFamily="49" charset="0"/>
                        </a:rPr>
                        <a:t>-weapon</a:t>
                      </a:r>
                      <a:endParaRPr lang="en-US" sz="1400" b="0" kern="120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b="0" kern="1200" dirty="0">
                          <a:latin typeface="Consolas" panose="020B0609020204030204" pitchFamily="49" charset="0"/>
                        </a:rPr>
                        <a:t>"</a:t>
                      </a:r>
                      <a:r>
                        <a:rPr lang="en-US" sz="1400" b="0" kern="1200" dirty="0" err="1">
                          <a:latin typeface="Consolas" panose="020B0609020204030204" pitchFamily="49" charset="0"/>
                        </a:rPr>
                        <a:t>DeathStar</a:t>
                      </a:r>
                      <a:r>
                        <a:rPr lang="en-US" sz="1400" b="0" kern="1200" dirty="0">
                          <a:latin typeface="Consolas" panose="020B0609020204030204" pitchFamily="49" charset="0"/>
                        </a:rPr>
                        <a:t>"</a:t>
                      </a:r>
                      <a:endParaRPr lang="en-US" sz="1400" b="0" kern="1200" dirty="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2882631"/>
                  </a:ext>
                </a:extLst>
              </a:tr>
            </a:tbl>
          </a:graphicData>
        </a:graphic>
      </p:graphicFrame>
      <p:grpSp>
        <p:nvGrpSpPr>
          <p:cNvPr id="47" name="Group 46">
            <a:extLst>
              <a:ext uri="{FF2B5EF4-FFF2-40B4-BE49-F238E27FC236}">
                <a16:creationId xmlns:a16="http://schemas.microsoft.com/office/drawing/2014/main" id="{4CE36CB9-847E-4B7A-AFA3-62DB0630F013}"/>
              </a:ext>
            </a:extLst>
          </p:cNvPr>
          <p:cNvGrpSpPr/>
          <p:nvPr/>
        </p:nvGrpSpPr>
        <p:grpSpPr>
          <a:xfrm>
            <a:off x="6627204" y="2117285"/>
            <a:ext cx="4961072" cy="859376"/>
            <a:chOff x="6624637" y="2115983"/>
            <a:chExt cx="4961072" cy="859376"/>
          </a:xfrm>
        </p:grpSpPr>
        <p:grpSp>
          <p:nvGrpSpPr>
            <p:cNvPr id="48" name="Group 47">
              <a:extLst>
                <a:ext uri="{FF2B5EF4-FFF2-40B4-BE49-F238E27FC236}">
                  <a16:creationId xmlns:a16="http://schemas.microsoft.com/office/drawing/2014/main" id="{BB974CC5-C49C-4B7E-9DF3-7C1D6818D94E}"/>
                </a:ext>
              </a:extLst>
            </p:cNvPr>
            <p:cNvGrpSpPr/>
            <p:nvPr/>
          </p:nvGrpSpPr>
          <p:grpSpPr>
            <a:xfrm>
              <a:off x="6624637" y="2115983"/>
              <a:ext cx="4961072" cy="859376"/>
              <a:chOff x="6624637" y="2115983"/>
              <a:chExt cx="4961072" cy="859376"/>
            </a:xfrm>
          </p:grpSpPr>
          <p:sp>
            <p:nvSpPr>
              <p:cNvPr id="50" name="Rounded Rectangle 5">
                <a:extLst>
                  <a:ext uri="{FF2B5EF4-FFF2-40B4-BE49-F238E27FC236}">
                    <a16:creationId xmlns:a16="http://schemas.microsoft.com/office/drawing/2014/main" id="{4CDE9541-18C5-4308-8750-B0012525E130}"/>
                  </a:ext>
                </a:extLst>
              </p:cNvPr>
              <p:cNvSpPr/>
              <p:nvPr/>
            </p:nvSpPr>
            <p:spPr bwMode="auto">
              <a:xfrm>
                <a:off x="7970973" y="2115983"/>
                <a:ext cx="3614736"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Azure CosmosDB</a:t>
                </a: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grpSp>
            <p:nvGrpSpPr>
              <p:cNvPr id="51" name="Group 50">
                <a:extLst>
                  <a:ext uri="{FF2B5EF4-FFF2-40B4-BE49-F238E27FC236}">
                    <a16:creationId xmlns:a16="http://schemas.microsoft.com/office/drawing/2014/main" id="{53E29AEE-180D-42D1-84DB-9F7A9D8AF651}"/>
                  </a:ext>
                </a:extLst>
              </p:cNvPr>
              <p:cNvGrpSpPr/>
              <p:nvPr/>
            </p:nvGrpSpPr>
            <p:grpSpPr>
              <a:xfrm>
                <a:off x="6624637" y="2493539"/>
                <a:ext cx="1346336" cy="104265"/>
                <a:chOff x="6624637" y="2493539"/>
                <a:chExt cx="1346336" cy="104265"/>
              </a:xfrm>
            </p:grpSpPr>
            <p:sp>
              <p:nvSpPr>
                <p:cNvPr id="52" name="Oval 51">
                  <a:extLst>
                    <a:ext uri="{FF2B5EF4-FFF2-40B4-BE49-F238E27FC236}">
                      <a16:creationId xmlns:a16="http://schemas.microsoft.com/office/drawing/2014/main" id="{C5CE5A47-2576-4AA3-B4B8-91B6D1F4CA5D}"/>
                    </a:ext>
                  </a:extLst>
                </p:cNvPr>
                <p:cNvSpPr/>
                <p:nvPr/>
              </p:nvSpPr>
              <p:spPr bwMode="auto">
                <a:xfrm>
                  <a:off x="6624637" y="2493539"/>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53" name="Straight Arrow Connector 52">
                  <a:extLst>
                    <a:ext uri="{FF2B5EF4-FFF2-40B4-BE49-F238E27FC236}">
                      <a16:creationId xmlns:a16="http://schemas.microsoft.com/office/drawing/2014/main" id="{28062735-C554-41E0-8C73-607A033A6E12}"/>
                    </a:ext>
                  </a:extLst>
                </p:cNvPr>
                <p:cNvCxnSpPr>
                  <a:cxnSpLocks/>
                  <a:stCxn id="52" idx="6"/>
                  <a:endCxn id="50" idx="1"/>
                </p:cNvCxnSpPr>
                <p:nvPr/>
              </p:nvCxnSpPr>
              <p:spPr>
                <a:xfrm flipV="1">
                  <a:off x="6728901" y="2545671"/>
                  <a:ext cx="1242072"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pic>
          <p:nvPicPr>
            <p:cNvPr id="49" name="Picture 2">
              <a:extLst>
                <a:ext uri="{FF2B5EF4-FFF2-40B4-BE49-F238E27FC236}">
                  <a16:creationId xmlns:a16="http://schemas.microsoft.com/office/drawing/2014/main" id="{9137B677-DCE5-4DD3-9095-6C000C3E67A2}"/>
                </a:ext>
              </a:extLst>
            </p:cNvPr>
            <p:cNvPicPr>
              <a:picLocks noChangeAspect="1" noChangeArrowheads="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t="7902" b="7902"/>
            <a:stretch/>
          </p:blipFill>
          <p:spPr bwMode="auto">
            <a:xfrm>
              <a:off x="8133103" y="2327366"/>
              <a:ext cx="522408" cy="43985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ateArrow">
            <a:extLst>
              <a:ext uri="{FF2B5EF4-FFF2-40B4-BE49-F238E27FC236}">
                <a16:creationId xmlns:a16="http://schemas.microsoft.com/office/drawing/2014/main" id="{F20DA6BC-D667-4AAF-B08D-A1700B4A6A6B}"/>
              </a:ext>
            </a:extLst>
          </p:cNvPr>
          <p:cNvCxnSpPr>
            <a:cxnSpLocks/>
            <a:stCxn id="14" idx="3"/>
            <a:endCxn id="64" idx="1"/>
          </p:cNvCxnSpPr>
          <p:nvPr/>
        </p:nvCxnSpPr>
        <p:spPr>
          <a:xfrm flipV="1">
            <a:off x="2738180" y="2548912"/>
            <a:ext cx="1813748" cy="826"/>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415E915-B970-4DE0-AE94-C27598BB40D0}"/>
              </a:ext>
            </a:extLst>
          </p:cNvPr>
          <p:cNvGrpSpPr/>
          <p:nvPr/>
        </p:nvGrpSpPr>
        <p:grpSpPr>
          <a:xfrm>
            <a:off x="944937" y="3499780"/>
            <a:ext cx="5829274" cy="1428382"/>
            <a:chOff x="944937" y="3499780"/>
            <a:chExt cx="5829274" cy="1428382"/>
          </a:xfrm>
        </p:grpSpPr>
        <p:sp>
          <p:nvSpPr>
            <p:cNvPr id="55" name="TextBox 54">
              <a:extLst>
                <a:ext uri="{FF2B5EF4-FFF2-40B4-BE49-F238E27FC236}">
                  <a16:creationId xmlns:a16="http://schemas.microsoft.com/office/drawing/2014/main" id="{4E9DE57E-30CE-4848-9172-E60F465DB50A}"/>
                </a:ext>
              </a:extLst>
            </p:cNvPr>
            <p:cNvSpPr txBox="1"/>
            <p:nvPr/>
          </p:nvSpPr>
          <p:spPr>
            <a:xfrm>
              <a:off x="944937" y="3499780"/>
              <a:ext cx="5829274" cy="646331"/>
            </a:xfrm>
            <a:prstGeom prst="rect">
              <a:avLst/>
            </a:prstGeom>
            <a:noFill/>
          </p:spPr>
          <p:txBody>
            <a:bodyPr wrap="square" lIns="0" tIns="0" rIns="0" bIns="0" rtlCol="0">
              <a:spAutoFit/>
            </a:bodyPr>
            <a:lstStyle/>
            <a:p>
              <a:pPr algn="ctr"/>
              <a:r>
                <a:rPr lang="en-US" sz="2400">
                  <a:solidFill>
                    <a:srgbClr val="202192"/>
                  </a:solidFill>
                  <a:latin typeface="+mj-lt"/>
                </a:rPr>
                <a:t>GET</a:t>
              </a:r>
              <a:endParaRPr lang="en-US">
                <a:solidFill>
                  <a:srgbClr val="202192"/>
                </a:solidFill>
                <a:latin typeface="+mj-lt"/>
              </a:endParaRPr>
            </a:p>
            <a:p>
              <a:pPr algn="ctr"/>
              <a:r>
                <a:rPr lang="en-US">
                  <a:solidFill>
                    <a:srgbClr val="202192"/>
                  </a:solidFill>
                  <a:latin typeface="Consolas" panose="020B0609020204030204" pitchFamily="49" charset="0"/>
                </a:rPr>
                <a:t>http://localhost:3500/v1.0/state/corpdb/planet</a:t>
              </a:r>
            </a:p>
          </p:txBody>
        </p:sp>
        <p:sp>
          <p:nvSpPr>
            <p:cNvPr id="56" name="TextBox 55">
              <a:extLst>
                <a:ext uri="{FF2B5EF4-FFF2-40B4-BE49-F238E27FC236}">
                  <a16:creationId xmlns:a16="http://schemas.microsoft.com/office/drawing/2014/main" id="{E619BFEB-BE32-4175-B15C-795ECE7B4875}"/>
                </a:ext>
              </a:extLst>
            </p:cNvPr>
            <p:cNvSpPr txBox="1"/>
            <p:nvPr/>
          </p:nvSpPr>
          <p:spPr>
            <a:xfrm>
              <a:off x="2842347" y="4281831"/>
              <a:ext cx="2034454" cy="646331"/>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kern="1200">
                  <a:solidFill>
                    <a:srgbClr val="202192"/>
                  </a:solidFill>
                  <a:effectLst/>
                  <a:latin typeface="Consolas" panose="020B0609020204030204" pitchFamily="49" charset="0"/>
                  <a:ea typeface="Segoe UI Symbol" panose="020B0502040204020203" pitchFamily="34" charset="0"/>
                  <a:cs typeface="+mn-cs"/>
                </a:rPr>
                <a:t>"</a:t>
              </a:r>
              <a:r>
                <a:rPr lang="en-US" kern="1200" err="1">
                  <a:solidFill>
                    <a:srgbClr val="202192"/>
                  </a:solidFill>
                  <a:effectLst/>
                  <a:latin typeface="Consolas" panose="020B0609020204030204" pitchFamily="49" charset="0"/>
                  <a:ea typeface="Segoe UI Symbol" panose="020B0502040204020203" pitchFamily="34" charset="0"/>
                  <a:cs typeface="+mn-cs"/>
                </a:rPr>
                <a:t>DeathStar</a:t>
              </a:r>
              <a:r>
                <a:rPr lang="en-US" kern="1200">
                  <a:solidFill>
                    <a:srgbClr val="202192"/>
                  </a:solidFill>
                  <a:effectLst/>
                  <a:latin typeface="Consolas" panose="020B0609020204030204" pitchFamily="49" charset="0"/>
                  <a:ea typeface="Segoe UI Symbol" panose="020B0502040204020203" pitchFamily="34" charset="0"/>
                  <a:cs typeface="+mn-cs"/>
                </a:rPr>
                <a:t>"</a:t>
              </a:r>
              <a:endParaRPr lang="en-US" sz="1400">
                <a:effectLst/>
              </a:endParaRPr>
            </a:p>
          </p:txBody>
        </p:sp>
      </p:grpSp>
    </p:spTree>
    <p:extLst>
      <p:ext uri="{BB962C8B-B14F-4D97-AF65-F5344CB8AC3E}">
        <p14:creationId xmlns:p14="http://schemas.microsoft.com/office/powerpoint/2010/main" val="3809893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6A15-64EA-4E35-BA24-1F99E314A0C9}"/>
              </a:ext>
            </a:extLst>
          </p:cNvPr>
          <p:cNvSpPr>
            <a:spLocks noGrp="1"/>
          </p:cNvSpPr>
          <p:nvPr>
            <p:ph type="title"/>
          </p:nvPr>
        </p:nvSpPr>
        <p:spPr/>
        <p:txBody>
          <a:bodyPr/>
          <a:lstStyle/>
          <a:p>
            <a:r>
              <a:rPr lang="en-US"/>
              <a:t>Dapr state API</a:t>
            </a:r>
          </a:p>
        </p:txBody>
      </p:sp>
      <p:sp>
        <p:nvSpPr>
          <p:cNvPr id="3" name="Text Placeholder 2">
            <a:extLst>
              <a:ext uri="{FF2B5EF4-FFF2-40B4-BE49-F238E27FC236}">
                <a16:creationId xmlns:a16="http://schemas.microsoft.com/office/drawing/2014/main" id="{756787E4-9CAE-478C-AAF2-423746EB53A5}"/>
              </a:ext>
            </a:extLst>
          </p:cNvPr>
          <p:cNvSpPr>
            <a:spLocks noGrp="1"/>
          </p:cNvSpPr>
          <p:nvPr>
            <p:ph type="body" sz="quarter" idx="10"/>
          </p:nvPr>
        </p:nvSpPr>
        <p:spPr>
          <a:xfrm>
            <a:off x="588965" y="1338139"/>
            <a:ext cx="4924423" cy="5001369"/>
          </a:xfrm>
        </p:spPr>
        <p:txBody>
          <a:bodyPr/>
          <a:lstStyle/>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202192"/>
                </a:solidFill>
                <a:effectLst/>
                <a:uLnTx/>
                <a:uFillTx/>
                <a:latin typeface="Segoe UI Semibold" panose="020B0702040204020203" pitchFamily="34" charset="0"/>
                <a:ea typeface="+mn-ea"/>
                <a:cs typeface="Segoe UI Semibold" panose="020B0702040204020203" pitchFamily="34" charset="0"/>
              </a:rPr>
              <a:t>Save state</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POST /v1.0/state/</a:t>
            </a:r>
            <a:r>
              <a:rPr kumimoji="0" lang="en-US" sz="2000" b="0" i="0" u="none" strike="noStrike" kern="1200" cap="none" spc="0" normalizeH="0" baseline="0" noProof="0" dirty="0" err="1">
                <a:ln>
                  <a:noFill/>
                </a:ln>
                <a:solidFill>
                  <a:srgbClr val="000000"/>
                </a:solidFill>
                <a:effectLst/>
                <a:uLnTx/>
                <a:uFillTx/>
                <a:latin typeface="Consolas" panose="020B0609020204030204" pitchFamily="49" charset="0"/>
                <a:ea typeface="+mn-ea"/>
                <a:cs typeface="Segoe UI" panose="020B0502040204020203" pitchFamily="34" charset="0"/>
              </a:rPr>
              <a:t>corpdb</a:t>
            </a:r>
            <a:endPar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endParaRPr>
          </a:p>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202192"/>
                </a:solidFill>
                <a:effectLst/>
                <a:uLnTx/>
                <a:uFillTx/>
                <a:latin typeface="Segoe UI Semibold" panose="020B0702040204020203" pitchFamily="34" charset="0"/>
                <a:ea typeface="+mn-ea"/>
                <a:cs typeface="Segoe UI Semibold" panose="020B0702040204020203" pitchFamily="34" charset="0"/>
              </a:rPr>
              <a:t>Retrieve state</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GET /v1.0/state/</a:t>
            </a:r>
            <a:r>
              <a:rPr kumimoji="0" lang="en-US" sz="2000" b="0" i="0" u="none" strike="noStrike" kern="1200" cap="none" spc="0" normalizeH="0" baseline="0" noProof="0" dirty="0" err="1">
                <a:ln>
                  <a:noFill/>
                </a:ln>
                <a:solidFill>
                  <a:srgbClr val="000000"/>
                </a:solidFill>
                <a:effectLst/>
                <a:uLnTx/>
                <a:uFillTx/>
                <a:latin typeface="Consolas" panose="020B0609020204030204" pitchFamily="49" charset="0"/>
                <a:ea typeface="+mn-ea"/>
                <a:cs typeface="Segoe UI" panose="020B0502040204020203" pitchFamily="34" charset="0"/>
              </a:rPr>
              <a:t>corpdb</a:t>
            </a: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a:t>
            </a:r>
            <a:r>
              <a:rPr kumimoji="0" lang="en-US" sz="2000" b="0" i="0" u="none" strike="noStrike" kern="1200" cap="none" spc="0" normalizeH="0" baseline="0" noProof="0" dirty="0" err="1">
                <a:ln>
                  <a:noFill/>
                </a:ln>
                <a:solidFill>
                  <a:srgbClr val="000000"/>
                </a:solidFill>
                <a:effectLst/>
                <a:uLnTx/>
                <a:uFillTx/>
                <a:latin typeface="Consolas" panose="020B0609020204030204" pitchFamily="49" charset="0"/>
                <a:ea typeface="+mn-ea"/>
                <a:cs typeface="Segoe UI" panose="020B0502040204020203" pitchFamily="34" charset="0"/>
              </a:rPr>
              <a:t>mystate</a:t>
            </a:r>
            <a:endPar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endParaRPr>
          </a:p>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202192"/>
                </a:solidFill>
                <a:effectLst/>
                <a:uLnTx/>
                <a:uFillTx/>
                <a:latin typeface="Segoe UI Semibold" panose="020B0702040204020203" pitchFamily="34" charset="0"/>
                <a:ea typeface="+mn-ea"/>
                <a:cs typeface="Segoe UI Semibold" panose="020B0702040204020203" pitchFamily="34" charset="0"/>
              </a:rPr>
              <a:t>Delete state</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DELETE /v1.0/state/</a:t>
            </a:r>
            <a:r>
              <a:rPr kumimoji="0" lang="en-US" sz="2000" b="0" i="0" u="none" strike="noStrike" kern="1200" cap="none" spc="0" normalizeH="0" baseline="0" noProof="0" dirty="0" err="1">
                <a:ln>
                  <a:noFill/>
                </a:ln>
                <a:solidFill>
                  <a:srgbClr val="000000"/>
                </a:solidFill>
                <a:effectLst/>
                <a:uLnTx/>
                <a:uFillTx/>
                <a:latin typeface="Consolas" panose="020B0609020204030204" pitchFamily="49" charset="0"/>
                <a:ea typeface="+mn-ea"/>
                <a:cs typeface="Segoe UI" panose="020B0502040204020203" pitchFamily="34" charset="0"/>
              </a:rPr>
              <a:t>corpdb</a:t>
            </a: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a:t>
            </a:r>
            <a:r>
              <a:rPr kumimoji="0" lang="en-US" sz="2000" b="0" i="0" u="none" strike="noStrike" kern="1200" cap="none" spc="0" normalizeH="0" baseline="0" noProof="0" dirty="0" err="1">
                <a:ln>
                  <a:noFill/>
                </a:ln>
                <a:solidFill>
                  <a:srgbClr val="000000"/>
                </a:solidFill>
                <a:effectLst/>
                <a:uLnTx/>
                <a:uFillTx/>
                <a:latin typeface="Consolas" panose="020B0609020204030204" pitchFamily="49" charset="0"/>
                <a:ea typeface="+mn-ea"/>
                <a:cs typeface="Segoe UI" panose="020B0502040204020203" pitchFamily="34" charset="0"/>
              </a:rPr>
              <a:t>mystate</a:t>
            </a:r>
            <a:endPar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endParaRPr>
          </a:p>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202192"/>
                </a:solidFill>
                <a:effectLst/>
                <a:uLnTx/>
                <a:uFillTx/>
                <a:latin typeface="Segoe UI Semibold"/>
                <a:ea typeface="+mn-ea"/>
                <a:cs typeface="Segoe UI" panose="020B0502040204020203" pitchFamily="34" charset="0"/>
              </a:rPr>
              <a:t>Get bulk state</a:t>
            </a:r>
            <a:r>
              <a:rPr kumimoji="0" lang="en-US" sz="2400" b="0" i="0" u="none" strike="noStrike" kern="1200" cap="none" spc="0" normalizeH="0" baseline="0" noProof="0" dirty="0">
                <a:ln>
                  <a:noFill/>
                </a:ln>
                <a:solidFill>
                  <a:srgbClr val="202192"/>
                </a:solidFill>
                <a:effectLst/>
                <a:uLnTx/>
                <a:uFillTx/>
                <a:latin typeface="Segoe UI" panose="020B0502040204020203" pitchFamily="34" charset="0"/>
                <a:ea typeface="+mn-ea"/>
                <a:cs typeface="Segoe UI" panose="020B0502040204020203" pitchFamily="34" charset="0"/>
              </a:rPr>
              <a:t> </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POST /v1.0/state/</a:t>
            </a:r>
            <a:r>
              <a:rPr kumimoji="0" lang="en-US" sz="2000" b="0" i="0" u="none" strike="noStrike" kern="1200" cap="none" spc="0" normalizeH="0" baseline="0" noProof="0" dirty="0" err="1">
                <a:ln>
                  <a:noFill/>
                </a:ln>
                <a:solidFill>
                  <a:srgbClr val="000000"/>
                </a:solidFill>
                <a:effectLst/>
                <a:uLnTx/>
                <a:uFillTx/>
                <a:latin typeface="Consolas" panose="020B0609020204030204" pitchFamily="49" charset="0"/>
                <a:ea typeface="+mn-ea"/>
                <a:cs typeface="Segoe UI" panose="020B0502040204020203" pitchFamily="34" charset="0"/>
              </a:rPr>
              <a:t>corpdb</a:t>
            </a: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/bulk</a:t>
            </a:r>
          </a:p>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202192"/>
                </a:solidFill>
                <a:effectLst/>
                <a:uLnTx/>
                <a:uFillTx/>
                <a:latin typeface="Segoe UI Semibold" panose="020B0702040204020203" pitchFamily="34" charset="0"/>
                <a:ea typeface="+mn-ea"/>
                <a:cs typeface="Segoe UI Semibold" panose="020B0702040204020203" pitchFamily="34" charset="0"/>
              </a:rPr>
              <a:t>Submit multiple state transactions</a:t>
            </a:r>
            <a:endParaRPr kumimoji="0" lang="en-US" sz="2400" b="0" i="0" u="none" strike="noStrike" kern="1200" cap="none" spc="0" normalizeH="0" baseline="0" noProof="0" dirty="0">
              <a:ln>
                <a:noFill/>
              </a:ln>
              <a:solidFill>
                <a:srgbClr val="202192"/>
              </a:solidFill>
              <a:effectLst/>
              <a:uLnTx/>
              <a:uFillTx/>
              <a:latin typeface="Segoe UI" panose="020B0502040204020203" pitchFamily="34" charset="0"/>
              <a:ea typeface="+mn-ea"/>
              <a:cs typeface="Segoe UI" panose="020B0502040204020203" pitchFamily="34" charset="0"/>
            </a:endParaRP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POST /v1.0/state/</a:t>
            </a:r>
            <a:r>
              <a:rPr kumimoji="0" lang="en-US" sz="2000" b="0" i="0" u="none" strike="noStrike" kern="1200" cap="none" spc="0" normalizeH="0" baseline="0" noProof="0" dirty="0" err="1">
                <a:ln>
                  <a:noFill/>
                </a:ln>
                <a:solidFill>
                  <a:srgbClr val="000000"/>
                </a:solidFill>
                <a:effectLst/>
                <a:uLnTx/>
                <a:uFillTx/>
                <a:latin typeface="Consolas" panose="020B0609020204030204" pitchFamily="49" charset="0"/>
                <a:ea typeface="+mn-ea"/>
                <a:cs typeface="Segoe UI" panose="020B0502040204020203" pitchFamily="34" charset="0"/>
              </a:rPr>
              <a:t>corpdb</a:t>
            </a:r>
            <a:r>
              <a:rPr kumimoji="0" lang="en-US" sz="2000" b="0" i="0" u="none" strike="noStrike" kern="1200" cap="none" spc="0" normalizeH="0" baseline="0" noProof="0" dirty="0">
                <a:ln>
                  <a:noFill/>
                </a:ln>
                <a:solidFill>
                  <a:srgbClr val="000000"/>
                </a:solidFill>
                <a:effectLst/>
                <a:uLnTx/>
                <a:uFillTx/>
                <a:latin typeface="Consolas" panose="020B0609020204030204" pitchFamily="49" charset="0"/>
                <a:ea typeface="+mn-ea"/>
                <a:cs typeface="Segoe UI" panose="020B0502040204020203" pitchFamily="34" charset="0"/>
              </a:rPr>
              <a:t>/transaction</a:t>
            </a:r>
          </a:p>
        </p:txBody>
      </p:sp>
      <p:sp>
        <p:nvSpPr>
          <p:cNvPr id="4" name="Text Placeholder 3">
            <a:extLst>
              <a:ext uri="{FF2B5EF4-FFF2-40B4-BE49-F238E27FC236}">
                <a16:creationId xmlns:a16="http://schemas.microsoft.com/office/drawing/2014/main" id="{49E5FB32-B0F2-4119-ACD1-ED6E6403DC68}"/>
              </a:ext>
            </a:extLst>
          </p:cNvPr>
          <p:cNvSpPr>
            <a:spLocks noGrp="1"/>
          </p:cNvSpPr>
          <p:nvPr>
            <p:ph type="body" sz="quarter" idx="13"/>
          </p:nvPr>
        </p:nvSpPr>
        <p:spPr/>
        <p:txBody>
          <a:bodyPr/>
          <a:lstStyle/>
          <a:p>
            <a:r>
              <a:rPr lang="en-US" err="1"/>
              <a:t>corpdb-redis.yaml</a:t>
            </a:r>
            <a:endParaRPr lang="en-US"/>
          </a:p>
        </p:txBody>
      </p:sp>
      <p:sp>
        <p:nvSpPr>
          <p:cNvPr id="5" name="Text Placeholder 4">
            <a:extLst>
              <a:ext uri="{FF2B5EF4-FFF2-40B4-BE49-F238E27FC236}">
                <a16:creationId xmlns:a16="http://schemas.microsoft.com/office/drawing/2014/main" id="{E5333A7B-B3C6-4EFB-891E-51846FB73CA4}"/>
              </a:ext>
            </a:extLst>
          </p:cNvPr>
          <p:cNvSpPr>
            <a:spLocks noGrp="1"/>
          </p:cNvSpPr>
          <p:nvPr>
            <p:ph type="body" sz="quarter" idx="11"/>
          </p:nvPr>
        </p:nvSpPr>
        <p:spPr>
          <a:xfrm>
            <a:off x="5994399" y="709187"/>
            <a:ext cx="6197595" cy="4087273"/>
          </a:xfrm>
        </p:spPr>
        <p:txBody>
          <a:bodyPr/>
          <a:lstStyle/>
          <a:p>
            <a:r>
              <a:rPr lang="en-US" sz="1600" dirty="0" err="1"/>
              <a:t>apiVersion</a:t>
            </a:r>
            <a:r>
              <a:rPr lang="en-US" sz="1600" dirty="0"/>
              <a:t>: dapr.io/v1alpha1</a:t>
            </a:r>
          </a:p>
          <a:p>
            <a:r>
              <a:rPr lang="en-US" sz="1600" dirty="0"/>
              <a:t>kind: Component</a:t>
            </a:r>
          </a:p>
          <a:p>
            <a:r>
              <a:rPr lang="en-US" sz="1600" dirty="0"/>
              <a:t>metadata:</a:t>
            </a:r>
          </a:p>
          <a:p>
            <a:r>
              <a:rPr lang="en-US" sz="1600" dirty="0"/>
              <a:t>  name: </a:t>
            </a:r>
            <a:r>
              <a:rPr lang="en-US" sz="1600" b="1" dirty="0" err="1"/>
              <a:t>corpdb</a:t>
            </a:r>
            <a:endParaRPr lang="en-US" sz="1600" b="1" dirty="0"/>
          </a:p>
          <a:p>
            <a:r>
              <a:rPr lang="en-US" sz="1600" dirty="0"/>
              <a:t>spec:</a:t>
            </a:r>
          </a:p>
          <a:p>
            <a:r>
              <a:rPr lang="en-US" sz="1600" dirty="0"/>
              <a:t>  type: </a:t>
            </a:r>
            <a:r>
              <a:rPr lang="en-US" sz="1600" dirty="0" err="1"/>
              <a:t>state.</a:t>
            </a:r>
            <a:r>
              <a:rPr lang="en-US" sz="1600" b="1" dirty="0" err="1"/>
              <a:t>redis</a:t>
            </a:r>
            <a:endParaRPr lang="en-US" sz="1600" b="1" dirty="0"/>
          </a:p>
          <a:p>
            <a:r>
              <a:rPr lang="en-US" sz="1600" dirty="0"/>
              <a:t>  version: v1</a:t>
            </a:r>
          </a:p>
          <a:p>
            <a:r>
              <a:rPr lang="en-US" sz="1600" dirty="0"/>
              <a:t>  metadata:</a:t>
            </a:r>
          </a:p>
          <a:p>
            <a:r>
              <a:rPr lang="en-US" sz="1600" dirty="0"/>
              <a:t>  - name: </a:t>
            </a:r>
            <a:r>
              <a:rPr lang="en-US" sz="1600" dirty="0" err="1"/>
              <a:t>redisHost</a:t>
            </a:r>
            <a:endParaRPr lang="en-US" sz="1600" dirty="0"/>
          </a:p>
          <a:p>
            <a:r>
              <a:rPr lang="en-US" sz="1600" dirty="0"/>
              <a:t>    value: redis-master.default.svc.cluster.local:6379</a:t>
            </a:r>
          </a:p>
          <a:p>
            <a:r>
              <a:rPr lang="en-US" sz="1600" dirty="0"/>
              <a:t>  - name: </a:t>
            </a:r>
            <a:r>
              <a:rPr lang="en-US" sz="1600" dirty="0" err="1"/>
              <a:t>redisPassword</a:t>
            </a:r>
            <a:endParaRPr lang="en-US" sz="1600" dirty="0"/>
          </a:p>
          <a:p>
            <a:r>
              <a:rPr lang="en-US" sz="1600" dirty="0"/>
              <a:t>    </a:t>
            </a:r>
            <a:r>
              <a:rPr lang="en-US" sz="1600" dirty="0" err="1"/>
              <a:t>secretKeyRef</a:t>
            </a:r>
            <a:r>
              <a:rPr lang="en-US" sz="1600" dirty="0"/>
              <a:t>:</a:t>
            </a:r>
          </a:p>
          <a:p>
            <a:r>
              <a:rPr lang="en-US" sz="1600" dirty="0"/>
              <a:t>      name: </a:t>
            </a:r>
            <a:r>
              <a:rPr lang="en-US" sz="1600" dirty="0" err="1"/>
              <a:t>redis</a:t>
            </a:r>
            <a:r>
              <a:rPr lang="en-US" sz="1600" dirty="0"/>
              <a:t>-secret</a:t>
            </a:r>
          </a:p>
          <a:p>
            <a:r>
              <a:rPr lang="en-US" sz="1600" dirty="0"/>
              <a:t>      key: </a:t>
            </a:r>
            <a:r>
              <a:rPr lang="en-US" sz="1600" dirty="0" err="1"/>
              <a:t>redis</a:t>
            </a:r>
            <a:r>
              <a:rPr lang="en-US" sz="1600" dirty="0"/>
              <a:t>-password</a:t>
            </a:r>
          </a:p>
        </p:txBody>
      </p:sp>
    </p:spTree>
    <p:extLst>
      <p:ext uri="{BB962C8B-B14F-4D97-AF65-F5344CB8AC3E}">
        <p14:creationId xmlns:p14="http://schemas.microsoft.com/office/powerpoint/2010/main" val="24758760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6A15-64EA-4E35-BA24-1F99E314A0C9}"/>
              </a:ext>
            </a:extLst>
          </p:cNvPr>
          <p:cNvSpPr>
            <a:spLocks noGrp="1"/>
          </p:cNvSpPr>
          <p:nvPr>
            <p:ph type="title"/>
          </p:nvPr>
        </p:nvSpPr>
        <p:spPr/>
        <p:txBody>
          <a:bodyPr/>
          <a:lstStyle/>
          <a:p>
            <a:r>
              <a:rPr lang="en-US"/>
              <a:t>Dapr state API</a:t>
            </a:r>
          </a:p>
        </p:txBody>
      </p:sp>
      <p:sp>
        <p:nvSpPr>
          <p:cNvPr id="3" name="Text Placeholder 2">
            <a:extLst>
              <a:ext uri="{FF2B5EF4-FFF2-40B4-BE49-F238E27FC236}">
                <a16:creationId xmlns:a16="http://schemas.microsoft.com/office/drawing/2014/main" id="{756787E4-9CAE-478C-AAF2-423746EB53A5}"/>
              </a:ext>
            </a:extLst>
          </p:cNvPr>
          <p:cNvSpPr>
            <a:spLocks noGrp="1"/>
          </p:cNvSpPr>
          <p:nvPr>
            <p:ph type="body" sz="quarter" idx="10"/>
          </p:nvPr>
        </p:nvSpPr>
        <p:spPr>
          <a:xfrm>
            <a:off x="588965" y="1338139"/>
            <a:ext cx="4924423" cy="5001369"/>
          </a:xfrm>
        </p:spPr>
        <p:txBody>
          <a:bodyPr/>
          <a:lstStyle/>
          <a:p>
            <a:pPr>
              <a:spcAft>
                <a:spcPts val="600"/>
              </a:spcAft>
            </a:pPr>
            <a:r>
              <a:rPr lang="en-US">
                <a:solidFill>
                  <a:srgbClr val="202192"/>
                </a:solidFill>
                <a:latin typeface="Segoe UI Semibold" panose="020B0702040204020203" pitchFamily="34" charset="0"/>
                <a:cs typeface="Segoe UI Semibold" panose="020B0702040204020203" pitchFamily="34" charset="0"/>
              </a:rPr>
              <a:t>Save state</a:t>
            </a:r>
          </a:p>
          <a:p>
            <a:pPr>
              <a:spcBef>
                <a:spcPts val="0"/>
              </a:spcBef>
              <a:spcAft>
                <a:spcPts val="1800"/>
              </a:spcAft>
            </a:pPr>
            <a:r>
              <a:rPr lang="en-US" sz="2000">
                <a:latin typeface="Consolas" panose="020B0609020204030204" pitchFamily="49" charset="0"/>
              </a:rPr>
              <a:t>POST /v1.0/state/</a:t>
            </a:r>
            <a:r>
              <a:rPr lang="en-US" sz="2000" err="1">
                <a:latin typeface="Consolas" panose="020B0609020204030204" pitchFamily="49" charset="0"/>
              </a:rPr>
              <a:t>corpdb</a:t>
            </a:r>
            <a:endParaRPr lang="en-US" sz="2000">
              <a:latin typeface="Consolas" panose="020B0609020204030204" pitchFamily="49" charset="0"/>
            </a:endParaRPr>
          </a:p>
          <a:p>
            <a:pPr>
              <a:spcAft>
                <a:spcPts val="600"/>
              </a:spcAft>
            </a:pPr>
            <a:r>
              <a:rPr lang="en-US">
                <a:solidFill>
                  <a:srgbClr val="202192"/>
                </a:solidFill>
                <a:latin typeface="Segoe UI Semibold" panose="020B0702040204020203" pitchFamily="34" charset="0"/>
                <a:cs typeface="Segoe UI Semibold" panose="020B0702040204020203" pitchFamily="34" charset="0"/>
              </a:rPr>
              <a:t>Retrieve state</a:t>
            </a:r>
          </a:p>
          <a:p>
            <a:pPr>
              <a:spcBef>
                <a:spcPts val="0"/>
              </a:spcBef>
              <a:spcAft>
                <a:spcPts val="1800"/>
              </a:spcAft>
            </a:pPr>
            <a:r>
              <a:rPr lang="en-US" sz="2000">
                <a:latin typeface="Consolas" panose="020B0609020204030204" pitchFamily="49" charset="0"/>
              </a:rPr>
              <a:t>GET /v1.0/state/</a:t>
            </a:r>
            <a:r>
              <a:rPr lang="en-US" sz="2000" err="1">
                <a:latin typeface="Consolas" panose="020B0609020204030204" pitchFamily="49" charset="0"/>
              </a:rPr>
              <a:t>corpdb</a:t>
            </a:r>
            <a:r>
              <a:rPr lang="en-US" sz="2000">
                <a:latin typeface="Consolas" panose="020B0609020204030204" pitchFamily="49" charset="0"/>
              </a:rPr>
              <a:t>/</a:t>
            </a:r>
            <a:r>
              <a:rPr lang="en-US" sz="2000" err="1">
                <a:latin typeface="Consolas" panose="020B0609020204030204" pitchFamily="49" charset="0"/>
              </a:rPr>
              <a:t>mystate</a:t>
            </a:r>
            <a:endParaRPr lang="en-US" sz="2000">
              <a:latin typeface="Consolas" panose="020B0609020204030204" pitchFamily="49" charset="0"/>
            </a:endParaRPr>
          </a:p>
          <a:p>
            <a:pPr>
              <a:spcAft>
                <a:spcPts val="600"/>
              </a:spcAft>
            </a:pPr>
            <a:r>
              <a:rPr lang="en-US">
                <a:solidFill>
                  <a:srgbClr val="202192"/>
                </a:solidFill>
                <a:latin typeface="Segoe UI Semibold" panose="020B0702040204020203" pitchFamily="34" charset="0"/>
                <a:cs typeface="Segoe UI Semibold" panose="020B0702040204020203" pitchFamily="34" charset="0"/>
              </a:rPr>
              <a:t>Delete state</a:t>
            </a:r>
          </a:p>
          <a:p>
            <a:pPr>
              <a:spcBef>
                <a:spcPts val="0"/>
              </a:spcBef>
              <a:spcAft>
                <a:spcPts val="1800"/>
              </a:spcAft>
            </a:pPr>
            <a:r>
              <a:rPr lang="en-US" sz="2000">
                <a:latin typeface="Consolas" panose="020B0609020204030204" pitchFamily="49" charset="0"/>
              </a:rPr>
              <a:t>DELETE /v1.0/state/</a:t>
            </a:r>
            <a:r>
              <a:rPr lang="en-US" sz="2000" err="1">
                <a:latin typeface="Consolas" panose="020B0609020204030204" pitchFamily="49" charset="0"/>
              </a:rPr>
              <a:t>corpdb</a:t>
            </a:r>
            <a:r>
              <a:rPr lang="en-US" sz="2000">
                <a:latin typeface="Consolas" panose="020B0609020204030204" pitchFamily="49" charset="0"/>
              </a:rPr>
              <a:t>/</a:t>
            </a:r>
            <a:r>
              <a:rPr lang="en-US" sz="2000" err="1">
                <a:latin typeface="Consolas" panose="020B0609020204030204" pitchFamily="49" charset="0"/>
              </a:rPr>
              <a:t>mystate</a:t>
            </a:r>
            <a:endParaRPr lang="en-US" sz="2000">
              <a:latin typeface="Consolas" panose="020B0609020204030204" pitchFamily="49" charset="0"/>
            </a:endParaRPr>
          </a:p>
          <a:p>
            <a:pPr>
              <a:spcAft>
                <a:spcPts val="600"/>
              </a:spcAft>
            </a:pPr>
            <a:r>
              <a:rPr lang="en-US">
                <a:solidFill>
                  <a:srgbClr val="202192"/>
                </a:solidFill>
                <a:latin typeface="+mj-lt"/>
              </a:rPr>
              <a:t>Get bulk state</a:t>
            </a:r>
            <a:r>
              <a:rPr lang="en-US">
                <a:solidFill>
                  <a:srgbClr val="202192"/>
                </a:solidFill>
              </a:rPr>
              <a:t> </a:t>
            </a:r>
          </a:p>
          <a:p>
            <a:pPr>
              <a:spcBef>
                <a:spcPts val="0"/>
              </a:spcBef>
              <a:spcAft>
                <a:spcPts val="1800"/>
              </a:spcAft>
            </a:pPr>
            <a:r>
              <a:rPr lang="en-US" sz="2000">
                <a:latin typeface="Consolas" panose="020B0609020204030204" pitchFamily="49" charset="0"/>
              </a:rPr>
              <a:t>POST /v1.0/state/</a:t>
            </a:r>
            <a:r>
              <a:rPr lang="en-US" sz="2000" err="1">
                <a:latin typeface="Consolas" panose="020B0609020204030204" pitchFamily="49" charset="0"/>
              </a:rPr>
              <a:t>corpdb</a:t>
            </a:r>
            <a:r>
              <a:rPr lang="en-US" sz="2000">
                <a:latin typeface="Consolas" panose="020B0609020204030204" pitchFamily="49" charset="0"/>
              </a:rPr>
              <a:t>/bulk</a:t>
            </a:r>
          </a:p>
          <a:p>
            <a:pPr>
              <a:spcAft>
                <a:spcPts val="600"/>
              </a:spcAft>
            </a:pPr>
            <a:r>
              <a:rPr lang="en-US">
                <a:solidFill>
                  <a:srgbClr val="202192"/>
                </a:solidFill>
                <a:latin typeface="Segoe UI Semibold" panose="020B0702040204020203" pitchFamily="34" charset="0"/>
                <a:cs typeface="Segoe UI Semibold" panose="020B0702040204020203" pitchFamily="34" charset="0"/>
              </a:rPr>
              <a:t>Submit multiple state transactions</a:t>
            </a:r>
            <a:endParaRPr lang="en-US">
              <a:solidFill>
                <a:srgbClr val="202192"/>
              </a:solidFill>
            </a:endParaRPr>
          </a:p>
          <a:p>
            <a:pPr>
              <a:spcBef>
                <a:spcPts val="0"/>
              </a:spcBef>
              <a:spcAft>
                <a:spcPts val="1800"/>
              </a:spcAft>
            </a:pPr>
            <a:r>
              <a:rPr lang="en-US" sz="2000">
                <a:latin typeface="Consolas" panose="020B0609020204030204" pitchFamily="49" charset="0"/>
              </a:rPr>
              <a:t>POST /v1.0/state/</a:t>
            </a:r>
            <a:r>
              <a:rPr lang="en-US" sz="2000" err="1">
                <a:latin typeface="Consolas" panose="020B0609020204030204" pitchFamily="49" charset="0"/>
              </a:rPr>
              <a:t>corpdb</a:t>
            </a:r>
            <a:r>
              <a:rPr lang="en-US" sz="2000">
                <a:latin typeface="Consolas" panose="020B0609020204030204" pitchFamily="49" charset="0"/>
              </a:rPr>
              <a:t>/transaction</a:t>
            </a:r>
          </a:p>
        </p:txBody>
      </p:sp>
      <p:sp>
        <p:nvSpPr>
          <p:cNvPr id="4" name="Text Placeholder 3">
            <a:extLst>
              <a:ext uri="{FF2B5EF4-FFF2-40B4-BE49-F238E27FC236}">
                <a16:creationId xmlns:a16="http://schemas.microsoft.com/office/drawing/2014/main" id="{49E5FB32-B0F2-4119-ACD1-ED6E6403DC68}"/>
              </a:ext>
            </a:extLst>
          </p:cNvPr>
          <p:cNvSpPr>
            <a:spLocks noGrp="1"/>
          </p:cNvSpPr>
          <p:nvPr>
            <p:ph type="body" sz="quarter" idx="13"/>
          </p:nvPr>
        </p:nvSpPr>
        <p:spPr/>
        <p:txBody>
          <a:bodyPr/>
          <a:lstStyle/>
          <a:p>
            <a:r>
              <a:rPr lang="en-US" err="1"/>
              <a:t>corpdb-cosmosdb.yaml</a:t>
            </a:r>
            <a:endParaRPr lang="en-US"/>
          </a:p>
        </p:txBody>
      </p:sp>
      <p:sp>
        <p:nvSpPr>
          <p:cNvPr id="5" name="Text Placeholder 4">
            <a:extLst>
              <a:ext uri="{FF2B5EF4-FFF2-40B4-BE49-F238E27FC236}">
                <a16:creationId xmlns:a16="http://schemas.microsoft.com/office/drawing/2014/main" id="{E5333A7B-B3C6-4EFB-891E-51846FB73CA4}"/>
              </a:ext>
            </a:extLst>
          </p:cNvPr>
          <p:cNvSpPr>
            <a:spLocks noGrp="1"/>
          </p:cNvSpPr>
          <p:nvPr>
            <p:ph type="body" sz="quarter" idx="11"/>
          </p:nvPr>
        </p:nvSpPr>
        <p:spPr>
          <a:xfrm>
            <a:off x="5994399" y="709187"/>
            <a:ext cx="6197595" cy="5564600"/>
          </a:xfrm>
        </p:spPr>
        <p:txBody>
          <a:bodyPr/>
          <a:lstStyle/>
          <a:p>
            <a:r>
              <a:rPr lang="en-US" sz="1600" err="1"/>
              <a:t>apiVersion</a:t>
            </a:r>
            <a:r>
              <a:rPr lang="en-US" sz="1600"/>
              <a:t>: dapr.io/v1alpha1</a:t>
            </a:r>
          </a:p>
          <a:p>
            <a:r>
              <a:rPr lang="en-US" sz="1600"/>
              <a:t>kind: Component</a:t>
            </a:r>
          </a:p>
          <a:p>
            <a:r>
              <a:rPr lang="en-US" sz="1600"/>
              <a:t>metadata:</a:t>
            </a:r>
          </a:p>
          <a:p>
            <a:r>
              <a:rPr lang="en-US" sz="1600"/>
              <a:t>  name: </a:t>
            </a:r>
            <a:r>
              <a:rPr lang="en-US" sz="1600" b="1" err="1"/>
              <a:t>corpdb</a:t>
            </a:r>
            <a:endParaRPr lang="en-US" sz="1600" b="1"/>
          </a:p>
          <a:p>
            <a:r>
              <a:rPr lang="en-US" sz="1600"/>
              <a:t>spec:</a:t>
            </a:r>
          </a:p>
          <a:p>
            <a:r>
              <a:rPr lang="en-US" sz="1600"/>
              <a:t>  type: </a:t>
            </a:r>
            <a:r>
              <a:rPr lang="en-US" sz="1600" err="1"/>
              <a:t>state.</a:t>
            </a:r>
            <a:r>
              <a:rPr lang="en-US" sz="1600" b="1" err="1"/>
              <a:t>azure.cosmosdb</a:t>
            </a:r>
            <a:endParaRPr lang="en-US" sz="1600" b="1"/>
          </a:p>
          <a:p>
            <a:r>
              <a:rPr lang="en-US" sz="1600" b="1"/>
              <a:t>  </a:t>
            </a:r>
            <a:r>
              <a:rPr lang="en-US" sz="1600"/>
              <a:t>version: v1</a:t>
            </a:r>
          </a:p>
          <a:p>
            <a:r>
              <a:rPr lang="en-US" sz="1600"/>
              <a:t>  metadata:</a:t>
            </a:r>
          </a:p>
          <a:p>
            <a:r>
              <a:rPr lang="en-US" sz="1600"/>
              <a:t>  - name: </a:t>
            </a:r>
            <a:r>
              <a:rPr lang="en-US" sz="1600" err="1"/>
              <a:t>url</a:t>
            </a:r>
            <a:endParaRPr lang="en-US" sz="1600"/>
          </a:p>
          <a:p>
            <a:r>
              <a:rPr lang="en-US" sz="1600"/>
              <a:t>    value: corpdb.documents.azure.com</a:t>
            </a:r>
          </a:p>
          <a:p>
            <a:r>
              <a:rPr lang="en-US" sz="1600"/>
              <a:t>  - name: </a:t>
            </a:r>
            <a:r>
              <a:rPr lang="en-US" sz="1600" err="1"/>
              <a:t>masterKey</a:t>
            </a:r>
            <a:endParaRPr lang="en-US" sz="1600"/>
          </a:p>
          <a:p>
            <a:r>
              <a:rPr lang="en-US" sz="1600"/>
              <a:t>    </a:t>
            </a:r>
            <a:r>
              <a:rPr lang="en-US" sz="1600" err="1"/>
              <a:t>secretKeyRef</a:t>
            </a:r>
            <a:r>
              <a:rPr lang="en-US" sz="1600"/>
              <a:t>:</a:t>
            </a:r>
          </a:p>
          <a:p>
            <a:r>
              <a:rPr lang="en-US" sz="1600"/>
              <a:t>      name: master-key</a:t>
            </a:r>
          </a:p>
          <a:p>
            <a:r>
              <a:rPr lang="en-US" sz="1600"/>
              <a:t>      key: cosmos-key</a:t>
            </a:r>
          </a:p>
          <a:p>
            <a:r>
              <a:rPr lang="en-US" sz="1600"/>
              <a:t>  - name: database</a:t>
            </a:r>
          </a:p>
          <a:p>
            <a:r>
              <a:rPr lang="en-US" sz="1600"/>
              <a:t>    value: orders</a:t>
            </a:r>
          </a:p>
          <a:p>
            <a:r>
              <a:rPr lang="en-US" sz="1600"/>
              <a:t>  - name: collection</a:t>
            </a:r>
          </a:p>
          <a:p>
            <a:r>
              <a:rPr lang="en-US" sz="1600"/>
              <a:t>    value: processed</a:t>
            </a:r>
          </a:p>
          <a:p>
            <a:endParaRPr lang="en-US" sz="1600"/>
          </a:p>
        </p:txBody>
      </p:sp>
    </p:spTree>
    <p:extLst>
      <p:ext uri="{BB962C8B-B14F-4D97-AF65-F5344CB8AC3E}">
        <p14:creationId xmlns:p14="http://schemas.microsoft.com/office/powerpoint/2010/main" val="19625086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Publish and subscribe</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1223" y="562032"/>
            <a:ext cx="668837" cy="339992"/>
          </a:xfrm>
          <a:prstGeom prst="rect">
            <a:avLst/>
          </a:prstGeom>
        </p:spPr>
      </p:pic>
      <p:grpSp>
        <p:nvGrpSpPr>
          <p:cNvPr id="27" name="Group 26">
            <a:extLst>
              <a:ext uri="{FF2B5EF4-FFF2-40B4-BE49-F238E27FC236}">
                <a16:creationId xmlns:a16="http://schemas.microsoft.com/office/drawing/2014/main" id="{098C2CC1-1B19-4AC8-BFFC-D7DAF6265E67}"/>
              </a:ext>
            </a:extLst>
          </p:cNvPr>
          <p:cNvGrpSpPr/>
          <p:nvPr/>
        </p:nvGrpSpPr>
        <p:grpSpPr>
          <a:xfrm>
            <a:off x="9936928" y="2277441"/>
            <a:ext cx="1665509" cy="1943091"/>
            <a:chOff x="7316373" y="1954650"/>
            <a:chExt cx="1400542" cy="1633964"/>
          </a:xfrm>
        </p:grpSpPr>
        <p:pic>
          <p:nvPicPr>
            <p:cNvPr id="29" name="Graphic 28">
              <a:extLst>
                <a:ext uri="{FF2B5EF4-FFF2-40B4-BE49-F238E27FC236}">
                  <a16:creationId xmlns:a16="http://schemas.microsoft.com/office/drawing/2014/main" id="{49EE5BD3-3277-48E9-BA2D-0146C7F55F3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16373" y="1954650"/>
              <a:ext cx="1400542" cy="1633964"/>
            </a:xfrm>
            <a:prstGeom prst="rect">
              <a:avLst/>
            </a:prstGeom>
          </p:spPr>
        </p:pic>
        <p:sp>
          <p:nvSpPr>
            <p:cNvPr id="30" name="TextBox 29">
              <a:extLst>
                <a:ext uri="{FF2B5EF4-FFF2-40B4-BE49-F238E27FC236}">
                  <a16:creationId xmlns:a16="http://schemas.microsoft.com/office/drawing/2014/main" id="{A37557AD-7973-490E-8B85-FC5A40C0124E}"/>
                </a:ext>
              </a:extLst>
            </p:cNvPr>
            <p:cNvSpPr txBox="1"/>
            <p:nvPr/>
          </p:nvSpPr>
          <p:spPr>
            <a:xfrm>
              <a:off x="7536563" y="2525411"/>
              <a:ext cx="905035" cy="258813"/>
            </a:xfrm>
            <a:prstGeom prst="rect">
              <a:avLst/>
            </a:prstGeom>
            <a:noFill/>
          </p:spPr>
          <p:txBody>
            <a:bodyPr wrap="none" lIns="0" tIns="0" rIns="0" bIns="0" rtlCol="0">
              <a:spAutoFit/>
            </a:bodyPr>
            <a:lstStyle/>
            <a:p>
              <a:pPr algn="ctr"/>
              <a:r>
                <a:rPr lang="en-US" sz="2000">
                  <a:solidFill>
                    <a:srgbClr val="202192"/>
                  </a:solidFill>
                  <a:latin typeface="+mj-lt"/>
                </a:rPr>
                <a:t>Service B</a:t>
              </a:r>
            </a:p>
          </p:txBody>
        </p:sp>
      </p:grpSp>
      <p:grpSp>
        <p:nvGrpSpPr>
          <p:cNvPr id="13" name="!!AppA">
            <a:extLst>
              <a:ext uri="{FF2B5EF4-FFF2-40B4-BE49-F238E27FC236}">
                <a16:creationId xmlns:a16="http://schemas.microsoft.com/office/drawing/2014/main" id="{84E5AC79-DC80-4CEC-8559-2C80EC45A927}"/>
              </a:ext>
            </a:extLst>
          </p:cNvPr>
          <p:cNvGrpSpPr/>
          <p:nvPr/>
        </p:nvGrpSpPr>
        <p:grpSpPr>
          <a:xfrm>
            <a:off x="1052997" y="2281963"/>
            <a:ext cx="1666465" cy="1944207"/>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24796"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cxnSp>
        <p:nvCxnSpPr>
          <p:cNvPr id="58" name="Straight Arrow Connector 57">
            <a:extLst>
              <a:ext uri="{FF2B5EF4-FFF2-40B4-BE49-F238E27FC236}">
                <a16:creationId xmlns:a16="http://schemas.microsoft.com/office/drawing/2014/main" id="{20901D22-E7D9-416D-BC2E-DDF9B51DFCBC}"/>
              </a:ext>
            </a:extLst>
          </p:cNvPr>
          <p:cNvCxnSpPr>
            <a:cxnSpLocks/>
          </p:cNvCxnSpPr>
          <p:nvPr/>
        </p:nvCxnSpPr>
        <p:spPr>
          <a:xfrm>
            <a:off x="2719462" y="3252358"/>
            <a:ext cx="719632" cy="3416"/>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439094" y="2762083"/>
            <a:ext cx="843400" cy="983967"/>
          </a:xfrm>
          <a:prstGeom prst="rect">
            <a:avLst/>
          </a:prstGeom>
          <a:effectLst>
            <a:outerShdw blurRad="50800" dist="25400" dir="13500000" algn="br" rotWithShape="0">
              <a:prstClr val="black">
                <a:alpha val="40000"/>
              </a:prstClr>
            </a:outerShdw>
          </a:effectLst>
        </p:spPr>
      </p:pic>
      <p:pic>
        <p:nvPicPr>
          <p:cNvPr id="70" name="Graphic 69">
            <a:extLst>
              <a:ext uri="{FF2B5EF4-FFF2-40B4-BE49-F238E27FC236}">
                <a16:creationId xmlns:a16="http://schemas.microsoft.com/office/drawing/2014/main" id="{EBF31009-6270-45AB-9B1E-808C0BE62DF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73896" y="2758908"/>
            <a:ext cx="843400" cy="983967"/>
          </a:xfrm>
          <a:prstGeom prst="rect">
            <a:avLst/>
          </a:prstGeom>
          <a:effectLst>
            <a:outerShdw blurRad="50800" dist="25400" dir="13500000" algn="br" rotWithShape="0">
              <a:prstClr val="black">
                <a:alpha val="40000"/>
              </a:prstClr>
            </a:outerShdw>
          </a:effectLst>
        </p:spPr>
      </p:pic>
      <p:cxnSp>
        <p:nvCxnSpPr>
          <p:cNvPr id="72" name="Straight Arrow Connector 71">
            <a:extLst>
              <a:ext uri="{FF2B5EF4-FFF2-40B4-BE49-F238E27FC236}">
                <a16:creationId xmlns:a16="http://schemas.microsoft.com/office/drawing/2014/main" id="{5833B4E7-BB29-49C3-B156-A9461A5DB139}"/>
              </a:ext>
            </a:extLst>
          </p:cNvPr>
          <p:cNvCxnSpPr>
            <a:cxnSpLocks/>
            <a:stCxn id="70" idx="3"/>
            <a:endCxn id="29" idx="1"/>
          </p:cNvCxnSpPr>
          <p:nvPr/>
        </p:nvCxnSpPr>
        <p:spPr>
          <a:xfrm flipV="1">
            <a:off x="9217296" y="3248987"/>
            <a:ext cx="719632" cy="1905"/>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9F74D8B-8335-463C-BD78-7CDB5B1F70D8}"/>
              </a:ext>
            </a:extLst>
          </p:cNvPr>
          <p:cNvGrpSpPr/>
          <p:nvPr/>
        </p:nvGrpSpPr>
        <p:grpSpPr>
          <a:xfrm>
            <a:off x="4282494" y="3119414"/>
            <a:ext cx="699312" cy="269304"/>
            <a:chOff x="4282494" y="3119414"/>
            <a:chExt cx="699312" cy="269304"/>
          </a:xfrm>
        </p:grpSpPr>
        <p:cxnSp>
          <p:nvCxnSpPr>
            <p:cNvPr id="33" name="Straight Arrow Connector 32">
              <a:extLst>
                <a:ext uri="{FF2B5EF4-FFF2-40B4-BE49-F238E27FC236}">
                  <a16:creationId xmlns:a16="http://schemas.microsoft.com/office/drawing/2014/main" id="{DC746011-A8A4-4E1D-86C1-3B1E74447B9B}"/>
                </a:ext>
              </a:extLst>
            </p:cNvPr>
            <p:cNvCxnSpPr>
              <a:cxnSpLocks/>
              <a:stCxn id="64" idx="3"/>
            </p:cNvCxnSpPr>
            <p:nvPr/>
          </p:nvCxnSpPr>
          <p:spPr>
            <a:xfrm>
              <a:off x="4282494" y="3254067"/>
              <a:ext cx="451027" cy="0"/>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DF473C8B-AB59-4999-A8D0-2CCD377CD8F8}"/>
                </a:ext>
              </a:extLst>
            </p:cNvPr>
            <p:cNvSpPr/>
            <p:nvPr/>
          </p:nvSpPr>
          <p:spPr bwMode="auto">
            <a:xfrm>
              <a:off x="4733521" y="3119414"/>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7" name="Group 6">
            <a:extLst>
              <a:ext uri="{FF2B5EF4-FFF2-40B4-BE49-F238E27FC236}">
                <a16:creationId xmlns:a16="http://schemas.microsoft.com/office/drawing/2014/main" id="{E5B6206A-ED5A-4EDD-8EF4-748C00D9AD00}"/>
              </a:ext>
            </a:extLst>
          </p:cNvPr>
          <p:cNvGrpSpPr/>
          <p:nvPr/>
        </p:nvGrpSpPr>
        <p:grpSpPr>
          <a:xfrm>
            <a:off x="4820771" y="3201934"/>
            <a:ext cx="685667" cy="104265"/>
            <a:chOff x="4820771" y="3201934"/>
            <a:chExt cx="685667" cy="104265"/>
          </a:xfrm>
        </p:grpSpPr>
        <p:sp>
          <p:nvSpPr>
            <p:cNvPr id="41" name="Oval 40">
              <a:extLst>
                <a:ext uri="{FF2B5EF4-FFF2-40B4-BE49-F238E27FC236}">
                  <a16:creationId xmlns:a16="http://schemas.microsoft.com/office/drawing/2014/main" id="{7D8832ED-2FE5-4F96-BD8D-960139CD7B1D}"/>
                </a:ext>
              </a:extLst>
            </p:cNvPr>
            <p:cNvSpPr/>
            <p:nvPr/>
          </p:nvSpPr>
          <p:spPr bwMode="auto">
            <a:xfrm>
              <a:off x="4820771" y="3201934"/>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42" name="Straight Arrow Connector 41">
              <a:extLst>
                <a:ext uri="{FF2B5EF4-FFF2-40B4-BE49-F238E27FC236}">
                  <a16:creationId xmlns:a16="http://schemas.microsoft.com/office/drawing/2014/main" id="{61E545AE-A94F-48AF-BBA6-EDEE957650D7}"/>
                </a:ext>
              </a:extLst>
            </p:cNvPr>
            <p:cNvCxnSpPr>
              <a:cxnSpLocks/>
              <a:stCxn id="41" idx="6"/>
              <a:endCxn id="39" idx="1"/>
            </p:cNvCxnSpPr>
            <p:nvPr/>
          </p:nvCxnSpPr>
          <p:spPr>
            <a:xfrm flipV="1">
              <a:off x="4925035" y="3254066"/>
              <a:ext cx="581403"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A6B6C85-3FB3-4AEE-BB30-CA4883E282A5}"/>
              </a:ext>
            </a:extLst>
          </p:cNvPr>
          <p:cNvGrpSpPr/>
          <p:nvPr/>
        </p:nvGrpSpPr>
        <p:grpSpPr>
          <a:xfrm>
            <a:off x="5506438" y="2824378"/>
            <a:ext cx="1664093" cy="859376"/>
            <a:chOff x="5626289" y="3065947"/>
            <a:chExt cx="1664093" cy="859376"/>
          </a:xfrm>
        </p:grpSpPr>
        <p:sp>
          <p:nvSpPr>
            <p:cNvPr id="39" name="Rounded Rectangle 5">
              <a:extLst>
                <a:ext uri="{FF2B5EF4-FFF2-40B4-BE49-F238E27FC236}">
                  <a16:creationId xmlns:a16="http://schemas.microsoft.com/office/drawing/2014/main" id="{F3D499F9-2CA0-4A01-B019-0484C19CC656}"/>
                </a:ext>
              </a:extLst>
            </p:cNvPr>
            <p:cNvSpPr/>
            <p:nvPr/>
          </p:nvSpPr>
          <p:spPr bwMode="auto">
            <a:xfrm>
              <a:off x="5626289" y="3065947"/>
              <a:ext cx="166409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Redis</a:t>
              </a: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mn-cs"/>
                </a:rPr>
                <a:t>Cache</a:t>
              </a:r>
            </a:p>
          </p:txBody>
        </p:sp>
        <p:pic>
          <p:nvPicPr>
            <p:cNvPr id="38" name="Picture 2" descr="See the source image">
              <a:extLst>
                <a:ext uri="{FF2B5EF4-FFF2-40B4-BE49-F238E27FC236}">
                  <a16:creationId xmlns:a16="http://schemas.microsoft.com/office/drawing/2014/main" id="{AE264FE7-87D0-4ABD-8F93-12CA9AFDDDF0}"/>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5788419" y="3277330"/>
              <a:ext cx="522408" cy="4398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B22BF400-E49F-40F0-B721-5EB23E1EBE80}"/>
              </a:ext>
            </a:extLst>
          </p:cNvPr>
          <p:cNvGrpSpPr/>
          <p:nvPr/>
        </p:nvGrpSpPr>
        <p:grpSpPr>
          <a:xfrm>
            <a:off x="7654489" y="3119414"/>
            <a:ext cx="719407" cy="269304"/>
            <a:chOff x="7654489" y="3119414"/>
            <a:chExt cx="719407" cy="269304"/>
          </a:xfrm>
        </p:grpSpPr>
        <p:cxnSp>
          <p:nvCxnSpPr>
            <p:cNvPr id="69" name="Straight Arrow Connector 68">
              <a:extLst>
                <a:ext uri="{FF2B5EF4-FFF2-40B4-BE49-F238E27FC236}">
                  <a16:creationId xmlns:a16="http://schemas.microsoft.com/office/drawing/2014/main" id="{E2865630-6485-4CA0-AE33-D85DD2F851F7}"/>
                </a:ext>
              </a:extLst>
            </p:cNvPr>
            <p:cNvCxnSpPr>
              <a:cxnSpLocks/>
              <a:stCxn id="70" idx="1"/>
              <a:endCxn id="74" idx="3"/>
            </p:cNvCxnSpPr>
            <p:nvPr/>
          </p:nvCxnSpPr>
          <p:spPr>
            <a:xfrm flipH="1">
              <a:off x="7902774" y="3250892"/>
              <a:ext cx="471122" cy="3174"/>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74" name="Freeform: Shape 73">
              <a:extLst>
                <a:ext uri="{FF2B5EF4-FFF2-40B4-BE49-F238E27FC236}">
                  <a16:creationId xmlns:a16="http://schemas.microsoft.com/office/drawing/2014/main" id="{14FA08D6-6D9D-46D5-BA0A-0C773B708A1E}"/>
                </a:ext>
              </a:extLst>
            </p:cNvPr>
            <p:cNvSpPr/>
            <p:nvPr/>
          </p:nvSpPr>
          <p:spPr bwMode="auto">
            <a:xfrm rot="10800000">
              <a:off x="7654489" y="3119414"/>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9" name="Group 8">
            <a:extLst>
              <a:ext uri="{FF2B5EF4-FFF2-40B4-BE49-F238E27FC236}">
                <a16:creationId xmlns:a16="http://schemas.microsoft.com/office/drawing/2014/main" id="{8CF9FC34-4CC4-48E3-A6FA-BA1C3FAF39B6}"/>
              </a:ext>
            </a:extLst>
          </p:cNvPr>
          <p:cNvGrpSpPr/>
          <p:nvPr/>
        </p:nvGrpSpPr>
        <p:grpSpPr>
          <a:xfrm>
            <a:off x="7170531" y="3201933"/>
            <a:ext cx="644993" cy="104265"/>
            <a:chOff x="7170531" y="3201933"/>
            <a:chExt cx="644993" cy="104265"/>
          </a:xfrm>
        </p:grpSpPr>
        <p:sp>
          <p:nvSpPr>
            <p:cNvPr id="75" name="Oval 74">
              <a:extLst>
                <a:ext uri="{FF2B5EF4-FFF2-40B4-BE49-F238E27FC236}">
                  <a16:creationId xmlns:a16="http://schemas.microsoft.com/office/drawing/2014/main" id="{E6EEB8F5-C81A-4D31-A130-E254FF7C7649}"/>
                </a:ext>
              </a:extLst>
            </p:cNvPr>
            <p:cNvSpPr/>
            <p:nvPr/>
          </p:nvSpPr>
          <p:spPr bwMode="auto">
            <a:xfrm rot="10800000">
              <a:off x="7711260" y="3201933"/>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73" name="Straight Arrow Connector 72">
              <a:extLst>
                <a:ext uri="{FF2B5EF4-FFF2-40B4-BE49-F238E27FC236}">
                  <a16:creationId xmlns:a16="http://schemas.microsoft.com/office/drawing/2014/main" id="{2CBC542E-88C1-4AE7-A92C-DE33B26D8127}"/>
                </a:ext>
              </a:extLst>
            </p:cNvPr>
            <p:cNvCxnSpPr>
              <a:cxnSpLocks/>
              <a:stCxn id="75" idx="6"/>
              <a:endCxn id="39" idx="3"/>
            </p:cNvCxnSpPr>
            <p:nvPr/>
          </p:nvCxnSpPr>
          <p:spPr>
            <a:xfrm flipH="1">
              <a:off x="7170531" y="3254065"/>
              <a:ext cx="540729"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B768DC9-AD5B-47CA-8E48-7B940CAACA4C}"/>
              </a:ext>
            </a:extLst>
          </p:cNvPr>
          <p:cNvGrpSpPr/>
          <p:nvPr/>
        </p:nvGrpSpPr>
        <p:grpSpPr>
          <a:xfrm>
            <a:off x="9936928" y="239338"/>
            <a:ext cx="1665509" cy="1943094"/>
            <a:chOff x="9936928" y="239338"/>
            <a:chExt cx="1665509" cy="1943094"/>
          </a:xfrm>
        </p:grpSpPr>
        <p:pic>
          <p:nvPicPr>
            <p:cNvPr id="67" name="Graphic 66">
              <a:extLst>
                <a:ext uri="{FF2B5EF4-FFF2-40B4-BE49-F238E27FC236}">
                  <a16:creationId xmlns:a16="http://schemas.microsoft.com/office/drawing/2014/main" id="{4452DCD7-8685-404B-BDD5-3DE55E2B148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936928" y="239338"/>
              <a:ext cx="1665509" cy="1943094"/>
            </a:xfrm>
            <a:prstGeom prst="rect">
              <a:avLst/>
            </a:prstGeom>
          </p:spPr>
        </p:pic>
        <p:sp>
          <p:nvSpPr>
            <p:cNvPr id="77" name="TextBox 76">
              <a:extLst>
                <a:ext uri="{FF2B5EF4-FFF2-40B4-BE49-F238E27FC236}">
                  <a16:creationId xmlns:a16="http://schemas.microsoft.com/office/drawing/2014/main" id="{22D76897-BDA4-476C-9D98-91DBD46A9D4E}"/>
                </a:ext>
              </a:extLst>
            </p:cNvPr>
            <p:cNvSpPr txBox="1"/>
            <p:nvPr/>
          </p:nvSpPr>
          <p:spPr>
            <a:xfrm>
              <a:off x="10193053" y="815842"/>
              <a:ext cx="1076257" cy="307777"/>
            </a:xfrm>
            <a:prstGeom prst="rect">
              <a:avLst/>
            </a:prstGeom>
            <a:noFill/>
          </p:spPr>
          <p:txBody>
            <a:bodyPr wrap="none" lIns="0" tIns="0" rIns="0" bIns="0" rtlCol="0">
              <a:spAutoFit/>
            </a:bodyPr>
            <a:lstStyle/>
            <a:p>
              <a:pPr algn="ctr"/>
              <a:r>
                <a:rPr lang="en-US" sz="2000">
                  <a:solidFill>
                    <a:srgbClr val="202192"/>
                  </a:solidFill>
                  <a:latin typeface="+mj-lt"/>
                </a:rPr>
                <a:t>Service A</a:t>
              </a:r>
            </a:p>
          </p:txBody>
        </p:sp>
      </p:grpSp>
      <p:pic>
        <p:nvPicPr>
          <p:cNvPr id="79" name="Graphic 78">
            <a:extLst>
              <a:ext uri="{FF2B5EF4-FFF2-40B4-BE49-F238E27FC236}">
                <a16:creationId xmlns:a16="http://schemas.microsoft.com/office/drawing/2014/main" id="{3B307F0C-A23A-4438-ABDB-BF733E8D7A3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73896" y="719672"/>
            <a:ext cx="843400" cy="983967"/>
          </a:xfrm>
          <a:prstGeom prst="rect">
            <a:avLst/>
          </a:prstGeom>
          <a:effectLst>
            <a:outerShdw blurRad="50800" dist="25400" dir="13500000" algn="br" rotWithShape="0">
              <a:prstClr val="black">
                <a:alpha val="40000"/>
              </a:prstClr>
            </a:outerShdw>
          </a:effectLst>
        </p:spPr>
      </p:pic>
      <p:cxnSp>
        <p:nvCxnSpPr>
          <p:cNvPr id="80" name="Straight Arrow Connector 79">
            <a:extLst>
              <a:ext uri="{FF2B5EF4-FFF2-40B4-BE49-F238E27FC236}">
                <a16:creationId xmlns:a16="http://schemas.microsoft.com/office/drawing/2014/main" id="{CEE62859-6366-4950-996E-A6FA6905E74D}"/>
              </a:ext>
            </a:extLst>
          </p:cNvPr>
          <p:cNvCxnSpPr>
            <a:cxnSpLocks/>
            <a:stCxn id="79" idx="3"/>
            <a:endCxn id="67" idx="1"/>
          </p:cNvCxnSpPr>
          <p:nvPr/>
        </p:nvCxnSpPr>
        <p:spPr>
          <a:xfrm flipV="1">
            <a:off x="9217296" y="1210885"/>
            <a:ext cx="719632" cy="771"/>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26762CB-E21E-4AE9-9D7E-AC0C0F1C16FC}"/>
              </a:ext>
            </a:extLst>
          </p:cNvPr>
          <p:cNvCxnSpPr>
            <a:cxnSpLocks/>
            <a:stCxn id="79" idx="1"/>
            <a:endCxn id="70" idx="1"/>
          </p:cNvCxnSpPr>
          <p:nvPr/>
        </p:nvCxnSpPr>
        <p:spPr>
          <a:xfrm rot="10800000" flipV="1">
            <a:off x="8373896" y="1211656"/>
            <a:ext cx="12700" cy="2039236"/>
          </a:xfrm>
          <a:prstGeom prst="bentConnector3">
            <a:avLst>
              <a:gd name="adj1" fmla="val 1800000"/>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A0B2007-F8D7-4819-B693-5B70AD84460A}"/>
              </a:ext>
            </a:extLst>
          </p:cNvPr>
          <p:cNvGrpSpPr/>
          <p:nvPr/>
        </p:nvGrpSpPr>
        <p:grpSpPr>
          <a:xfrm>
            <a:off x="279401" y="4425791"/>
            <a:ext cx="6672640" cy="1679399"/>
            <a:chOff x="279401" y="4425791"/>
            <a:chExt cx="6672640" cy="1679399"/>
          </a:xfrm>
        </p:grpSpPr>
        <p:sp>
          <p:nvSpPr>
            <p:cNvPr id="112" name="TextBox 111">
              <a:extLst>
                <a:ext uri="{FF2B5EF4-FFF2-40B4-BE49-F238E27FC236}">
                  <a16:creationId xmlns:a16="http://schemas.microsoft.com/office/drawing/2014/main" id="{B0B30B29-4BD0-49B3-9C08-7C4C89EBE45B}"/>
                </a:ext>
              </a:extLst>
            </p:cNvPr>
            <p:cNvSpPr txBox="1"/>
            <p:nvPr/>
          </p:nvSpPr>
          <p:spPr>
            <a:xfrm>
              <a:off x="279401" y="4425791"/>
              <a:ext cx="6672640" cy="553998"/>
            </a:xfrm>
            <a:prstGeom prst="rect">
              <a:avLst/>
            </a:prstGeom>
            <a:noFill/>
          </p:spPr>
          <p:txBody>
            <a:bodyPr wrap="square" lIns="0" tIns="0" rIns="0" bIns="0" rtlCol="0">
              <a:spAutoFit/>
            </a:bodyPr>
            <a:lstStyle/>
            <a:p>
              <a:pPr algn="ctr"/>
              <a:r>
                <a:rPr lang="en-US" sz="2000">
                  <a:solidFill>
                    <a:srgbClr val="202192"/>
                  </a:solidFill>
                  <a:latin typeface="+mj-lt"/>
                </a:rPr>
                <a:t>POST</a:t>
              </a:r>
              <a:endParaRPr lang="en-US" sz="1600">
                <a:solidFill>
                  <a:srgbClr val="202192"/>
                </a:solidFill>
                <a:latin typeface="+mj-lt"/>
              </a:endParaRPr>
            </a:p>
            <a:p>
              <a:pPr algn="ctr"/>
              <a:r>
                <a:rPr lang="en-US" sz="1600">
                  <a:solidFill>
                    <a:srgbClr val="202192"/>
                  </a:solidFill>
                  <a:latin typeface="Consolas" panose="020B0609020204030204" pitchFamily="49" charset="0"/>
                </a:rPr>
                <a:t>http://localhost:3500/v1.0/publish/orders/processed</a:t>
              </a:r>
            </a:p>
          </p:txBody>
        </p:sp>
        <p:sp>
          <p:nvSpPr>
            <p:cNvPr id="98" name="TextBox 97">
              <a:extLst>
                <a:ext uri="{FF2B5EF4-FFF2-40B4-BE49-F238E27FC236}">
                  <a16:creationId xmlns:a16="http://schemas.microsoft.com/office/drawing/2014/main" id="{41261ED5-BB8C-4930-9CA2-4A6B1434D795}"/>
                </a:ext>
              </a:extLst>
            </p:cNvPr>
            <p:cNvSpPr txBox="1"/>
            <p:nvPr/>
          </p:nvSpPr>
          <p:spPr>
            <a:xfrm>
              <a:off x="2163972" y="5489637"/>
              <a:ext cx="3075180" cy="615553"/>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sz="1600" kern="1200">
                  <a:solidFill>
                    <a:srgbClr val="202192"/>
                  </a:solidFill>
                  <a:effectLst/>
                  <a:latin typeface="Consolas" panose="020B0609020204030204" pitchFamily="49" charset="0"/>
                  <a:ea typeface="Segoe UI Symbol" panose="020B0502040204020203" pitchFamily="34" charset="0"/>
                  <a:cs typeface="+mn-cs"/>
                </a:rPr>
                <a:t>{"</a:t>
              </a:r>
              <a:r>
                <a:rPr lang="en-US" sz="1600" kern="1200" err="1">
                  <a:solidFill>
                    <a:srgbClr val="202192"/>
                  </a:solidFill>
                  <a:effectLst/>
                  <a:latin typeface="Consolas" panose="020B0609020204030204" pitchFamily="49" charset="0"/>
                  <a:ea typeface="Segoe UI Symbol" panose="020B0502040204020203" pitchFamily="34" charset="0"/>
                  <a:cs typeface="+mn-cs"/>
                </a:rPr>
                <a:t>data":"Hello</a:t>
              </a:r>
              <a:r>
                <a:rPr lang="en-US" sz="1600" kern="1200">
                  <a:solidFill>
                    <a:srgbClr val="202192"/>
                  </a:solidFill>
                  <a:effectLst/>
                  <a:latin typeface="Consolas" panose="020B0609020204030204" pitchFamily="49" charset="0"/>
                  <a:ea typeface="Segoe UI Symbol" panose="020B0502040204020203" pitchFamily="34" charset="0"/>
                  <a:cs typeface="+mn-cs"/>
                </a:rPr>
                <a:t> World"}</a:t>
              </a:r>
            </a:p>
          </p:txBody>
        </p:sp>
      </p:grpSp>
      <p:grpSp>
        <p:nvGrpSpPr>
          <p:cNvPr id="6" name="Group 5">
            <a:extLst>
              <a:ext uri="{FF2B5EF4-FFF2-40B4-BE49-F238E27FC236}">
                <a16:creationId xmlns:a16="http://schemas.microsoft.com/office/drawing/2014/main" id="{2DF0A2BE-8AB3-4693-AF5D-465DD7449EA5}"/>
              </a:ext>
            </a:extLst>
          </p:cNvPr>
          <p:cNvGrpSpPr/>
          <p:nvPr/>
        </p:nvGrpSpPr>
        <p:grpSpPr>
          <a:xfrm>
            <a:off x="7404202" y="4425791"/>
            <a:ext cx="4052738" cy="1679399"/>
            <a:chOff x="7404202" y="4425791"/>
            <a:chExt cx="4052738" cy="1679399"/>
          </a:xfrm>
        </p:grpSpPr>
        <p:sp>
          <p:nvSpPr>
            <p:cNvPr id="113" name="TextBox 112">
              <a:extLst>
                <a:ext uri="{FF2B5EF4-FFF2-40B4-BE49-F238E27FC236}">
                  <a16:creationId xmlns:a16="http://schemas.microsoft.com/office/drawing/2014/main" id="{D3A6C9AE-D340-4827-9176-F04706160F1A}"/>
                </a:ext>
              </a:extLst>
            </p:cNvPr>
            <p:cNvSpPr txBox="1"/>
            <p:nvPr/>
          </p:nvSpPr>
          <p:spPr>
            <a:xfrm>
              <a:off x="7404202" y="4425791"/>
              <a:ext cx="4052738" cy="800219"/>
            </a:xfrm>
            <a:prstGeom prst="rect">
              <a:avLst/>
            </a:prstGeom>
            <a:noFill/>
          </p:spPr>
          <p:txBody>
            <a:bodyPr wrap="square" lIns="0" tIns="0" rIns="0" bIns="0" rtlCol="0">
              <a:spAutoFit/>
            </a:bodyPr>
            <a:lstStyle/>
            <a:p>
              <a:pPr algn="ctr"/>
              <a:r>
                <a:rPr lang="en-US" sz="2000">
                  <a:solidFill>
                    <a:srgbClr val="202192"/>
                  </a:solidFill>
                  <a:latin typeface="+mj-lt"/>
                </a:rPr>
                <a:t>POST</a:t>
              </a:r>
              <a:endParaRPr lang="en-US" sz="1600">
                <a:solidFill>
                  <a:srgbClr val="202192"/>
                </a:solidFill>
                <a:latin typeface="+mj-lt"/>
              </a:endParaRPr>
            </a:p>
            <a:p>
              <a:pPr algn="ctr"/>
              <a:r>
                <a:rPr lang="en-US" sz="1600">
                  <a:solidFill>
                    <a:srgbClr val="202192"/>
                  </a:solidFill>
                  <a:latin typeface="Consolas" panose="020B0609020204030204" pitchFamily="49" charset="0"/>
                </a:rPr>
                <a:t>http://10.0.0.2:8000/orders</a:t>
              </a:r>
            </a:p>
            <a:p>
              <a:pPr algn="ctr"/>
              <a:r>
                <a:rPr lang="en-US" sz="1600">
                  <a:solidFill>
                    <a:srgbClr val="202192"/>
                  </a:solidFill>
                  <a:latin typeface="Consolas" panose="020B0609020204030204" pitchFamily="49" charset="0"/>
                </a:rPr>
                <a:t>http://10.0.0.4:8000/factory/orders</a:t>
              </a:r>
            </a:p>
          </p:txBody>
        </p:sp>
        <p:sp>
          <p:nvSpPr>
            <p:cNvPr id="99" name="TextBox 98">
              <a:extLst>
                <a:ext uri="{FF2B5EF4-FFF2-40B4-BE49-F238E27FC236}">
                  <a16:creationId xmlns:a16="http://schemas.microsoft.com/office/drawing/2014/main" id="{12674EE3-B22A-4CDB-A1A8-98AE52CCB5C5}"/>
                </a:ext>
              </a:extLst>
            </p:cNvPr>
            <p:cNvSpPr txBox="1"/>
            <p:nvPr/>
          </p:nvSpPr>
          <p:spPr>
            <a:xfrm>
              <a:off x="8039522" y="5489637"/>
              <a:ext cx="3075180" cy="615553"/>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sz="1600" kern="1200">
                  <a:solidFill>
                    <a:srgbClr val="202192"/>
                  </a:solidFill>
                  <a:effectLst/>
                  <a:latin typeface="Consolas" panose="020B0609020204030204" pitchFamily="49" charset="0"/>
                  <a:ea typeface="Segoe UI Symbol" panose="020B0502040204020203" pitchFamily="34" charset="0"/>
                  <a:cs typeface="+mn-cs"/>
                </a:rPr>
                <a:t>{"</a:t>
              </a:r>
              <a:r>
                <a:rPr lang="en-US" sz="1600" kern="1200" err="1">
                  <a:solidFill>
                    <a:srgbClr val="202192"/>
                  </a:solidFill>
                  <a:effectLst/>
                  <a:latin typeface="Consolas" panose="020B0609020204030204" pitchFamily="49" charset="0"/>
                  <a:ea typeface="Segoe UI Symbol" panose="020B0502040204020203" pitchFamily="34" charset="0"/>
                  <a:cs typeface="+mn-cs"/>
                </a:rPr>
                <a:t>data":"Hello</a:t>
              </a:r>
              <a:r>
                <a:rPr lang="en-US" sz="1600" kern="1200">
                  <a:solidFill>
                    <a:srgbClr val="202192"/>
                  </a:solidFill>
                  <a:effectLst/>
                  <a:latin typeface="Consolas" panose="020B0609020204030204" pitchFamily="49" charset="0"/>
                  <a:ea typeface="Segoe UI Symbol" panose="020B0502040204020203" pitchFamily="34" charset="0"/>
                  <a:cs typeface="+mn-cs"/>
                </a:rPr>
                <a:t> World"}</a:t>
              </a:r>
            </a:p>
          </p:txBody>
        </p:sp>
      </p:grpSp>
    </p:spTree>
    <p:extLst>
      <p:ext uri="{BB962C8B-B14F-4D97-AF65-F5344CB8AC3E}">
        <p14:creationId xmlns:p14="http://schemas.microsoft.com/office/powerpoint/2010/main" val="254555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animEffect transition="in" filter="fad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par>
                                <p:cTn id="46" presetID="22" presetClass="entr" presetSubtype="8"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1"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wipe(up)">
                                      <p:cBhvr>
                                        <p:cTn id="51" dur="500"/>
                                        <p:tgtEl>
                                          <p:spTgt spid="84"/>
                                        </p:tgtEl>
                                      </p:cBhvr>
                                    </p:animEffect>
                                  </p:childTnLst>
                                </p:cTn>
                              </p:par>
                              <p:par>
                                <p:cTn id="52" presetID="22" presetClass="entr" presetSubtype="8"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par>
                                <p:cTn id="55" presetID="22" presetClass="entr" presetSubtype="2"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righ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wipe(left)">
                                      <p:cBhvr>
                                        <p:cTn id="62" dur="500"/>
                                        <p:tgtEl>
                                          <p:spTgt spid="58"/>
                                        </p:tgtEl>
                                      </p:cBhvr>
                                    </p:animEffect>
                                  </p:childTnLst>
                                </p:cTn>
                              </p:par>
                              <p:par>
                                <p:cTn id="63" presetID="10" presetClass="entr" presetSubtype="0" fill="hold" nodeType="withEffect">
                                  <p:stCondLst>
                                    <p:cond delay="10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42" presetClass="path" presetSubtype="0" decel="100000" fill="hold" nodeType="withEffect">
                                  <p:stCondLst>
                                    <p:cond delay="100"/>
                                  </p:stCondLst>
                                  <p:childTnLst>
                                    <p:animMotion origin="layout" path="M 4.16667E-6 -4.44444E-6 L 4.16667E-6 0.03774 " pathEditMode="relative" rAng="0" ptsTypes="AA">
                                      <p:cBhvr>
                                        <p:cTn id="67" dur="750" spd="-100000" fill="hold"/>
                                        <p:tgtEl>
                                          <p:spTgt spid="5"/>
                                        </p:tgtEl>
                                        <p:attrNameLst>
                                          <p:attrName>ppt_x</p:attrName>
                                          <p:attrName>ppt_y</p:attrName>
                                        </p:attrNameLst>
                                      </p:cBhvr>
                                      <p:rCtr x="0" y="1875"/>
                                    </p:animMotion>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par>
                                <p:cTn id="73" presetID="22" presetClass="entr" presetSubtype="8" fill="hold"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left)">
                                      <p:cBhvr>
                                        <p:cTn id="75" dur="500"/>
                                        <p:tgtEl>
                                          <p:spTgt spid="80"/>
                                        </p:tgtEl>
                                      </p:cBhvr>
                                    </p:animEffect>
                                  </p:childTnLst>
                                </p:cTn>
                              </p:par>
                              <p:par>
                                <p:cTn id="76" presetID="10" presetClass="entr" presetSubtype="0" fill="hold" nodeType="withEffect">
                                  <p:stCondLst>
                                    <p:cond delay="10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42" presetClass="path" presetSubtype="0" decel="100000" fill="hold" nodeType="withEffect">
                                  <p:stCondLst>
                                    <p:cond delay="100"/>
                                  </p:stCondLst>
                                  <p:childTnLst>
                                    <p:animMotion origin="layout" path="M 4.16667E-6 -4.44444E-6 L 4.16667E-6 0.03774 " pathEditMode="relative" rAng="0" ptsTypes="AA">
                                      <p:cBhvr>
                                        <p:cTn id="80" dur="750" spd="-100000" fill="hold"/>
                                        <p:tgtEl>
                                          <p:spTgt spid="6"/>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6A15-64EA-4E35-BA24-1F99E314A0C9}"/>
              </a:ext>
            </a:extLst>
          </p:cNvPr>
          <p:cNvSpPr>
            <a:spLocks noGrp="1"/>
          </p:cNvSpPr>
          <p:nvPr>
            <p:ph type="title"/>
          </p:nvPr>
        </p:nvSpPr>
        <p:spPr/>
        <p:txBody>
          <a:bodyPr/>
          <a:lstStyle/>
          <a:p>
            <a:r>
              <a:rPr lang="en-US"/>
              <a:t>Dapr pub/sub API</a:t>
            </a:r>
          </a:p>
        </p:txBody>
      </p:sp>
      <p:sp>
        <p:nvSpPr>
          <p:cNvPr id="3" name="Text Placeholder 2">
            <a:extLst>
              <a:ext uri="{FF2B5EF4-FFF2-40B4-BE49-F238E27FC236}">
                <a16:creationId xmlns:a16="http://schemas.microsoft.com/office/drawing/2014/main" id="{756787E4-9CAE-478C-AAF2-423746EB53A5}"/>
              </a:ext>
            </a:extLst>
          </p:cNvPr>
          <p:cNvSpPr>
            <a:spLocks noGrp="1"/>
          </p:cNvSpPr>
          <p:nvPr>
            <p:ph type="body" sz="quarter" idx="10"/>
          </p:nvPr>
        </p:nvSpPr>
        <p:spPr>
          <a:xfrm>
            <a:off x="588263" y="1844946"/>
            <a:ext cx="4924423" cy="1215717"/>
          </a:xfrm>
        </p:spPr>
        <p:txBody>
          <a:bodyPr/>
          <a:lstStyle/>
          <a:p>
            <a:pPr>
              <a:spcAft>
                <a:spcPts val="600"/>
              </a:spcAft>
            </a:pPr>
            <a:r>
              <a:rPr lang="en-US" sz="2000">
                <a:latin typeface="Segoe UI Semibold" panose="020B0702040204020203" pitchFamily="34" charset="0"/>
                <a:cs typeface="Segoe UI Semibold" panose="020B0702040204020203" pitchFamily="34" charset="0"/>
              </a:rPr>
              <a:t>App-to-sidecar</a:t>
            </a:r>
          </a:p>
          <a:p>
            <a:pPr>
              <a:spcAft>
                <a:spcPts val="600"/>
              </a:spcAft>
            </a:pPr>
            <a:r>
              <a:rPr lang="en-US">
                <a:solidFill>
                  <a:srgbClr val="202192"/>
                </a:solidFill>
                <a:latin typeface="Segoe UI Semibold" panose="020B0702040204020203" pitchFamily="34" charset="0"/>
                <a:cs typeface="Segoe UI Semibold" panose="020B0702040204020203" pitchFamily="34" charset="0"/>
              </a:rPr>
              <a:t>Publish a message</a:t>
            </a:r>
          </a:p>
          <a:p>
            <a:pPr>
              <a:spcBef>
                <a:spcPts val="0"/>
              </a:spcBef>
              <a:spcAft>
                <a:spcPts val="1800"/>
              </a:spcAft>
            </a:pPr>
            <a:r>
              <a:rPr lang="en-US" sz="2000">
                <a:latin typeface="Consolas" panose="020B0609020204030204" pitchFamily="49" charset="0"/>
              </a:rPr>
              <a:t>POST /v1.0/publish/orders/processed</a:t>
            </a:r>
          </a:p>
        </p:txBody>
      </p:sp>
      <p:sp>
        <p:nvSpPr>
          <p:cNvPr id="4" name="Text Placeholder 3">
            <a:extLst>
              <a:ext uri="{FF2B5EF4-FFF2-40B4-BE49-F238E27FC236}">
                <a16:creationId xmlns:a16="http://schemas.microsoft.com/office/drawing/2014/main" id="{49E5FB32-B0F2-4119-ACD1-ED6E6403DC68}"/>
              </a:ext>
            </a:extLst>
          </p:cNvPr>
          <p:cNvSpPr>
            <a:spLocks noGrp="1"/>
          </p:cNvSpPr>
          <p:nvPr>
            <p:ph type="body" sz="quarter" idx="13"/>
          </p:nvPr>
        </p:nvSpPr>
        <p:spPr>
          <a:xfrm>
            <a:off x="5791201" y="0"/>
            <a:ext cx="1880134" cy="492314"/>
          </a:xfrm>
        </p:spPr>
        <p:txBody>
          <a:bodyPr/>
          <a:lstStyle/>
          <a:p>
            <a:r>
              <a:rPr lang="en-US" err="1"/>
              <a:t>orders.yaml</a:t>
            </a:r>
            <a:endParaRPr lang="en-US"/>
          </a:p>
        </p:txBody>
      </p:sp>
      <p:sp>
        <p:nvSpPr>
          <p:cNvPr id="5" name="Text Placeholder 4">
            <a:extLst>
              <a:ext uri="{FF2B5EF4-FFF2-40B4-BE49-F238E27FC236}">
                <a16:creationId xmlns:a16="http://schemas.microsoft.com/office/drawing/2014/main" id="{E5333A7B-B3C6-4EFB-891E-51846FB73CA4}"/>
              </a:ext>
            </a:extLst>
          </p:cNvPr>
          <p:cNvSpPr>
            <a:spLocks noGrp="1"/>
          </p:cNvSpPr>
          <p:nvPr>
            <p:ph type="body" sz="quarter" idx="11"/>
          </p:nvPr>
        </p:nvSpPr>
        <p:spPr>
          <a:xfrm>
            <a:off x="5994399" y="709187"/>
            <a:ext cx="6197595" cy="4930581"/>
          </a:xfrm>
        </p:spPr>
        <p:txBody>
          <a:bodyPr/>
          <a:lstStyle/>
          <a:p>
            <a:r>
              <a:rPr lang="en-US" sz="1800" err="1"/>
              <a:t>apiVersion</a:t>
            </a:r>
            <a:r>
              <a:rPr lang="en-US" sz="1800"/>
              <a:t>: dapr.io/v1alpha1</a:t>
            </a:r>
          </a:p>
          <a:p>
            <a:r>
              <a:rPr lang="en-US" sz="1800"/>
              <a:t>kind: Component</a:t>
            </a:r>
          </a:p>
          <a:p>
            <a:r>
              <a:rPr lang="en-US" sz="1800"/>
              <a:t>metadata:</a:t>
            </a:r>
          </a:p>
          <a:p>
            <a:r>
              <a:rPr lang="en-US" sz="1800"/>
              <a:t>  name: </a:t>
            </a:r>
            <a:r>
              <a:rPr lang="en-US" sz="1800" b="1"/>
              <a:t>orders</a:t>
            </a:r>
          </a:p>
          <a:p>
            <a:r>
              <a:rPr lang="en-US" sz="1800"/>
              <a:t>spec:</a:t>
            </a:r>
          </a:p>
          <a:p>
            <a:r>
              <a:rPr lang="en-US" sz="1800"/>
              <a:t>  type: </a:t>
            </a:r>
            <a:r>
              <a:rPr lang="en-US" sz="1800" err="1"/>
              <a:t>pubsub.</a:t>
            </a:r>
            <a:r>
              <a:rPr lang="en-US" sz="1800" b="1" err="1"/>
              <a:t>redis</a:t>
            </a:r>
            <a:endParaRPr lang="en-US" sz="1800" b="1"/>
          </a:p>
          <a:p>
            <a:r>
              <a:rPr lang="en-US" sz="1800"/>
              <a:t>  metadata:</a:t>
            </a:r>
          </a:p>
          <a:p>
            <a:r>
              <a:rPr lang="en-US" sz="1800"/>
              <a:t>  - name: </a:t>
            </a:r>
            <a:r>
              <a:rPr lang="en-US" sz="1800" err="1"/>
              <a:t>redisHost</a:t>
            </a:r>
            <a:endParaRPr lang="en-US" sz="1800"/>
          </a:p>
          <a:p>
            <a:r>
              <a:rPr lang="en-US" sz="1800"/>
              <a:t>    value: leader.redis.svc.cluster.local:6379</a:t>
            </a:r>
          </a:p>
          <a:p>
            <a:r>
              <a:rPr lang="en-US" sz="1800"/>
              <a:t>  - name: </a:t>
            </a:r>
            <a:r>
              <a:rPr lang="en-US" sz="1800" err="1"/>
              <a:t>redisPassword</a:t>
            </a:r>
            <a:endParaRPr lang="en-US" sz="1800"/>
          </a:p>
          <a:p>
            <a:r>
              <a:rPr lang="en-US" sz="1800"/>
              <a:t>    </a:t>
            </a:r>
            <a:r>
              <a:rPr lang="en-US" sz="1800" err="1"/>
              <a:t>secretKeyRef</a:t>
            </a:r>
            <a:r>
              <a:rPr lang="en-US" sz="1800"/>
              <a:t>:</a:t>
            </a:r>
          </a:p>
          <a:p>
            <a:r>
              <a:rPr lang="en-US" sz="1800"/>
              <a:t>      name: redis-secret</a:t>
            </a:r>
          </a:p>
          <a:p>
            <a:r>
              <a:rPr lang="en-US" sz="1800"/>
              <a:t>      key: password</a:t>
            </a:r>
          </a:p>
          <a:p>
            <a:r>
              <a:rPr lang="en-US" sz="1800"/>
              <a:t>  - name: </a:t>
            </a:r>
            <a:r>
              <a:rPr lang="en-US" sz="1800" b="1" err="1"/>
              <a:t>allowedTopics</a:t>
            </a:r>
            <a:endParaRPr lang="en-US" sz="1800" b="1"/>
          </a:p>
          <a:p>
            <a:r>
              <a:rPr lang="en-US" sz="1800"/>
              <a:t>    value: "</a:t>
            </a:r>
            <a:r>
              <a:rPr lang="en-US" sz="1800" err="1"/>
              <a:t>processed,audit</a:t>
            </a:r>
            <a:r>
              <a:rPr lang="en-US" sz="1800"/>
              <a:t>"</a:t>
            </a:r>
          </a:p>
        </p:txBody>
      </p:sp>
      <p:sp>
        <p:nvSpPr>
          <p:cNvPr id="9" name="TextBox 8">
            <a:extLst>
              <a:ext uri="{FF2B5EF4-FFF2-40B4-BE49-F238E27FC236}">
                <a16:creationId xmlns:a16="http://schemas.microsoft.com/office/drawing/2014/main" id="{F2083188-0EF9-4188-92EE-0A039DB434DB}"/>
              </a:ext>
            </a:extLst>
          </p:cNvPr>
          <p:cNvSpPr txBox="1"/>
          <p:nvPr/>
        </p:nvSpPr>
        <p:spPr>
          <a:xfrm>
            <a:off x="588263" y="3734757"/>
            <a:ext cx="4924423" cy="2369880"/>
          </a:xfrm>
          <a:prstGeom prst="rect">
            <a:avLst/>
          </a:prstGeom>
          <a:noFill/>
        </p:spPr>
        <p:txBody>
          <a:bodyPr wrap="square">
            <a:spAutoFit/>
          </a:bodyPr>
          <a:lstStyle/>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Sidecar-to-app</a:t>
            </a:r>
            <a:endParaRPr kumimoji="0" lang="en-US" sz="3200" b="0" i="0" u="none" strike="noStrike" kern="1200" cap="none" spc="0" normalizeH="0" baseline="0" noProof="0">
              <a:ln>
                <a:noFill/>
              </a:ln>
              <a:solidFill>
                <a:srgbClr val="202192"/>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a:ln>
                  <a:noFill/>
                </a:ln>
                <a:solidFill>
                  <a:srgbClr val="202192"/>
                </a:solidFill>
                <a:effectLst/>
                <a:uLnTx/>
                <a:uFillTx/>
                <a:latin typeface="Segoe UI Semibold" panose="020B0702040204020203" pitchFamily="34" charset="0"/>
                <a:ea typeface="+mn-ea"/>
                <a:cs typeface="Segoe UI Semibold" panose="020B0702040204020203" pitchFamily="34" charset="0"/>
              </a:rPr>
              <a:t>Get app subscriptions</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Segoe UI" panose="020B0502040204020203" pitchFamily="34" charset="0"/>
              </a:rPr>
              <a:t>GET /dapr/subscribe</a:t>
            </a:r>
          </a:p>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a:ln>
                  <a:noFill/>
                </a:ln>
                <a:solidFill>
                  <a:srgbClr val="202192"/>
                </a:solidFill>
                <a:effectLst/>
                <a:uLnTx/>
                <a:uFillTx/>
                <a:latin typeface="Segoe UI Semibold" panose="020B0702040204020203" pitchFamily="34" charset="0"/>
                <a:ea typeface="+mn-ea"/>
                <a:cs typeface="Segoe UI Semibold" panose="020B0702040204020203" pitchFamily="34" charset="0"/>
              </a:rPr>
              <a:t>Publish to app</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Segoe UI" panose="020B0502040204020203" pitchFamily="34" charset="0"/>
              </a:rPr>
              <a:t>POST /order-processing</a:t>
            </a:r>
          </a:p>
        </p:txBody>
      </p:sp>
    </p:spTree>
    <p:extLst>
      <p:ext uri="{BB962C8B-B14F-4D97-AF65-F5344CB8AC3E}">
        <p14:creationId xmlns:p14="http://schemas.microsoft.com/office/powerpoint/2010/main" val="283996587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Input triggers</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7000" y="421526"/>
            <a:ext cx="777282" cy="621004"/>
          </a:xfrm>
          <a:prstGeom prst="rect">
            <a:avLst/>
          </a:prstGeom>
        </p:spPr>
      </p:pic>
      <p:grpSp>
        <p:nvGrpSpPr>
          <p:cNvPr id="13" name="!!AppA">
            <a:extLst>
              <a:ext uri="{FF2B5EF4-FFF2-40B4-BE49-F238E27FC236}">
                <a16:creationId xmlns:a16="http://schemas.microsoft.com/office/drawing/2014/main" id="{84E5AC79-DC80-4CEC-8559-2C80EC45A927}"/>
              </a:ext>
            </a:extLst>
          </p:cNvPr>
          <p:cNvGrpSpPr/>
          <p:nvPr/>
        </p:nvGrpSpPr>
        <p:grpSpPr>
          <a:xfrm>
            <a:off x="8426592" y="1884030"/>
            <a:ext cx="1666465" cy="1944207"/>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24796"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cxnSp>
        <p:nvCxnSpPr>
          <p:cNvPr id="58" name="Straight Arrow Connector 57">
            <a:extLst>
              <a:ext uri="{FF2B5EF4-FFF2-40B4-BE49-F238E27FC236}">
                <a16:creationId xmlns:a16="http://schemas.microsoft.com/office/drawing/2014/main" id="{20901D22-E7D9-416D-BC2E-DDF9B51DFCBC}"/>
              </a:ext>
            </a:extLst>
          </p:cNvPr>
          <p:cNvCxnSpPr>
            <a:cxnSpLocks/>
            <a:stCxn id="64" idx="3"/>
            <a:endCxn id="14" idx="1"/>
          </p:cNvCxnSpPr>
          <p:nvPr/>
        </p:nvCxnSpPr>
        <p:spPr>
          <a:xfrm>
            <a:off x="7310365" y="2854425"/>
            <a:ext cx="1116227" cy="1709"/>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66965" y="2362441"/>
            <a:ext cx="843400" cy="983967"/>
          </a:xfrm>
          <a:prstGeom prst="rect">
            <a:avLst/>
          </a:prstGeom>
          <a:effectLst>
            <a:outerShdw blurRad="50800" dist="25400" dir="13500000" algn="br" rotWithShape="0">
              <a:prstClr val="black">
                <a:alpha val="40000"/>
              </a:prstClr>
            </a:outerShdw>
          </a:effectLst>
        </p:spPr>
      </p:pic>
      <p:grpSp>
        <p:nvGrpSpPr>
          <p:cNvPr id="5" name="Group 4">
            <a:extLst>
              <a:ext uri="{FF2B5EF4-FFF2-40B4-BE49-F238E27FC236}">
                <a16:creationId xmlns:a16="http://schemas.microsoft.com/office/drawing/2014/main" id="{7E7445FC-6437-43F0-9473-8A863AD138BB}"/>
              </a:ext>
            </a:extLst>
          </p:cNvPr>
          <p:cNvGrpSpPr/>
          <p:nvPr/>
        </p:nvGrpSpPr>
        <p:grpSpPr>
          <a:xfrm>
            <a:off x="4476594" y="2719772"/>
            <a:ext cx="1119328" cy="269304"/>
            <a:chOff x="4476594" y="2719772"/>
            <a:chExt cx="1119328" cy="269304"/>
          </a:xfrm>
        </p:grpSpPr>
        <p:cxnSp>
          <p:nvCxnSpPr>
            <p:cNvPr id="33" name="Straight Arrow Connector 32">
              <a:extLst>
                <a:ext uri="{FF2B5EF4-FFF2-40B4-BE49-F238E27FC236}">
                  <a16:creationId xmlns:a16="http://schemas.microsoft.com/office/drawing/2014/main" id="{DC746011-A8A4-4E1D-86C1-3B1E74447B9B}"/>
                </a:ext>
              </a:extLst>
            </p:cNvPr>
            <p:cNvCxnSpPr>
              <a:cxnSpLocks/>
              <a:stCxn id="39" idx="3"/>
              <a:endCxn id="35" idx="3"/>
            </p:cNvCxnSpPr>
            <p:nvPr/>
          </p:nvCxnSpPr>
          <p:spPr>
            <a:xfrm>
              <a:off x="4476594" y="2854424"/>
              <a:ext cx="871043" cy="0"/>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DF473C8B-AB59-4999-A8D0-2CCD377CD8F8}"/>
                </a:ext>
              </a:extLst>
            </p:cNvPr>
            <p:cNvSpPr/>
            <p:nvPr/>
          </p:nvSpPr>
          <p:spPr bwMode="auto">
            <a:xfrm>
              <a:off x="5347637" y="2719772"/>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6" name="Group 5">
            <a:extLst>
              <a:ext uri="{FF2B5EF4-FFF2-40B4-BE49-F238E27FC236}">
                <a16:creationId xmlns:a16="http://schemas.microsoft.com/office/drawing/2014/main" id="{F68F93A1-9D96-4DA3-94E5-729C4CAFAD75}"/>
              </a:ext>
            </a:extLst>
          </p:cNvPr>
          <p:cNvGrpSpPr/>
          <p:nvPr/>
        </p:nvGrpSpPr>
        <p:grpSpPr>
          <a:xfrm>
            <a:off x="5434887" y="2802292"/>
            <a:ext cx="1032078" cy="104265"/>
            <a:chOff x="5434887" y="2802292"/>
            <a:chExt cx="1032078" cy="104265"/>
          </a:xfrm>
        </p:grpSpPr>
        <p:sp>
          <p:nvSpPr>
            <p:cNvPr id="41" name="Oval 40">
              <a:extLst>
                <a:ext uri="{FF2B5EF4-FFF2-40B4-BE49-F238E27FC236}">
                  <a16:creationId xmlns:a16="http://schemas.microsoft.com/office/drawing/2014/main" id="{7D8832ED-2FE5-4F96-BD8D-960139CD7B1D}"/>
                </a:ext>
              </a:extLst>
            </p:cNvPr>
            <p:cNvSpPr/>
            <p:nvPr/>
          </p:nvSpPr>
          <p:spPr bwMode="auto">
            <a:xfrm>
              <a:off x="5434887" y="2802292"/>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42" name="Straight Arrow Connector 41">
              <a:extLst>
                <a:ext uri="{FF2B5EF4-FFF2-40B4-BE49-F238E27FC236}">
                  <a16:creationId xmlns:a16="http://schemas.microsoft.com/office/drawing/2014/main" id="{61E545AE-A94F-48AF-BBA6-EDEE957650D7}"/>
                </a:ext>
              </a:extLst>
            </p:cNvPr>
            <p:cNvCxnSpPr>
              <a:cxnSpLocks/>
              <a:stCxn id="41" idx="6"/>
              <a:endCxn id="64" idx="1"/>
            </p:cNvCxnSpPr>
            <p:nvPr/>
          </p:nvCxnSpPr>
          <p:spPr>
            <a:xfrm>
              <a:off x="5539151" y="2854425"/>
              <a:ext cx="927814" cy="0"/>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A6B6C85-3FB3-4AEE-BB30-CA4883E282A5}"/>
              </a:ext>
            </a:extLst>
          </p:cNvPr>
          <p:cNvGrpSpPr/>
          <p:nvPr/>
        </p:nvGrpSpPr>
        <p:grpSpPr>
          <a:xfrm>
            <a:off x="2571638" y="2424736"/>
            <a:ext cx="1904956" cy="859376"/>
            <a:chOff x="5626289" y="3065947"/>
            <a:chExt cx="1904956" cy="859376"/>
          </a:xfrm>
        </p:grpSpPr>
        <p:sp>
          <p:nvSpPr>
            <p:cNvPr id="39" name="Rounded Rectangle 5">
              <a:extLst>
                <a:ext uri="{FF2B5EF4-FFF2-40B4-BE49-F238E27FC236}">
                  <a16:creationId xmlns:a16="http://schemas.microsoft.com/office/drawing/2014/main" id="{F3D499F9-2CA0-4A01-B019-0484C19CC656}"/>
                </a:ext>
              </a:extLst>
            </p:cNvPr>
            <p:cNvSpPr/>
            <p:nvPr/>
          </p:nvSpPr>
          <p:spPr bwMode="auto">
            <a:xfrm>
              <a:off x="5626289" y="3065947"/>
              <a:ext cx="1904956"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Twitter</a:t>
              </a: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38" name="Picture 2">
              <a:extLst>
                <a:ext uri="{FF2B5EF4-FFF2-40B4-BE49-F238E27FC236}">
                  <a16:creationId xmlns:a16="http://schemas.microsoft.com/office/drawing/2014/main" id="{AE264FE7-87D0-4ABD-8F93-12CA9AFDDDF0}"/>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t="-829" b="-829"/>
            <a:stretch/>
          </p:blipFill>
          <p:spPr bwMode="auto">
            <a:xfrm>
              <a:off x="5788419" y="3229103"/>
              <a:ext cx="522408" cy="536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48EA26E9-0C89-4FE6-AFAD-65B738593A17}"/>
              </a:ext>
            </a:extLst>
          </p:cNvPr>
          <p:cNvGrpSpPr/>
          <p:nvPr/>
        </p:nvGrpSpPr>
        <p:grpSpPr>
          <a:xfrm>
            <a:off x="6018673" y="4228331"/>
            <a:ext cx="4052738" cy="1629368"/>
            <a:chOff x="5764374" y="4298667"/>
            <a:chExt cx="4052738" cy="1629368"/>
          </a:xfrm>
        </p:grpSpPr>
        <p:sp>
          <p:nvSpPr>
            <p:cNvPr id="113" name="TextBox 112">
              <a:extLst>
                <a:ext uri="{FF2B5EF4-FFF2-40B4-BE49-F238E27FC236}">
                  <a16:creationId xmlns:a16="http://schemas.microsoft.com/office/drawing/2014/main" id="{D3A6C9AE-D340-4827-9176-F04706160F1A}"/>
                </a:ext>
              </a:extLst>
            </p:cNvPr>
            <p:cNvSpPr txBox="1"/>
            <p:nvPr/>
          </p:nvSpPr>
          <p:spPr>
            <a:xfrm>
              <a:off x="5764374" y="4298667"/>
              <a:ext cx="4052738" cy="553998"/>
            </a:xfrm>
            <a:prstGeom prst="rect">
              <a:avLst/>
            </a:prstGeom>
            <a:noFill/>
          </p:spPr>
          <p:txBody>
            <a:bodyPr wrap="square" lIns="0" tIns="0" rIns="0" bIns="0" rtlCol="0">
              <a:spAutoFit/>
            </a:bodyPr>
            <a:lstStyle/>
            <a:p>
              <a:pPr algn="ctr"/>
              <a:r>
                <a:rPr lang="en-US" sz="2000">
                  <a:solidFill>
                    <a:srgbClr val="202192"/>
                  </a:solidFill>
                  <a:latin typeface="+mj-lt"/>
                </a:rPr>
                <a:t>POST</a:t>
              </a:r>
              <a:endParaRPr lang="en-US" sz="1600">
                <a:solidFill>
                  <a:srgbClr val="202192"/>
                </a:solidFill>
                <a:latin typeface="+mj-lt"/>
              </a:endParaRPr>
            </a:p>
            <a:p>
              <a:pPr algn="ctr"/>
              <a:r>
                <a:rPr lang="en-US" sz="1600">
                  <a:solidFill>
                    <a:srgbClr val="202192"/>
                  </a:solidFill>
                  <a:latin typeface="Consolas" panose="020B0609020204030204" pitchFamily="49" charset="0"/>
                </a:rPr>
                <a:t>http://10.0.0.2:8000/newtweet</a:t>
              </a:r>
            </a:p>
          </p:txBody>
        </p:sp>
        <p:sp>
          <p:nvSpPr>
            <p:cNvPr id="3" name="TextBox 2">
              <a:extLst>
                <a:ext uri="{FF2B5EF4-FFF2-40B4-BE49-F238E27FC236}">
                  <a16:creationId xmlns:a16="http://schemas.microsoft.com/office/drawing/2014/main" id="{F75BDAA0-4FCE-4986-8EB8-DE588E13F44A}"/>
                </a:ext>
              </a:extLst>
            </p:cNvPr>
            <p:cNvSpPr txBox="1"/>
            <p:nvPr/>
          </p:nvSpPr>
          <p:spPr>
            <a:xfrm>
              <a:off x="6059839" y="5066261"/>
              <a:ext cx="3341334" cy="861774"/>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sz="1600" kern="1200">
                  <a:solidFill>
                    <a:srgbClr val="202192"/>
                  </a:solidFill>
                  <a:effectLst/>
                  <a:latin typeface="Consolas" panose="020B0609020204030204" pitchFamily="49" charset="0"/>
                  <a:ea typeface="Segoe UI Symbol" panose="020B0502040204020203" pitchFamily="34" charset="0"/>
                  <a:cs typeface="+mn-cs"/>
                </a:rPr>
                <a:t>{"data":“📢 We are excited to announce the …"}</a:t>
              </a:r>
            </a:p>
          </p:txBody>
        </p:sp>
      </p:grpSp>
      <p:pic>
        <p:nvPicPr>
          <p:cNvPr id="9" name="Picture 8">
            <a:extLst>
              <a:ext uri="{FF2B5EF4-FFF2-40B4-BE49-F238E27FC236}">
                <a16:creationId xmlns:a16="http://schemas.microsoft.com/office/drawing/2014/main" id="{5CB9FCEF-B2B5-4BD8-A4A4-D1AEB4F00943}"/>
              </a:ext>
            </a:extLst>
          </p:cNvPr>
          <p:cNvPicPr>
            <a:picLocks noChangeAspect="1"/>
          </p:cNvPicPr>
          <p:nvPr/>
        </p:nvPicPr>
        <p:blipFill>
          <a:blip r:embed="rId10"/>
          <a:stretch>
            <a:fillRect/>
          </a:stretch>
        </p:blipFill>
        <p:spPr>
          <a:xfrm>
            <a:off x="1585063" y="4731765"/>
            <a:ext cx="4010859" cy="11259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216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42" presetClass="path" presetSubtype="0" decel="100000" fill="hold" nodeType="withEffect">
                                  <p:stCondLst>
                                    <p:cond delay="0"/>
                                  </p:stCondLst>
                                  <p:childTnLst>
                                    <p:animMotion origin="layout" path="M 4.375E-6 3.33333E-6 L 4.375E-6 0.03773 " pathEditMode="relative" rAng="0" ptsTypes="AA">
                                      <p:cBhvr>
                                        <p:cTn id="34" dur="750" spd="-100000" fill="hold"/>
                                        <p:tgtEl>
                                          <p:spTgt spid="9"/>
                                        </p:tgtEl>
                                        <p:attrNameLst>
                                          <p:attrName>ppt_x</p:attrName>
                                          <p:attrName>ppt_y</p:attrName>
                                        </p:attrNameLst>
                                      </p:cBhvr>
                                      <p:rCtr x="0" y="1875"/>
                                    </p:animMotion>
                                  </p:childTnLst>
                                </p:cTn>
                              </p:par>
                            </p:childTnLst>
                          </p:cTn>
                        </p:par>
                        <p:par>
                          <p:cTn id="35" fill="hold">
                            <p:stCondLst>
                              <p:cond delay="750"/>
                            </p:stCondLst>
                            <p:childTnLst>
                              <p:par>
                                <p:cTn id="36" presetID="22" presetClass="entr" presetSubtype="8"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par>
                                <p:cTn id="39" presetID="10" presetClass="entr" presetSubtype="0" fill="hold" nodeType="withEffect">
                                  <p:stCondLst>
                                    <p:cond delay="1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42" presetClass="path" presetSubtype="0" decel="100000" fill="hold" nodeType="withEffect">
                                  <p:stCondLst>
                                    <p:cond delay="100"/>
                                  </p:stCondLst>
                                  <p:childTnLst>
                                    <p:animMotion origin="layout" path="M 4.375E-6 3.33333E-6 L 4.375E-6 0.03773 " pathEditMode="relative" rAng="0" ptsTypes="AA">
                                      <p:cBhvr>
                                        <p:cTn id="43" dur="750" spd="-100000" fill="hold"/>
                                        <p:tgtEl>
                                          <p:spTgt spid="7"/>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F0FFE1-A2F7-4C11-A899-A41E99C3FB64}"/>
              </a:ext>
            </a:extLst>
          </p:cNvPr>
          <p:cNvSpPr>
            <a:spLocks noGrp="1"/>
          </p:cNvSpPr>
          <p:nvPr>
            <p:ph type="title"/>
          </p:nvPr>
        </p:nvSpPr>
        <p:spPr>
          <a:xfrm>
            <a:off x="588263" y="2979738"/>
            <a:ext cx="4163125" cy="861774"/>
          </a:xfrm>
        </p:spPr>
        <p:txBody>
          <a:bodyPr/>
          <a:lstStyle/>
          <a:p>
            <a:r>
              <a:rPr lang="en-US"/>
              <a:t>Distributed Application Runtime</a:t>
            </a:r>
          </a:p>
        </p:txBody>
      </p:sp>
      <p:pic>
        <p:nvPicPr>
          <p:cNvPr id="8" name="Graphic 7">
            <a:extLst>
              <a:ext uri="{FF2B5EF4-FFF2-40B4-BE49-F238E27FC236}">
                <a16:creationId xmlns:a16="http://schemas.microsoft.com/office/drawing/2014/main" id="{D304C168-BCED-4BD3-8DE1-8BBBC35E0A3F}"/>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333" t="18330" r="9333" b="18330"/>
          <a:stretch/>
        </p:blipFill>
        <p:spPr>
          <a:xfrm>
            <a:off x="588263" y="916304"/>
            <a:ext cx="2135887" cy="1663379"/>
          </a:xfrm>
          <a:prstGeom prst="rect">
            <a:avLst/>
          </a:prstGeom>
        </p:spPr>
      </p:pic>
      <p:sp>
        <p:nvSpPr>
          <p:cNvPr id="10" name="TextBox 9">
            <a:extLst>
              <a:ext uri="{FF2B5EF4-FFF2-40B4-BE49-F238E27FC236}">
                <a16:creationId xmlns:a16="http://schemas.microsoft.com/office/drawing/2014/main" id="{A3B8CD42-691F-4332-A8AD-FB8BE611871C}"/>
              </a:ext>
            </a:extLst>
          </p:cNvPr>
          <p:cNvSpPr txBox="1"/>
          <p:nvPr/>
        </p:nvSpPr>
        <p:spPr>
          <a:xfrm>
            <a:off x="588261" y="4173366"/>
            <a:ext cx="3831339" cy="830997"/>
          </a:xfrm>
          <a:prstGeom prst="rect">
            <a:avLst/>
          </a:prstGeom>
          <a:noFill/>
        </p:spPr>
        <p:txBody>
          <a:bodyPr wrap="square" lIns="0" tIns="0" rIns="0" bIns="0">
            <a:spAutoFit/>
          </a:bodyPr>
          <a:lstStyle/>
          <a:p>
            <a:pPr marL="0" indent="0">
              <a:buNone/>
            </a:pPr>
            <a:r>
              <a:rPr lang="en-US" sz="1800" dirty="0"/>
              <a:t>Portable, event-driven, runtime for building distributed applications across cloud and edge</a:t>
            </a:r>
          </a:p>
        </p:txBody>
      </p:sp>
      <p:sp>
        <p:nvSpPr>
          <p:cNvPr id="11" name="TextBox 10">
            <a:extLst>
              <a:ext uri="{FF2B5EF4-FFF2-40B4-BE49-F238E27FC236}">
                <a16:creationId xmlns:a16="http://schemas.microsoft.com/office/drawing/2014/main" id="{56184153-EBB6-4F17-98D5-5315E0B0ED39}"/>
              </a:ext>
            </a:extLst>
          </p:cNvPr>
          <p:cNvSpPr txBox="1"/>
          <p:nvPr/>
        </p:nvSpPr>
        <p:spPr>
          <a:xfrm>
            <a:off x="588262" y="5378217"/>
            <a:ext cx="4163125" cy="369332"/>
          </a:xfrm>
          <a:prstGeom prst="rect">
            <a:avLst/>
          </a:prstGeom>
          <a:noFill/>
        </p:spPr>
        <p:txBody>
          <a:bodyPr wrap="square">
            <a:spAutoFit/>
          </a:bodyPr>
          <a:lstStyle/>
          <a:p>
            <a:pPr marL="0" indent="0">
              <a:buNone/>
            </a:pPr>
            <a:r>
              <a:rPr lang="en-US" sz="1800" dirty="0">
                <a:solidFill>
                  <a:schemeClr val="accent1"/>
                </a:solidFill>
                <a:latin typeface="+mj-lt"/>
              </a:rPr>
              <a:t>dapr.io</a:t>
            </a:r>
          </a:p>
        </p:txBody>
      </p:sp>
      <p:sp>
        <p:nvSpPr>
          <p:cNvPr id="12" name="Rectangle 11">
            <a:extLst>
              <a:ext uri="{FF2B5EF4-FFF2-40B4-BE49-F238E27FC236}">
                <a16:creationId xmlns:a16="http://schemas.microsoft.com/office/drawing/2014/main" id="{7C90CBEE-9EDF-4CA7-B185-8B2717F232A2}"/>
              </a:ext>
            </a:extLst>
          </p:cNvPr>
          <p:cNvSpPr/>
          <p:nvPr/>
        </p:nvSpPr>
        <p:spPr bwMode="auto">
          <a:xfrm>
            <a:off x="4813300" y="0"/>
            <a:ext cx="7378700" cy="6858000"/>
          </a:xfrm>
          <a:prstGeom prst="rect">
            <a:avLst/>
          </a:prstGeom>
          <a:solidFill>
            <a:srgbClr val="DDE7F4"/>
          </a:solidFill>
          <a:ln>
            <a:noFill/>
            <a:headEnd type="none" w="med" len="med"/>
            <a:tailEnd type="none" w="med" len="med"/>
          </a:ln>
          <a:effectLst>
            <a:outerShdw blurRad="139700" dist="63500" dir="10800000" algn="r" rotWithShape="0">
              <a:prstClr val="black">
                <a:alpha val="31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C5AC06EE-B534-4E1C-8F16-4D920DAC38A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26" t="-8" r="-84"/>
          <a:stretch/>
        </p:blipFill>
        <p:spPr>
          <a:xfrm>
            <a:off x="5054600" y="992105"/>
            <a:ext cx="6838323" cy="4873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76354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Output bindings</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7000" y="421526"/>
            <a:ext cx="777282" cy="621004"/>
          </a:xfrm>
          <a:prstGeom prst="rect">
            <a:avLst/>
          </a:prstGeom>
        </p:spPr>
      </p:pic>
      <p:grpSp>
        <p:nvGrpSpPr>
          <p:cNvPr id="13" name="!!AppA">
            <a:extLst>
              <a:ext uri="{FF2B5EF4-FFF2-40B4-BE49-F238E27FC236}">
                <a16:creationId xmlns:a16="http://schemas.microsoft.com/office/drawing/2014/main" id="{84E5AC79-DC80-4CEC-8559-2C80EC45A927}"/>
              </a:ext>
            </a:extLst>
          </p:cNvPr>
          <p:cNvGrpSpPr/>
          <p:nvPr/>
        </p:nvGrpSpPr>
        <p:grpSpPr>
          <a:xfrm>
            <a:off x="2892823" y="1882320"/>
            <a:ext cx="1666465" cy="1944207"/>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24796"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cxnSp>
        <p:nvCxnSpPr>
          <p:cNvPr id="58" name="Straight Arrow Connector 57">
            <a:extLst>
              <a:ext uri="{FF2B5EF4-FFF2-40B4-BE49-F238E27FC236}">
                <a16:creationId xmlns:a16="http://schemas.microsoft.com/office/drawing/2014/main" id="{20901D22-E7D9-416D-BC2E-DDF9B51DFCBC}"/>
              </a:ext>
            </a:extLst>
          </p:cNvPr>
          <p:cNvCxnSpPr>
            <a:cxnSpLocks/>
          </p:cNvCxnSpPr>
          <p:nvPr/>
        </p:nvCxnSpPr>
        <p:spPr>
          <a:xfrm>
            <a:off x="4559288" y="2854423"/>
            <a:ext cx="1061009" cy="1"/>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20297" y="2362440"/>
            <a:ext cx="843400" cy="983967"/>
          </a:xfrm>
          <a:prstGeom prst="rect">
            <a:avLst/>
          </a:prstGeom>
          <a:effectLst>
            <a:outerShdw blurRad="50800" dist="25400" dir="13500000" algn="br" rotWithShape="0">
              <a:prstClr val="black">
                <a:alpha val="40000"/>
              </a:prstClr>
            </a:outerShdw>
          </a:effectLst>
        </p:spPr>
      </p:pic>
      <p:grpSp>
        <p:nvGrpSpPr>
          <p:cNvPr id="5" name="Group 4">
            <a:extLst>
              <a:ext uri="{FF2B5EF4-FFF2-40B4-BE49-F238E27FC236}">
                <a16:creationId xmlns:a16="http://schemas.microsoft.com/office/drawing/2014/main" id="{A5EEE168-91E3-47CC-ADE4-A307D87DD70A}"/>
              </a:ext>
            </a:extLst>
          </p:cNvPr>
          <p:cNvGrpSpPr/>
          <p:nvPr/>
        </p:nvGrpSpPr>
        <p:grpSpPr>
          <a:xfrm>
            <a:off x="6463697" y="2719771"/>
            <a:ext cx="1068057" cy="269304"/>
            <a:chOff x="6463697" y="2719771"/>
            <a:chExt cx="1068057" cy="269304"/>
          </a:xfrm>
        </p:grpSpPr>
        <p:cxnSp>
          <p:nvCxnSpPr>
            <p:cNvPr id="33" name="Straight Arrow Connector 32">
              <a:extLst>
                <a:ext uri="{FF2B5EF4-FFF2-40B4-BE49-F238E27FC236}">
                  <a16:creationId xmlns:a16="http://schemas.microsoft.com/office/drawing/2014/main" id="{DC746011-A8A4-4E1D-86C1-3B1E74447B9B}"/>
                </a:ext>
              </a:extLst>
            </p:cNvPr>
            <p:cNvCxnSpPr>
              <a:cxnSpLocks/>
              <a:stCxn id="64" idx="3"/>
              <a:endCxn id="35" idx="3"/>
            </p:cNvCxnSpPr>
            <p:nvPr/>
          </p:nvCxnSpPr>
          <p:spPr>
            <a:xfrm flipV="1">
              <a:off x="6463697" y="2854423"/>
              <a:ext cx="819772"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DF473C8B-AB59-4999-A8D0-2CCD377CD8F8}"/>
                </a:ext>
              </a:extLst>
            </p:cNvPr>
            <p:cNvSpPr/>
            <p:nvPr/>
          </p:nvSpPr>
          <p:spPr bwMode="auto">
            <a:xfrm>
              <a:off x="7283469" y="2719771"/>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3" name="Group 2">
            <a:extLst>
              <a:ext uri="{FF2B5EF4-FFF2-40B4-BE49-F238E27FC236}">
                <a16:creationId xmlns:a16="http://schemas.microsoft.com/office/drawing/2014/main" id="{83204D96-9FD3-4537-97AD-850ED8B5E35D}"/>
              </a:ext>
            </a:extLst>
          </p:cNvPr>
          <p:cNvGrpSpPr/>
          <p:nvPr/>
        </p:nvGrpSpPr>
        <p:grpSpPr>
          <a:xfrm>
            <a:off x="7370719" y="2802291"/>
            <a:ext cx="1163156" cy="104265"/>
            <a:chOff x="7370719" y="2802291"/>
            <a:chExt cx="1163156" cy="104265"/>
          </a:xfrm>
        </p:grpSpPr>
        <p:sp>
          <p:nvSpPr>
            <p:cNvPr id="41" name="Oval 40">
              <a:extLst>
                <a:ext uri="{FF2B5EF4-FFF2-40B4-BE49-F238E27FC236}">
                  <a16:creationId xmlns:a16="http://schemas.microsoft.com/office/drawing/2014/main" id="{7D8832ED-2FE5-4F96-BD8D-960139CD7B1D}"/>
                </a:ext>
              </a:extLst>
            </p:cNvPr>
            <p:cNvSpPr/>
            <p:nvPr/>
          </p:nvSpPr>
          <p:spPr bwMode="auto">
            <a:xfrm>
              <a:off x="7370719" y="2802291"/>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42" name="Straight Arrow Connector 41">
              <a:extLst>
                <a:ext uri="{FF2B5EF4-FFF2-40B4-BE49-F238E27FC236}">
                  <a16:creationId xmlns:a16="http://schemas.microsoft.com/office/drawing/2014/main" id="{61E545AE-A94F-48AF-BBA6-EDEE957650D7}"/>
                </a:ext>
              </a:extLst>
            </p:cNvPr>
            <p:cNvCxnSpPr>
              <a:cxnSpLocks/>
              <a:stCxn id="41" idx="6"/>
              <a:endCxn id="39" idx="1"/>
            </p:cNvCxnSpPr>
            <p:nvPr/>
          </p:nvCxnSpPr>
          <p:spPr>
            <a:xfrm flipV="1">
              <a:off x="7474983" y="2854423"/>
              <a:ext cx="1058892"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A6B6C85-3FB3-4AEE-BB30-CA4883E282A5}"/>
              </a:ext>
            </a:extLst>
          </p:cNvPr>
          <p:cNvGrpSpPr/>
          <p:nvPr/>
        </p:nvGrpSpPr>
        <p:grpSpPr>
          <a:xfrm>
            <a:off x="8533875" y="2424735"/>
            <a:ext cx="1772175" cy="859376"/>
            <a:chOff x="5626289" y="3065947"/>
            <a:chExt cx="1772175" cy="859376"/>
          </a:xfrm>
        </p:grpSpPr>
        <p:sp>
          <p:nvSpPr>
            <p:cNvPr id="39" name="Rounded Rectangle 5">
              <a:extLst>
                <a:ext uri="{FF2B5EF4-FFF2-40B4-BE49-F238E27FC236}">
                  <a16:creationId xmlns:a16="http://schemas.microsoft.com/office/drawing/2014/main" id="{F3D499F9-2CA0-4A01-B019-0484C19CC656}"/>
                </a:ext>
              </a:extLst>
            </p:cNvPr>
            <p:cNvSpPr/>
            <p:nvPr/>
          </p:nvSpPr>
          <p:spPr bwMode="auto">
            <a:xfrm>
              <a:off x="5626289" y="3065947"/>
              <a:ext cx="1772175"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Twilio</a:t>
              </a: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38" name="Picture 2">
              <a:extLst>
                <a:ext uri="{FF2B5EF4-FFF2-40B4-BE49-F238E27FC236}">
                  <a16:creationId xmlns:a16="http://schemas.microsoft.com/office/drawing/2014/main" id="{AE264FE7-87D0-4ABD-8F93-12CA9AFDDDF0}"/>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5767331" y="3231352"/>
              <a:ext cx="564584" cy="5318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3D3CA77D-F51E-4813-A39F-6796BDF9C5F3}"/>
              </a:ext>
            </a:extLst>
          </p:cNvPr>
          <p:cNvGrpSpPr/>
          <p:nvPr/>
        </p:nvGrpSpPr>
        <p:grpSpPr>
          <a:xfrm>
            <a:off x="2534742" y="4066123"/>
            <a:ext cx="5110100" cy="1453005"/>
            <a:chOff x="2534742" y="4066123"/>
            <a:chExt cx="5110100" cy="1453005"/>
          </a:xfrm>
        </p:grpSpPr>
        <p:sp>
          <p:nvSpPr>
            <p:cNvPr id="113" name="TextBox 112">
              <a:extLst>
                <a:ext uri="{FF2B5EF4-FFF2-40B4-BE49-F238E27FC236}">
                  <a16:creationId xmlns:a16="http://schemas.microsoft.com/office/drawing/2014/main" id="{D3A6C9AE-D340-4827-9176-F04706160F1A}"/>
                </a:ext>
              </a:extLst>
            </p:cNvPr>
            <p:cNvSpPr txBox="1"/>
            <p:nvPr/>
          </p:nvSpPr>
          <p:spPr>
            <a:xfrm>
              <a:off x="2534742" y="4066123"/>
              <a:ext cx="5110100" cy="553998"/>
            </a:xfrm>
            <a:prstGeom prst="rect">
              <a:avLst/>
            </a:prstGeom>
            <a:noFill/>
          </p:spPr>
          <p:txBody>
            <a:bodyPr wrap="square" lIns="0" tIns="0" rIns="0" bIns="0" rtlCol="0">
              <a:spAutoFit/>
            </a:bodyPr>
            <a:lstStyle/>
            <a:p>
              <a:pPr algn="ctr"/>
              <a:r>
                <a:rPr lang="en-US" sz="2000">
                  <a:solidFill>
                    <a:srgbClr val="202192"/>
                  </a:solidFill>
                  <a:latin typeface="+mj-lt"/>
                </a:rPr>
                <a:t>POST</a:t>
              </a:r>
              <a:endParaRPr lang="en-US" sz="1600">
                <a:solidFill>
                  <a:srgbClr val="202192"/>
                </a:solidFill>
                <a:latin typeface="+mj-lt"/>
              </a:endParaRPr>
            </a:p>
            <a:p>
              <a:pPr algn="ctr"/>
              <a:r>
                <a:rPr lang="en-US" sz="1600">
                  <a:solidFill>
                    <a:srgbClr val="202192"/>
                  </a:solidFill>
                  <a:latin typeface="Consolas" panose="020B0609020204030204" pitchFamily="49" charset="0"/>
                </a:rPr>
                <a:t>http://localhost:3500/v1.0/bindings/twilio</a:t>
              </a:r>
            </a:p>
          </p:txBody>
        </p:sp>
        <p:sp>
          <p:nvSpPr>
            <p:cNvPr id="20" name="TextBox 19">
              <a:extLst>
                <a:ext uri="{FF2B5EF4-FFF2-40B4-BE49-F238E27FC236}">
                  <a16:creationId xmlns:a16="http://schemas.microsoft.com/office/drawing/2014/main" id="{7093E260-D76A-4114-A42E-3E058FAAD2B2}"/>
                </a:ext>
              </a:extLst>
            </p:cNvPr>
            <p:cNvSpPr txBox="1"/>
            <p:nvPr/>
          </p:nvSpPr>
          <p:spPr>
            <a:xfrm>
              <a:off x="3552202" y="4903575"/>
              <a:ext cx="3075180" cy="615553"/>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sz="1600" kern="1200">
                  <a:solidFill>
                    <a:srgbClr val="202192"/>
                  </a:solidFill>
                  <a:effectLst/>
                  <a:latin typeface="Consolas" panose="020B0609020204030204" pitchFamily="49" charset="0"/>
                  <a:ea typeface="Segoe UI Symbol" panose="020B0502040204020203" pitchFamily="34" charset="0"/>
                  <a:cs typeface="+mn-cs"/>
                </a:rPr>
                <a:t>{"</a:t>
              </a:r>
              <a:r>
                <a:rPr lang="en-US" sz="1600" kern="1200" err="1">
                  <a:solidFill>
                    <a:srgbClr val="202192"/>
                  </a:solidFill>
                  <a:effectLst/>
                  <a:latin typeface="Consolas" panose="020B0609020204030204" pitchFamily="49" charset="0"/>
                  <a:ea typeface="Segoe UI Symbol" panose="020B0502040204020203" pitchFamily="34" charset="0"/>
                  <a:cs typeface="+mn-cs"/>
                </a:rPr>
                <a:t>data":"Hello</a:t>
              </a:r>
              <a:r>
                <a:rPr lang="en-US" sz="1600" kern="1200">
                  <a:solidFill>
                    <a:srgbClr val="202192"/>
                  </a:solidFill>
                  <a:effectLst/>
                  <a:latin typeface="Consolas" panose="020B0609020204030204" pitchFamily="49" charset="0"/>
                  <a:ea typeface="Segoe UI Symbol" panose="020B0502040204020203" pitchFamily="34" charset="0"/>
                  <a:cs typeface="+mn-cs"/>
                </a:rPr>
                <a:t> World"}</a:t>
              </a:r>
            </a:p>
          </p:txBody>
        </p:sp>
      </p:grpSp>
      <p:sp>
        <p:nvSpPr>
          <p:cNvPr id="7" name="Speech Bubble: Rectangle 6">
            <a:extLst>
              <a:ext uri="{FF2B5EF4-FFF2-40B4-BE49-F238E27FC236}">
                <a16:creationId xmlns:a16="http://schemas.microsoft.com/office/drawing/2014/main" id="{F084A501-33DC-421B-B95F-C267AAA6DB1E}"/>
              </a:ext>
            </a:extLst>
          </p:cNvPr>
          <p:cNvSpPr/>
          <p:nvPr/>
        </p:nvSpPr>
        <p:spPr bwMode="auto">
          <a:xfrm>
            <a:off x="8533875" y="4343122"/>
            <a:ext cx="1772175" cy="708795"/>
          </a:xfrm>
          <a:prstGeom prst="wedgeRectCallout">
            <a:avLst>
              <a:gd name="adj1" fmla="val -41233"/>
              <a:gd name="adj2" fmla="val 96088"/>
            </a:avLst>
          </a:prstGeom>
          <a:solidFill>
            <a:srgbClr val="202192"/>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Hello World</a:t>
            </a:r>
          </a:p>
        </p:txBody>
      </p:sp>
    </p:spTree>
    <p:extLst>
      <p:ext uri="{BB962C8B-B14F-4D97-AF65-F5344CB8AC3E}">
        <p14:creationId xmlns:p14="http://schemas.microsoft.com/office/powerpoint/2010/main" val="528658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par>
                                <p:cTn id="25" presetID="2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42" presetClass="path" presetSubtype="0" decel="100000" fill="hold" nodeType="withEffect">
                                  <p:stCondLst>
                                    <p:cond delay="0"/>
                                  </p:stCondLst>
                                  <p:childTnLst>
                                    <p:animMotion origin="layout" path="M 2.70833E-6 2.59259E-6 L 2.70833E-6 0.03773 " pathEditMode="relative" rAng="0" ptsTypes="AA">
                                      <p:cBhvr>
                                        <p:cTn id="37" dur="750" spd="-100000" fill="hold"/>
                                        <p:tgtEl>
                                          <p:spTgt spid="6"/>
                                        </p:tgtEl>
                                        <p:attrNameLst>
                                          <p:attrName>ppt_x</p:attrName>
                                          <p:attrName>ppt_y</p:attrName>
                                        </p:attrNameLst>
                                      </p:cBhvr>
                                      <p:rCtr x="0" y="1875"/>
                                    </p:animMotion>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42" presetClass="path" presetSubtype="0" decel="100000" fill="hold" grpId="1" nodeType="withEffect">
                                  <p:stCondLst>
                                    <p:cond delay="0"/>
                                  </p:stCondLst>
                                  <p:childTnLst>
                                    <p:animMotion origin="layout" path="M 2.70833E-6 2.59259E-6 L 2.70833E-6 0.03773 " pathEditMode="relative" rAng="0" ptsTypes="AA">
                                      <p:cBhvr>
                                        <p:cTn id="42" dur="750" spd="-100000" fill="hold"/>
                                        <p:tgtEl>
                                          <p:spTgt spid="7"/>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6A15-64EA-4E35-BA24-1F99E314A0C9}"/>
              </a:ext>
            </a:extLst>
          </p:cNvPr>
          <p:cNvSpPr>
            <a:spLocks noGrp="1"/>
          </p:cNvSpPr>
          <p:nvPr>
            <p:ph type="title"/>
          </p:nvPr>
        </p:nvSpPr>
        <p:spPr/>
        <p:txBody>
          <a:bodyPr/>
          <a:lstStyle/>
          <a:p>
            <a:r>
              <a:rPr lang="en-US"/>
              <a:t>Dapr bindings API</a:t>
            </a:r>
          </a:p>
        </p:txBody>
      </p:sp>
      <p:sp>
        <p:nvSpPr>
          <p:cNvPr id="4" name="Text Placeholder 3">
            <a:extLst>
              <a:ext uri="{FF2B5EF4-FFF2-40B4-BE49-F238E27FC236}">
                <a16:creationId xmlns:a16="http://schemas.microsoft.com/office/drawing/2014/main" id="{49E5FB32-B0F2-4119-ACD1-ED6E6403DC68}"/>
              </a:ext>
            </a:extLst>
          </p:cNvPr>
          <p:cNvSpPr>
            <a:spLocks noGrp="1"/>
          </p:cNvSpPr>
          <p:nvPr>
            <p:ph type="body" sz="quarter" idx="13"/>
          </p:nvPr>
        </p:nvSpPr>
        <p:spPr>
          <a:xfrm>
            <a:off x="5791202" y="0"/>
            <a:ext cx="1909010" cy="492314"/>
          </a:xfrm>
        </p:spPr>
        <p:txBody>
          <a:bodyPr/>
          <a:lstStyle/>
          <a:p>
            <a:r>
              <a:rPr lang="en-US" err="1"/>
              <a:t>twitter.yaml</a:t>
            </a:r>
            <a:endParaRPr lang="en-US"/>
          </a:p>
        </p:txBody>
      </p:sp>
      <p:sp>
        <p:nvSpPr>
          <p:cNvPr id="5" name="Text Placeholder 4">
            <a:extLst>
              <a:ext uri="{FF2B5EF4-FFF2-40B4-BE49-F238E27FC236}">
                <a16:creationId xmlns:a16="http://schemas.microsoft.com/office/drawing/2014/main" id="{E5333A7B-B3C6-4EFB-891E-51846FB73CA4}"/>
              </a:ext>
            </a:extLst>
          </p:cNvPr>
          <p:cNvSpPr>
            <a:spLocks noGrp="1"/>
          </p:cNvSpPr>
          <p:nvPr>
            <p:ph type="body" sz="quarter" idx="11"/>
          </p:nvPr>
        </p:nvSpPr>
        <p:spPr>
          <a:xfrm>
            <a:off x="6002867" y="677263"/>
            <a:ext cx="6024033" cy="5721566"/>
          </a:xfrm>
        </p:spPr>
        <p:txBody>
          <a:bodyPr/>
          <a:lstStyle/>
          <a:p>
            <a:r>
              <a:rPr lang="en-US" sz="1300" err="1"/>
              <a:t>apiVersion</a:t>
            </a:r>
            <a:r>
              <a:rPr lang="en-US" sz="1300"/>
              <a:t>: dapr.io/v1alpha1</a:t>
            </a:r>
          </a:p>
          <a:p>
            <a:r>
              <a:rPr lang="en-US" sz="1300"/>
              <a:t>kind: Component</a:t>
            </a:r>
          </a:p>
          <a:p>
            <a:r>
              <a:rPr lang="en-US" sz="1300"/>
              <a:t>metadata:</a:t>
            </a:r>
          </a:p>
          <a:p>
            <a:r>
              <a:rPr lang="en-US" sz="1300"/>
              <a:t>  name: </a:t>
            </a:r>
            <a:r>
              <a:rPr lang="en-US" sz="1300" b="1"/>
              <a:t>twitter</a:t>
            </a:r>
          </a:p>
          <a:p>
            <a:r>
              <a:rPr lang="en-US" sz="1300"/>
              <a:t>spec:</a:t>
            </a:r>
          </a:p>
          <a:p>
            <a:r>
              <a:rPr lang="en-US" sz="1300"/>
              <a:t>  type: </a:t>
            </a:r>
            <a:r>
              <a:rPr lang="en-US" sz="1300" err="1"/>
              <a:t>bindings.</a:t>
            </a:r>
            <a:r>
              <a:rPr lang="en-US" sz="1300" b="1" err="1"/>
              <a:t>twitter</a:t>
            </a:r>
            <a:endParaRPr lang="en-US" sz="1300" b="1"/>
          </a:p>
          <a:p>
            <a:r>
              <a:rPr lang="en-US" sz="1300"/>
              <a:t>  version: v1</a:t>
            </a:r>
          </a:p>
          <a:p>
            <a:r>
              <a:rPr lang="en-US" sz="1300"/>
              <a:t>  metadata:</a:t>
            </a:r>
          </a:p>
          <a:p>
            <a:r>
              <a:rPr lang="en-US" sz="1300"/>
              <a:t>  - name: </a:t>
            </a:r>
            <a:r>
              <a:rPr lang="en-US" sz="1300" err="1"/>
              <a:t>consumerKey</a:t>
            </a:r>
            <a:endParaRPr lang="en-US" sz="1300"/>
          </a:p>
          <a:p>
            <a:r>
              <a:rPr lang="en-US" sz="1300"/>
              <a:t>    </a:t>
            </a:r>
            <a:r>
              <a:rPr lang="en-US" sz="1300" err="1"/>
              <a:t>secretKeyRef</a:t>
            </a:r>
            <a:r>
              <a:rPr lang="en-US" sz="1300"/>
              <a:t>:</a:t>
            </a:r>
          </a:p>
          <a:p>
            <a:r>
              <a:rPr lang="en-US" sz="1300"/>
              <a:t>      name: twitter-secret</a:t>
            </a:r>
          </a:p>
          <a:p>
            <a:r>
              <a:rPr lang="en-US" sz="1300"/>
              <a:t>      key: </a:t>
            </a:r>
            <a:r>
              <a:rPr lang="en-US" sz="1300" err="1"/>
              <a:t>consumerKeys</a:t>
            </a:r>
            <a:endParaRPr lang="en-US" sz="1300"/>
          </a:p>
          <a:p>
            <a:r>
              <a:rPr lang="en-US" sz="1300"/>
              <a:t>  - name: </a:t>
            </a:r>
            <a:r>
              <a:rPr lang="en-US" sz="1300" err="1"/>
              <a:t>consumerSecret</a:t>
            </a:r>
            <a:endParaRPr lang="en-US" sz="1300"/>
          </a:p>
          <a:p>
            <a:r>
              <a:rPr lang="en-US" sz="1300"/>
              <a:t>    </a:t>
            </a:r>
            <a:r>
              <a:rPr lang="en-US" sz="1300" err="1"/>
              <a:t>secretKeyRef</a:t>
            </a:r>
            <a:r>
              <a:rPr lang="en-US" sz="1300"/>
              <a:t>:</a:t>
            </a:r>
          </a:p>
          <a:p>
            <a:r>
              <a:rPr lang="en-US" sz="1300"/>
              <a:t>      name: twitter-secret</a:t>
            </a:r>
          </a:p>
          <a:p>
            <a:r>
              <a:rPr lang="en-US" sz="1300"/>
              <a:t>      key: </a:t>
            </a:r>
            <a:r>
              <a:rPr lang="en-US" sz="1300" err="1"/>
              <a:t>consumerSecret</a:t>
            </a:r>
            <a:endParaRPr lang="en-US" sz="1300"/>
          </a:p>
          <a:p>
            <a:r>
              <a:rPr lang="en-US" sz="1300"/>
              <a:t>  - name: </a:t>
            </a:r>
            <a:r>
              <a:rPr lang="en-US" sz="1300" err="1"/>
              <a:t>accessToken</a:t>
            </a:r>
            <a:endParaRPr lang="en-US" sz="1300"/>
          </a:p>
          <a:p>
            <a:r>
              <a:rPr lang="en-US" sz="1300"/>
              <a:t>    </a:t>
            </a:r>
            <a:r>
              <a:rPr lang="en-US" sz="1300" err="1"/>
              <a:t>secretKeyRef</a:t>
            </a:r>
            <a:r>
              <a:rPr lang="en-US" sz="1300"/>
              <a:t>:</a:t>
            </a:r>
          </a:p>
          <a:p>
            <a:r>
              <a:rPr lang="en-US" sz="1300"/>
              <a:t>      name: twitter-secret</a:t>
            </a:r>
          </a:p>
          <a:p>
            <a:r>
              <a:rPr lang="en-US" sz="1300"/>
              <a:t>      key: </a:t>
            </a:r>
            <a:r>
              <a:rPr lang="en-US" sz="1300" err="1"/>
              <a:t>accessToken</a:t>
            </a:r>
            <a:endParaRPr lang="en-US" sz="1300"/>
          </a:p>
          <a:p>
            <a:r>
              <a:rPr lang="en-US" sz="1300"/>
              <a:t>  - name: </a:t>
            </a:r>
            <a:r>
              <a:rPr lang="en-US" sz="1300" err="1"/>
              <a:t>accessSecret</a:t>
            </a:r>
            <a:endParaRPr lang="en-US" sz="1300"/>
          </a:p>
          <a:p>
            <a:r>
              <a:rPr lang="en-US" sz="1300"/>
              <a:t>    </a:t>
            </a:r>
            <a:r>
              <a:rPr lang="en-US" sz="1300" err="1"/>
              <a:t>secretKeyRef</a:t>
            </a:r>
            <a:r>
              <a:rPr lang="en-US" sz="1300"/>
              <a:t>:</a:t>
            </a:r>
          </a:p>
          <a:p>
            <a:r>
              <a:rPr lang="en-US" sz="1300"/>
              <a:t>      name: twitter-secret</a:t>
            </a:r>
          </a:p>
          <a:p>
            <a:r>
              <a:rPr lang="en-US" sz="1300"/>
              <a:t>      key: </a:t>
            </a:r>
            <a:r>
              <a:rPr lang="en-US" sz="1300" err="1"/>
              <a:t>accessSecret</a:t>
            </a:r>
            <a:endParaRPr lang="en-US" sz="1300"/>
          </a:p>
        </p:txBody>
      </p:sp>
      <p:sp>
        <p:nvSpPr>
          <p:cNvPr id="12" name="Text Placeholder 2">
            <a:extLst>
              <a:ext uri="{FF2B5EF4-FFF2-40B4-BE49-F238E27FC236}">
                <a16:creationId xmlns:a16="http://schemas.microsoft.com/office/drawing/2014/main" id="{F58C8565-118D-4030-B36E-FFCD50F276C0}"/>
              </a:ext>
            </a:extLst>
          </p:cNvPr>
          <p:cNvSpPr txBox="1">
            <a:spLocks/>
          </p:cNvSpPr>
          <p:nvPr/>
        </p:nvSpPr>
        <p:spPr>
          <a:xfrm>
            <a:off x="588263" y="1844946"/>
            <a:ext cx="4924423" cy="121571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600"/>
              </a:spcBef>
              <a:spcAft>
                <a:spcPts val="0"/>
              </a:spcAft>
              <a:buClrTx/>
              <a:buSzPct val="90000"/>
              <a:buFont typeface="Wingdings" panose="05000000000000000000" pitchFamily="2" charset="2"/>
              <a:buNone/>
              <a:tabLst/>
              <a:defRPr sz="2400" b="0" i="0" kern="1200" spc="0" baseline="0">
                <a:solidFill>
                  <a:schemeClr val="tx1"/>
                </a:solidFill>
                <a:latin typeface="Segoe UI" panose="020B0502040204020203" pitchFamily="34" charset="0"/>
                <a:ea typeface="+mn-ea"/>
                <a:cs typeface="Segoe UI" panose="020B0502040204020203" pitchFamily="34" charset="0"/>
              </a:defRPr>
            </a:lvl1pPr>
            <a:lvl2pPr marL="0" marR="0" indent="0" algn="l" defTabSz="932742" rtl="0" eaLnBrk="1" fontAlgn="auto" latinLnBrk="0" hangingPunct="1">
              <a:lnSpc>
                <a:spcPct val="100000"/>
              </a:lnSpc>
              <a:spcBef>
                <a:spcPts val="60"/>
              </a:spcBef>
              <a:spcAft>
                <a:spcPts val="60"/>
              </a:spcAft>
              <a:buClrTx/>
              <a:buSzPct val="90000"/>
              <a:buFont typeface="Wingdings" panose="05000000000000000000" pitchFamily="2" charset="2"/>
              <a:buNone/>
              <a:tabLst/>
              <a:defRPr sz="2400" b="0" i="0" kern="1200" spc="0" baseline="0">
                <a:solidFill>
                  <a:srgbClr val="2F2F2F"/>
                </a:solidFill>
                <a:latin typeface="Segoe UI" panose="020B0502040204020203" pitchFamily="34" charset="0"/>
                <a:ea typeface="+mn-ea"/>
                <a:cs typeface="Segoe UI" panose="020B0502040204020203" pitchFamily="34" charset="0"/>
              </a:defRPr>
            </a:lvl2pPr>
            <a:lvl3pPr marL="4570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594"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126"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a:latin typeface="Segoe UI Semibold" panose="020B0702040204020203" pitchFamily="34" charset="0"/>
                <a:cs typeface="Segoe UI Semibold" panose="020B0702040204020203" pitchFamily="34" charset="0"/>
              </a:rPr>
              <a:t>App-to-sidecar</a:t>
            </a:r>
          </a:p>
          <a:p>
            <a:pPr>
              <a:spcAft>
                <a:spcPts val="600"/>
              </a:spcAft>
            </a:pPr>
            <a:r>
              <a:rPr lang="en-US">
                <a:solidFill>
                  <a:srgbClr val="202192"/>
                </a:solidFill>
                <a:latin typeface="Segoe UI Semibold" panose="020B0702040204020203" pitchFamily="34" charset="0"/>
                <a:cs typeface="Segoe UI Semibold" panose="020B0702040204020203" pitchFamily="34" charset="0"/>
              </a:rPr>
              <a:t>Invoke an output binding</a:t>
            </a:r>
          </a:p>
          <a:p>
            <a:pPr>
              <a:spcBef>
                <a:spcPts val="0"/>
              </a:spcBef>
              <a:spcAft>
                <a:spcPts val="1800"/>
              </a:spcAft>
            </a:pPr>
            <a:r>
              <a:rPr lang="en-US" sz="2000">
                <a:latin typeface="Consolas" panose="020B0609020204030204" pitchFamily="49" charset="0"/>
              </a:rPr>
              <a:t>POST/PUT /v1.0/bindings/twitter</a:t>
            </a:r>
          </a:p>
        </p:txBody>
      </p:sp>
      <p:sp>
        <p:nvSpPr>
          <p:cNvPr id="13" name="TextBox 12">
            <a:extLst>
              <a:ext uri="{FF2B5EF4-FFF2-40B4-BE49-F238E27FC236}">
                <a16:creationId xmlns:a16="http://schemas.microsoft.com/office/drawing/2014/main" id="{37EEDF52-736D-4401-9DCC-2CE4B597F140}"/>
              </a:ext>
            </a:extLst>
          </p:cNvPr>
          <p:cNvSpPr txBox="1"/>
          <p:nvPr/>
        </p:nvSpPr>
        <p:spPr>
          <a:xfrm>
            <a:off x="588263" y="3734757"/>
            <a:ext cx="4924423" cy="1308050"/>
          </a:xfrm>
          <a:prstGeom prst="rect">
            <a:avLst/>
          </a:prstGeom>
          <a:noFill/>
        </p:spPr>
        <p:txBody>
          <a:bodyPr wrap="square">
            <a:spAutoFit/>
          </a:bodyPr>
          <a:lstStyle/>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Sidecar-to-app</a:t>
            </a:r>
            <a:endParaRPr kumimoji="0" lang="en-US" sz="3200" b="0" i="0" u="none" strike="noStrike" kern="1200" cap="none" spc="0" normalizeH="0" baseline="0" noProof="0">
              <a:ln>
                <a:noFill/>
              </a:ln>
              <a:solidFill>
                <a:srgbClr val="202192"/>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a:pPr>
            <a:r>
              <a:rPr kumimoji="0" lang="en-US" sz="2400" b="0" i="0" u="none" strike="noStrike" kern="1200" cap="none" spc="0" normalizeH="0" baseline="0" noProof="0">
                <a:ln>
                  <a:noFill/>
                </a:ln>
                <a:solidFill>
                  <a:srgbClr val="202192"/>
                </a:solidFill>
                <a:effectLst/>
                <a:uLnTx/>
                <a:uFillTx/>
                <a:latin typeface="Segoe UI Semibold" panose="020B0702040204020203" pitchFamily="34" charset="0"/>
                <a:ea typeface="+mn-ea"/>
                <a:cs typeface="Segoe UI Semibold" panose="020B0702040204020203" pitchFamily="34" charset="0"/>
              </a:rPr>
              <a:t>Trigger an app</a:t>
            </a:r>
          </a:p>
          <a:p>
            <a:pPr marL="0" marR="0" lvl="0" indent="0" algn="l" defTabSz="932742" rtl="0" eaLnBrk="1" fontAlgn="auto" latinLnBrk="0" hangingPunct="1">
              <a:lnSpc>
                <a:spcPct val="100000"/>
              </a:lnSpc>
              <a:spcBef>
                <a:spcPts val="0"/>
              </a:spcBef>
              <a:spcAft>
                <a:spcPts val="180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Segoe UI" panose="020B0502040204020203" pitchFamily="34" charset="0"/>
              </a:rPr>
              <a:t>OPTIONS/POST /new-tweet</a:t>
            </a:r>
          </a:p>
        </p:txBody>
      </p:sp>
    </p:spTree>
    <p:extLst>
      <p:ext uri="{BB962C8B-B14F-4D97-AF65-F5344CB8AC3E}">
        <p14:creationId xmlns:p14="http://schemas.microsoft.com/office/powerpoint/2010/main" val="8769975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Secrets</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03260" y="421526"/>
            <a:ext cx="564762" cy="621004"/>
          </a:xfrm>
          <a:prstGeom prst="rect">
            <a:avLst/>
          </a:prstGeom>
        </p:spPr>
      </p:pic>
      <p:grpSp>
        <p:nvGrpSpPr>
          <p:cNvPr id="13" name="!!AppA">
            <a:extLst>
              <a:ext uri="{FF2B5EF4-FFF2-40B4-BE49-F238E27FC236}">
                <a16:creationId xmlns:a16="http://schemas.microsoft.com/office/drawing/2014/main" id="{84E5AC79-DC80-4CEC-8559-2C80EC45A927}"/>
              </a:ext>
            </a:extLst>
          </p:cNvPr>
          <p:cNvGrpSpPr/>
          <p:nvPr/>
        </p:nvGrpSpPr>
        <p:grpSpPr>
          <a:xfrm>
            <a:off x="2892823" y="1882320"/>
            <a:ext cx="1666465" cy="1944207"/>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24796"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cxnSp>
        <p:nvCxnSpPr>
          <p:cNvPr id="58" name="Straight Arrow Connector 57">
            <a:extLst>
              <a:ext uri="{FF2B5EF4-FFF2-40B4-BE49-F238E27FC236}">
                <a16:creationId xmlns:a16="http://schemas.microsoft.com/office/drawing/2014/main" id="{20901D22-E7D9-416D-BC2E-DDF9B51DFCBC}"/>
              </a:ext>
            </a:extLst>
          </p:cNvPr>
          <p:cNvCxnSpPr>
            <a:cxnSpLocks/>
          </p:cNvCxnSpPr>
          <p:nvPr/>
        </p:nvCxnSpPr>
        <p:spPr>
          <a:xfrm>
            <a:off x="4559288" y="2854423"/>
            <a:ext cx="1061009" cy="1"/>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20297" y="2362440"/>
            <a:ext cx="843400" cy="983967"/>
          </a:xfrm>
          <a:prstGeom prst="rect">
            <a:avLst/>
          </a:prstGeom>
          <a:effectLst>
            <a:outerShdw blurRad="50800" dist="25400" dir="13500000" algn="br" rotWithShape="0">
              <a:prstClr val="black">
                <a:alpha val="40000"/>
              </a:prstClr>
            </a:outerShdw>
          </a:effectLst>
        </p:spPr>
      </p:pic>
      <p:grpSp>
        <p:nvGrpSpPr>
          <p:cNvPr id="7" name="Group 6">
            <a:extLst>
              <a:ext uri="{FF2B5EF4-FFF2-40B4-BE49-F238E27FC236}">
                <a16:creationId xmlns:a16="http://schemas.microsoft.com/office/drawing/2014/main" id="{016EBF48-EF12-4937-85DE-9492955601BF}"/>
              </a:ext>
            </a:extLst>
          </p:cNvPr>
          <p:cNvGrpSpPr/>
          <p:nvPr/>
        </p:nvGrpSpPr>
        <p:grpSpPr>
          <a:xfrm>
            <a:off x="6463697" y="2719771"/>
            <a:ext cx="1068057" cy="269304"/>
            <a:chOff x="6463697" y="2719771"/>
            <a:chExt cx="1068057" cy="269304"/>
          </a:xfrm>
        </p:grpSpPr>
        <p:cxnSp>
          <p:nvCxnSpPr>
            <p:cNvPr id="33" name="Straight Arrow Connector 32">
              <a:extLst>
                <a:ext uri="{FF2B5EF4-FFF2-40B4-BE49-F238E27FC236}">
                  <a16:creationId xmlns:a16="http://schemas.microsoft.com/office/drawing/2014/main" id="{DC746011-A8A4-4E1D-86C1-3B1E74447B9B}"/>
                </a:ext>
              </a:extLst>
            </p:cNvPr>
            <p:cNvCxnSpPr>
              <a:cxnSpLocks/>
              <a:stCxn id="64" idx="3"/>
              <a:endCxn id="35" idx="3"/>
            </p:cNvCxnSpPr>
            <p:nvPr/>
          </p:nvCxnSpPr>
          <p:spPr>
            <a:xfrm flipV="1">
              <a:off x="6463697" y="2854423"/>
              <a:ext cx="819772"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DF473C8B-AB59-4999-A8D0-2CCD377CD8F8}"/>
                </a:ext>
              </a:extLst>
            </p:cNvPr>
            <p:cNvSpPr/>
            <p:nvPr/>
          </p:nvSpPr>
          <p:spPr bwMode="auto">
            <a:xfrm>
              <a:off x="7283469" y="2719771"/>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6" name="Group 5">
            <a:extLst>
              <a:ext uri="{FF2B5EF4-FFF2-40B4-BE49-F238E27FC236}">
                <a16:creationId xmlns:a16="http://schemas.microsoft.com/office/drawing/2014/main" id="{49782D0D-5071-4CDB-B919-89B45F4C5D8B}"/>
              </a:ext>
            </a:extLst>
          </p:cNvPr>
          <p:cNvGrpSpPr/>
          <p:nvPr/>
        </p:nvGrpSpPr>
        <p:grpSpPr>
          <a:xfrm>
            <a:off x="7370719" y="2802291"/>
            <a:ext cx="1163157" cy="104265"/>
            <a:chOff x="7370719" y="2802291"/>
            <a:chExt cx="1163157" cy="104265"/>
          </a:xfrm>
        </p:grpSpPr>
        <p:sp>
          <p:nvSpPr>
            <p:cNvPr id="41" name="Oval 40">
              <a:extLst>
                <a:ext uri="{FF2B5EF4-FFF2-40B4-BE49-F238E27FC236}">
                  <a16:creationId xmlns:a16="http://schemas.microsoft.com/office/drawing/2014/main" id="{7D8832ED-2FE5-4F96-BD8D-960139CD7B1D}"/>
                </a:ext>
              </a:extLst>
            </p:cNvPr>
            <p:cNvSpPr/>
            <p:nvPr/>
          </p:nvSpPr>
          <p:spPr bwMode="auto">
            <a:xfrm>
              <a:off x="7370719" y="2802291"/>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42" name="Straight Arrow Connector 41">
              <a:extLst>
                <a:ext uri="{FF2B5EF4-FFF2-40B4-BE49-F238E27FC236}">
                  <a16:creationId xmlns:a16="http://schemas.microsoft.com/office/drawing/2014/main" id="{61E545AE-A94F-48AF-BBA6-EDEE957650D7}"/>
                </a:ext>
              </a:extLst>
            </p:cNvPr>
            <p:cNvCxnSpPr>
              <a:cxnSpLocks/>
              <a:stCxn id="41" idx="6"/>
              <a:endCxn id="39" idx="1"/>
            </p:cNvCxnSpPr>
            <p:nvPr/>
          </p:nvCxnSpPr>
          <p:spPr>
            <a:xfrm flipV="1">
              <a:off x="7474983" y="2854423"/>
              <a:ext cx="1058893"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2361907B-CA59-45B2-880C-1D2DF3311E12}"/>
              </a:ext>
            </a:extLst>
          </p:cNvPr>
          <p:cNvGrpSpPr/>
          <p:nvPr/>
        </p:nvGrpSpPr>
        <p:grpSpPr>
          <a:xfrm>
            <a:off x="1645708" y="4066123"/>
            <a:ext cx="6888168" cy="1439924"/>
            <a:chOff x="1645708" y="4066123"/>
            <a:chExt cx="6888168" cy="1439924"/>
          </a:xfrm>
        </p:grpSpPr>
        <p:sp>
          <p:nvSpPr>
            <p:cNvPr id="113" name="TextBox 112">
              <a:extLst>
                <a:ext uri="{FF2B5EF4-FFF2-40B4-BE49-F238E27FC236}">
                  <a16:creationId xmlns:a16="http://schemas.microsoft.com/office/drawing/2014/main" id="{D3A6C9AE-D340-4827-9176-F04706160F1A}"/>
                </a:ext>
              </a:extLst>
            </p:cNvPr>
            <p:cNvSpPr txBox="1"/>
            <p:nvPr/>
          </p:nvSpPr>
          <p:spPr>
            <a:xfrm>
              <a:off x="1645708" y="4066123"/>
              <a:ext cx="6888168" cy="584775"/>
            </a:xfrm>
            <a:prstGeom prst="rect">
              <a:avLst/>
            </a:prstGeom>
            <a:noFill/>
          </p:spPr>
          <p:txBody>
            <a:bodyPr wrap="square" lIns="0" tIns="0" rIns="0" bIns="0" rtlCol="0">
              <a:spAutoFit/>
            </a:bodyPr>
            <a:lstStyle/>
            <a:p>
              <a:pPr algn="ctr"/>
              <a:r>
                <a:rPr lang="en-US" sz="2000">
                  <a:solidFill>
                    <a:srgbClr val="202192"/>
                  </a:solidFill>
                  <a:latin typeface="+mj-lt"/>
                </a:rPr>
                <a:t>GET</a:t>
              </a:r>
              <a:endParaRPr lang="en-US" sz="1600">
                <a:solidFill>
                  <a:srgbClr val="202192"/>
                </a:solidFill>
                <a:latin typeface="+mj-lt"/>
              </a:endParaRPr>
            </a:p>
            <a:p>
              <a:pPr algn="ctr"/>
              <a:r>
                <a:rPr lang="en-US">
                  <a:solidFill>
                    <a:srgbClr val="202192"/>
                  </a:solidFill>
                  <a:latin typeface="Consolas" panose="020B0609020204030204" pitchFamily="49" charset="0"/>
                </a:rPr>
                <a:t>http://localhost:3500/v1.0/secrets/vault/mysecret</a:t>
              </a:r>
            </a:p>
          </p:txBody>
        </p:sp>
        <p:sp>
          <p:nvSpPr>
            <p:cNvPr id="8" name="TextBox 7">
              <a:extLst>
                <a:ext uri="{FF2B5EF4-FFF2-40B4-BE49-F238E27FC236}">
                  <a16:creationId xmlns:a16="http://schemas.microsoft.com/office/drawing/2014/main" id="{C3FEC943-413F-465F-89D6-F497724F161E}"/>
                </a:ext>
              </a:extLst>
            </p:cNvPr>
            <p:cNvSpPr txBox="1"/>
            <p:nvPr/>
          </p:nvSpPr>
          <p:spPr>
            <a:xfrm>
              <a:off x="4129893" y="4890494"/>
              <a:ext cx="1919798" cy="615553"/>
            </a:xfrm>
            <a:prstGeom prst="rect">
              <a:avLst/>
            </a:prstGeom>
            <a:solidFill>
              <a:schemeClr val="bg1"/>
            </a:solidFill>
            <a:effectLst>
              <a:outerShdw blurRad="63500" algn="ctr" rotWithShape="0">
                <a:prstClr val="black">
                  <a:alpha val="40000"/>
                </a:prstClr>
              </a:outerShdw>
            </a:effectLst>
          </p:spPr>
          <p:txBody>
            <a:bodyPr wrap="square" lIns="182880" tIns="182880" rIns="182880" bIns="182880" anchor="ctr">
              <a:spAutoFit/>
            </a:bodyPr>
            <a:lstStyle/>
            <a:p>
              <a:pPr marL="0" algn="ctr" rtl="0" eaLnBrk="1" fontAlgn="base" latinLnBrk="0" hangingPunct="1">
                <a:spcBef>
                  <a:spcPts val="0"/>
                </a:spcBef>
                <a:spcAft>
                  <a:spcPts val="0"/>
                </a:spcAft>
              </a:pPr>
              <a:r>
                <a:rPr lang="en-US" sz="1600" kern="1200">
                  <a:solidFill>
                    <a:srgbClr val="202192"/>
                  </a:solidFill>
                  <a:effectLst/>
                  <a:latin typeface="Consolas" panose="020B0609020204030204" pitchFamily="49" charset="0"/>
                  <a:ea typeface="Segoe UI Symbol" panose="020B0502040204020203" pitchFamily="34" charset="0"/>
                  <a:cs typeface="+mn-cs"/>
                </a:rPr>
                <a:t>"supersecret"</a:t>
              </a:r>
            </a:p>
          </p:txBody>
        </p:sp>
      </p:grpSp>
      <p:grpSp>
        <p:nvGrpSpPr>
          <p:cNvPr id="3" name="Group 2">
            <a:extLst>
              <a:ext uri="{FF2B5EF4-FFF2-40B4-BE49-F238E27FC236}">
                <a16:creationId xmlns:a16="http://schemas.microsoft.com/office/drawing/2014/main" id="{8C471AA2-6E9D-4C6D-9680-0E827EC12B29}"/>
              </a:ext>
            </a:extLst>
          </p:cNvPr>
          <p:cNvGrpSpPr/>
          <p:nvPr/>
        </p:nvGrpSpPr>
        <p:grpSpPr>
          <a:xfrm>
            <a:off x="8533876" y="2424735"/>
            <a:ext cx="2457974" cy="859376"/>
            <a:chOff x="8533876" y="2424735"/>
            <a:chExt cx="2457974" cy="859376"/>
          </a:xfrm>
        </p:grpSpPr>
        <p:sp>
          <p:nvSpPr>
            <p:cNvPr id="39" name="Rounded Rectangle 5">
              <a:extLst>
                <a:ext uri="{FF2B5EF4-FFF2-40B4-BE49-F238E27FC236}">
                  <a16:creationId xmlns:a16="http://schemas.microsoft.com/office/drawing/2014/main" id="{F3D499F9-2CA0-4A01-B019-0484C19CC656}"/>
                </a:ext>
              </a:extLst>
            </p:cNvPr>
            <p:cNvSpPr/>
            <p:nvPr/>
          </p:nvSpPr>
          <p:spPr bwMode="auto">
            <a:xfrm>
              <a:off x="8533876" y="2424735"/>
              <a:ext cx="2457974"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err="1">
                  <a:solidFill>
                    <a:srgbClr val="000000"/>
                  </a:solidFill>
                  <a:latin typeface="Segoe UI Semibold"/>
                </a:rPr>
                <a:t>HahsiCorp</a:t>
              </a:r>
              <a:r>
                <a:rPr lang="en-US" sz="2000">
                  <a:solidFill>
                    <a:srgbClr val="000000"/>
                  </a:solidFill>
                  <a:latin typeface="Segoe UI Semibold"/>
                </a:rPr>
                <a:t> Vault</a:t>
              </a: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9218" name="Picture 2" descr="See the source image">
              <a:extLst>
                <a:ext uri="{FF2B5EF4-FFF2-40B4-BE49-F238E27FC236}">
                  <a16:creationId xmlns:a16="http://schemas.microsoft.com/office/drawing/2014/main" id="{BC0E733D-ECE6-4EE9-90B2-9FF68B58D988}"/>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688975" y="2640764"/>
              <a:ext cx="492900" cy="48218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ounded Rectangle 5">
            <a:extLst>
              <a:ext uri="{FF2B5EF4-FFF2-40B4-BE49-F238E27FC236}">
                <a16:creationId xmlns:a16="http://schemas.microsoft.com/office/drawing/2014/main" id="{0DCABD45-D8FE-4E09-8794-71B984E6757F}"/>
              </a:ext>
            </a:extLst>
          </p:cNvPr>
          <p:cNvSpPr/>
          <p:nvPr/>
        </p:nvSpPr>
        <p:spPr bwMode="auto">
          <a:xfrm>
            <a:off x="8533876" y="3284111"/>
            <a:ext cx="2457974" cy="812539"/>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graphicFrame>
        <p:nvGraphicFramePr>
          <p:cNvPr id="24" name="Table 12">
            <a:extLst>
              <a:ext uri="{FF2B5EF4-FFF2-40B4-BE49-F238E27FC236}">
                <a16:creationId xmlns:a16="http://schemas.microsoft.com/office/drawing/2014/main" id="{B0123673-5332-4061-A109-B89AE3E0D587}"/>
              </a:ext>
            </a:extLst>
          </p:cNvPr>
          <p:cNvGraphicFramePr>
            <a:graphicFrameLocks noGrp="1"/>
          </p:cNvGraphicFramePr>
          <p:nvPr>
            <p:extLst>
              <p:ext uri="{D42A27DB-BD31-4B8C-83A1-F6EECF244321}">
                <p14:modId xmlns:p14="http://schemas.microsoft.com/office/powerpoint/2010/main" val="3978923249"/>
              </p:ext>
            </p:extLst>
          </p:nvPr>
        </p:nvGraphicFramePr>
        <p:xfrm>
          <a:off x="8533876" y="3284111"/>
          <a:ext cx="2457974" cy="829659"/>
        </p:xfrm>
        <a:graphic>
          <a:graphicData uri="http://schemas.openxmlformats.org/drawingml/2006/table">
            <a:tbl>
              <a:tblPr firstRow="1" bandRow="1">
                <a:effectLst/>
                <a:tableStyleId>{3B4B98B0-60AC-42C2-AFA5-B58CD77FA1E5}</a:tableStyleId>
              </a:tblPr>
              <a:tblGrid>
                <a:gridCol w="991124">
                  <a:extLst>
                    <a:ext uri="{9D8B030D-6E8A-4147-A177-3AD203B41FA5}">
                      <a16:colId xmlns:a16="http://schemas.microsoft.com/office/drawing/2014/main" val="3761039183"/>
                    </a:ext>
                  </a:extLst>
                </a:gridCol>
                <a:gridCol w="1466850">
                  <a:extLst>
                    <a:ext uri="{9D8B030D-6E8A-4147-A177-3AD203B41FA5}">
                      <a16:colId xmlns:a16="http://schemas.microsoft.com/office/drawing/2014/main" val="836788475"/>
                    </a:ext>
                  </a:extLst>
                </a:gridCol>
              </a:tblGrid>
              <a:tr h="377275">
                <a:tc>
                  <a:txBody>
                    <a:bodyPr/>
                    <a:lstStyle/>
                    <a:p>
                      <a:pPr marL="0" algn="l" defTabSz="914400" rtl="0" eaLnBrk="1" latinLnBrk="0" hangingPunct="1"/>
                      <a:r>
                        <a:rPr lang="en-US" sz="1400" kern="1200">
                          <a:solidFill>
                            <a:schemeClr val="bg1"/>
                          </a:solidFill>
                        </a:rPr>
                        <a:t>key</a:t>
                      </a:r>
                      <a:endParaRPr lang="en-US" sz="1400" b="1" kern="1200">
                        <a:solidFill>
                          <a:schemeClr val="bg1"/>
                        </a:solidFill>
                        <a:latin typeface="+mj-lt"/>
                        <a:ea typeface="+mn-ea"/>
                        <a:cs typeface="+mn-cs"/>
                      </a:endParaRPr>
                    </a:p>
                  </a:txBody>
                  <a:tcPr marR="0" marT="91440" marB="0">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02192"/>
                    </a:solidFill>
                  </a:tcPr>
                </a:tc>
                <a:tc>
                  <a:txBody>
                    <a:bodyPr/>
                    <a:lstStyle/>
                    <a:p>
                      <a:pPr marL="0" algn="l" defTabSz="914400" rtl="0" eaLnBrk="1" latinLnBrk="0" hangingPunct="1"/>
                      <a:r>
                        <a:rPr lang="en-US" sz="1400" kern="1200">
                          <a:solidFill>
                            <a:schemeClr val="bg1"/>
                          </a:solidFill>
                        </a:rPr>
                        <a:t>value</a:t>
                      </a:r>
                      <a:endParaRPr lang="en-US" sz="1400" b="1" kern="1200">
                        <a:solidFill>
                          <a:schemeClr val="bg1"/>
                        </a:solidFill>
                        <a:latin typeface="+mj-lt"/>
                        <a:ea typeface="+mn-ea"/>
                        <a:cs typeface="+mn-cs"/>
                      </a:endParaRPr>
                    </a:p>
                  </a:txBody>
                  <a:tcPr marR="0" marT="91440" marB="0">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02192"/>
                    </a:solidFill>
                  </a:tcPr>
                </a:tc>
                <a:extLst>
                  <a:ext uri="{0D108BD9-81ED-4DB2-BD59-A6C34878D82A}">
                    <a16:rowId xmlns:a16="http://schemas.microsoft.com/office/drawing/2014/main" val="2260012255"/>
                  </a:ext>
                </a:extLst>
              </a:tr>
              <a:tr h="452384">
                <a:tc>
                  <a:txBody>
                    <a:bodyPr/>
                    <a:lstStyle/>
                    <a:p>
                      <a:r>
                        <a:rPr lang="en-US" sz="1400" b="0" kern="1200" err="1">
                          <a:latin typeface="Consolas" panose="020B0609020204030204" pitchFamily="49" charset="0"/>
                        </a:rPr>
                        <a:t>mysecret</a:t>
                      </a:r>
                      <a:endParaRPr lang="en-US" sz="1400" b="0" kern="120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b="0" kern="1200" dirty="0">
                          <a:latin typeface="Consolas" panose="020B0609020204030204" pitchFamily="49" charset="0"/>
                        </a:rPr>
                        <a:t>"supersecret"</a:t>
                      </a:r>
                      <a:endParaRPr lang="en-US" sz="1400" b="0" kern="1200" dirty="0">
                        <a:solidFill>
                          <a:srgbClr val="1A1A1A"/>
                        </a:solidFill>
                        <a:latin typeface="Consolas" panose="020B0609020204030204" pitchFamily="49" charset="0"/>
                        <a:ea typeface="Segoe UI Symbol"/>
                        <a:cs typeface="+mn-cs"/>
                      </a:endParaRPr>
                    </a:p>
                  </a:txBody>
                  <a:tcPr marT="91440" marB="91440">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2882631"/>
                  </a:ext>
                </a:extLst>
              </a:tr>
            </a:tbl>
          </a:graphicData>
        </a:graphic>
      </p:graphicFrame>
    </p:spTree>
    <p:extLst>
      <p:ext uri="{BB962C8B-B14F-4D97-AF65-F5344CB8AC3E}">
        <p14:creationId xmlns:p14="http://schemas.microsoft.com/office/powerpoint/2010/main" val="3433195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par>
                                <p:cTn id="25" presetID="22" presetClass="entr" presetSubtype="1"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2"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42" presetClass="path" presetSubtype="0" decel="100000" fill="hold" nodeType="withEffect">
                                  <p:stCondLst>
                                    <p:cond delay="0"/>
                                  </p:stCondLst>
                                  <p:childTnLst>
                                    <p:animMotion origin="layout" path="M 2.08333E-6 4.81481E-6 L 2.08333E-6 0.03773 " pathEditMode="relative" rAng="0" ptsTypes="AA">
                                      <p:cBhvr>
                                        <p:cTn id="44" dur="750" spd="-100000" fill="hold"/>
                                        <p:tgtEl>
                                          <p:spTgt spid="5"/>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6A15-64EA-4E35-BA24-1F99E314A0C9}"/>
              </a:ext>
            </a:extLst>
          </p:cNvPr>
          <p:cNvSpPr>
            <a:spLocks noGrp="1"/>
          </p:cNvSpPr>
          <p:nvPr>
            <p:ph type="title"/>
          </p:nvPr>
        </p:nvSpPr>
        <p:spPr/>
        <p:txBody>
          <a:bodyPr/>
          <a:lstStyle/>
          <a:p>
            <a:r>
              <a:rPr lang="en-US"/>
              <a:t>Dapr secrets API</a:t>
            </a:r>
          </a:p>
        </p:txBody>
      </p:sp>
      <p:sp>
        <p:nvSpPr>
          <p:cNvPr id="4" name="Text Placeholder 3">
            <a:extLst>
              <a:ext uri="{FF2B5EF4-FFF2-40B4-BE49-F238E27FC236}">
                <a16:creationId xmlns:a16="http://schemas.microsoft.com/office/drawing/2014/main" id="{49E5FB32-B0F2-4119-ACD1-ED6E6403DC68}"/>
              </a:ext>
            </a:extLst>
          </p:cNvPr>
          <p:cNvSpPr>
            <a:spLocks noGrp="1"/>
          </p:cNvSpPr>
          <p:nvPr>
            <p:ph type="body" sz="quarter" idx="13"/>
          </p:nvPr>
        </p:nvSpPr>
        <p:spPr>
          <a:xfrm>
            <a:off x="5791202" y="0"/>
            <a:ext cx="1638298" cy="492314"/>
          </a:xfrm>
        </p:spPr>
        <p:txBody>
          <a:bodyPr/>
          <a:lstStyle/>
          <a:p>
            <a:r>
              <a:rPr lang="en-US" err="1"/>
              <a:t>vault.yaml</a:t>
            </a:r>
            <a:endParaRPr lang="en-US"/>
          </a:p>
        </p:txBody>
      </p:sp>
      <p:sp>
        <p:nvSpPr>
          <p:cNvPr id="5" name="Text Placeholder 4">
            <a:extLst>
              <a:ext uri="{FF2B5EF4-FFF2-40B4-BE49-F238E27FC236}">
                <a16:creationId xmlns:a16="http://schemas.microsoft.com/office/drawing/2014/main" id="{E5333A7B-B3C6-4EFB-891E-51846FB73CA4}"/>
              </a:ext>
            </a:extLst>
          </p:cNvPr>
          <p:cNvSpPr>
            <a:spLocks noGrp="1"/>
          </p:cNvSpPr>
          <p:nvPr>
            <p:ph type="body" sz="quarter" idx="11"/>
          </p:nvPr>
        </p:nvSpPr>
        <p:spPr>
          <a:xfrm>
            <a:off x="6002867" y="677263"/>
            <a:ext cx="6024033" cy="4930581"/>
          </a:xfrm>
        </p:spPr>
        <p:txBody>
          <a:bodyPr/>
          <a:lstStyle/>
          <a:p>
            <a:r>
              <a:rPr lang="en-US" sz="1800" err="1"/>
              <a:t>apiVersion</a:t>
            </a:r>
            <a:r>
              <a:rPr lang="en-US" sz="1800"/>
              <a:t>: dapr.io/v1alpha1</a:t>
            </a:r>
          </a:p>
          <a:p>
            <a:r>
              <a:rPr lang="en-US" sz="1800"/>
              <a:t>kind: Component</a:t>
            </a:r>
          </a:p>
          <a:p>
            <a:r>
              <a:rPr lang="en-US" sz="1800"/>
              <a:t>metadata:</a:t>
            </a:r>
          </a:p>
          <a:p>
            <a:r>
              <a:rPr lang="en-US" sz="1800"/>
              <a:t>  name: </a:t>
            </a:r>
            <a:r>
              <a:rPr lang="en-US" sz="1800" b="1"/>
              <a:t>vault</a:t>
            </a:r>
          </a:p>
          <a:p>
            <a:r>
              <a:rPr lang="en-US" sz="1800"/>
              <a:t>spec:</a:t>
            </a:r>
          </a:p>
          <a:p>
            <a:r>
              <a:rPr lang="en-US" sz="1800"/>
              <a:t>  type: </a:t>
            </a:r>
            <a:r>
              <a:rPr lang="en-US" sz="1800" err="1"/>
              <a:t>secretstores.</a:t>
            </a:r>
            <a:r>
              <a:rPr lang="en-US" sz="1800" b="1" err="1"/>
              <a:t>hashicorp.vault</a:t>
            </a:r>
            <a:endParaRPr lang="en-US" sz="1800" b="1"/>
          </a:p>
          <a:p>
            <a:r>
              <a:rPr lang="en-US" sz="1800"/>
              <a:t>  metadata:</a:t>
            </a:r>
          </a:p>
          <a:p>
            <a:r>
              <a:rPr lang="en-US" sz="1800"/>
              <a:t>  - name: </a:t>
            </a:r>
            <a:r>
              <a:rPr lang="en-US" sz="1800" err="1"/>
              <a:t>vaultAddr</a:t>
            </a:r>
            <a:endParaRPr lang="en-US" sz="1800"/>
          </a:p>
          <a:p>
            <a:r>
              <a:rPr lang="en-US" sz="1800"/>
              <a:t>    value: https://127.0.0.1:8200</a:t>
            </a:r>
          </a:p>
          <a:p>
            <a:r>
              <a:rPr lang="en-US" sz="1800"/>
              <a:t>  - name: </a:t>
            </a:r>
            <a:r>
              <a:rPr lang="en-US" sz="1800" err="1"/>
              <a:t>caCert</a:t>
            </a:r>
            <a:endParaRPr lang="en-US" sz="1800"/>
          </a:p>
          <a:p>
            <a:r>
              <a:rPr lang="en-US" sz="1800"/>
              <a:t>    value: "</a:t>
            </a:r>
            <a:r>
              <a:rPr lang="en-US" sz="1800" err="1"/>
              <a:t>ca_cert</a:t>
            </a:r>
            <a:r>
              <a:rPr lang="en-US" sz="1800"/>
              <a:t>"</a:t>
            </a:r>
          </a:p>
          <a:p>
            <a:r>
              <a:rPr lang="en-US" sz="1800"/>
              <a:t>  - name: </a:t>
            </a:r>
            <a:r>
              <a:rPr lang="en-US" sz="1800" err="1"/>
              <a:t>caPath</a:t>
            </a:r>
            <a:endParaRPr lang="en-US" sz="1800"/>
          </a:p>
          <a:p>
            <a:r>
              <a:rPr lang="en-US" sz="1800"/>
              <a:t>    value: "/certs/</a:t>
            </a:r>
            <a:r>
              <a:rPr lang="en-US" sz="1800" err="1"/>
              <a:t>cert.pem</a:t>
            </a:r>
            <a:r>
              <a:rPr lang="en-US" sz="1800"/>
              <a:t>"</a:t>
            </a:r>
          </a:p>
          <a:p>
            <a:r>
              <a:rPr lang="en-US" sz="1800"/>
              <a:t>  - name: </a:t>
            </a:r>
            <a:r>
              <a:rPr lang="en-US" sz="1800" err="1"/>
              <a:t>caPem</a:t>
            </a:r>
            <a:endParaRPr lang="en-US" sz="1800"/>
          </a:p>
          <a:p>
            <a:r>
              <a:rPr lang="en-US" sz="1800"/>
              <a:t>    value: "/certs/</a:t>
            </a:r>
            <a:r>
              <a:rPr lang="en-US" sz="1800" err="1"/>
              <a:t>ca.pem</a:t>
            </a:r>
            <a:r>
              <a:rPr lang="en-US" sz="1800"/>
              <a:t>”</a:t>
            </a:r>
          </a:p>
        </p:txBody>
      </p:sp>
      <p:sp>
        <p:nvSpPr>
          <p:cNvPr id="12" name="Text Placeholder 2">
            <a:extLst>
              <a:ext uri="{FF2B5EF4-FFF2-40B4-BE49-F238E27FC236}">
                <a16:creationId xmlns:a16="http://schemas.microsoft.com/office/drawing/2014/main" id="{F58C8565-118D-4030-B36E-FFCD50F276C0}"/>
              </a:ext>
            </a:extLst>
          </p:cNvPr>
          <p:cNvSpPr txBox="1">
            <a:spLocks/>
          </p:cNvSpPr>
          <p:nvPr/>
        </p:nvSpPr>
        <p:spPr>
          <a:xfrm>
            <a:off x="588263" y="1844946"/>
            <a:ext cx="4924423" cy="220060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600"/>
              </a:spcBef>
              <a:spcAft>
                <a:spcPts val="0"/>
              </a:spcAft>
              <a:buClrTx/>
              <a:buSzPct val="90000"/>
              <a:buFont typeface="Wingdings" panose="05000000000000000000" pitchFamily="2" charset="2"/>
              <a:buNone/>
              <a:tabLst/>
              <a:defRPr sz="2400" b="0" i="0" kern="1200" spc="0" baseline="0">
                <a:solidFill>
                  <a:schemeClr val="tx1"/>
                </a:solidFill>
                <a:latin typeface="Segoe UI" panose="020B0502040204020203" pitchFamily="34" charset="0"/>
                <a:ea typeface="+mn-ea"/>
                <a:cs typeface="Segoe UI" panose="020B0502040204020203" pitchFamily="34" charset="0"/>
              </a:defRPr>
            </a:lvl1pPr>
            <a:lvl2pPr marL="0" marR="0" indent="0" algn="l" defTabSz="932742" rtl="0" eaLnBrk="1" fontAlgn="auto" latinLnBrk="0" hangingPunct="1">
              <a:lnSpc>
                <a:spcPct val="100000"/>
              </a:lnSpc>
              <a:spcBef>
                <a:spcPts val="60"/>
              </a:spcBef>
              <a:spcAft>
                <a:spcPts val="60"/>
              </a:spcAft>
              <a:buClrTx/>
              <a:buSzPct val="90000"/>
              <a:buFont typeface="Wingdings" panose="05000000000000000000" pitchFamily="2" charset="2"/>
              <a:buNone/>
              <a:tabLst/>
              <a:defRPr sz="2400" b="0" i="0" kern="1200" spc="0" baseline="0">
                <a:solidFill>
                  <a:srgbClr val="2F2F2F"/>
                </a:solidFill>
                <a:latin typeface="Segoe UI" panose="020B0502040204020203" pitchFamily="34" charset="0"/>
                <a:ea typeface="+mn-ea"/>
                <a:cs typeface="Segoe UI" panose="020B0502040204020203" pitchFamily="34" charset="0"/>
              </a:defRPr>
            </a:lvl2pPr>
            <a:lvl3pPr marL="4570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594"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126"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a:latin typeface="Segoe UI Semibold" panose="020B0702040204020203" pitchFamily="34" charset="0"/>
                <a:cs typeface="Segoe UI Semibold" panose="020B0702040204020203" pitchFamily="34" charset="0"/>
              </a:rPr>
              <a:t>App-to-sidecar</a:t>
            </a:r>
          </a:p>
          <a:p>
            <a:pPr>
              <a:spcAft>
                <a:spcPts val="600"/>
              </a:spcAft>
            </a:pPr>
            <a:r>
              <a:rPr lang="en-US">
                <a:solidFill>
                  <a:srgbClr val="202192"/>
                </a:solidFill>
                <a:latin typeface="Segoe UI Semibold" panose="020B0702040204020203" pitchFamily="34" charset="0"/>
                <a:cs typeface="Segoe UI Semibold" panose="020B0702040204020203" pitchFamily="34" charset="0"/>
              </a:rPr>
              <a:t>Retrieve a secret</a:t>
            </a:r>
          </a:p>
          <a:p>
            <a:pPr>
              <a:spcBef>
                <a:spcPts val="0"/>
              </a:spcBef>
              <a:spcAft>
                <a:spcPts val="1800"/>
              </a:spcAft>
            </a:pPr>
            <a:r>
              <a:rPr lang="en-US" sz="2000">
                <a:latin typeface="Consolas" panose="020B0609020204030204" pitchFamily="49" charset="0"/>
              </a:rPr>
              <a:t>GET /v1.0/secrets/vault/</a:t>
            </a:r>
            <a:r>
              <a:rPr lang="en-US" sz="2000" err="1">
                <a:latin typeface="Consolas" panose="020B0609020204030204" pitchFamily="49" charset="0"/>
              </a:rPr>
              <a:t>mysecret</a:t>
            </a:r>
            <a:endParaRPr lang="en-US" sz="2000">
              <a:latin typeface="Consolas" panose="020B0609020204030204" pitchFamily="49"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202192"/>
                </a:solidFill>
                <a:effectLst/>
                <a:uLnTx/>
                <a:uFillTx/>
                <a:latin typeface="Segoe UI Semibold" panose="020B0702040204020203" pitchFamily="34" charset="0"/>
                <a:ea typeface="+mn-ea"/>
                <a:cs typeface="Segoe UI Semibold" panose="020B0702040204020203" pitchFamily="34" charset="0"/>
              </a:rPr>
              <a:t>Retrieve secrets in bulk</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nsolas" panose="020B0609020204030204" pitchFamily="49" charset="0"/>
                <a:ea typeface="+mn-ea"/>
                <a:cs typeface="+mn-cs"/>
              </a:rPr>
              <a:t>GET /v1.0/secrets/vault/bulk</a:t>
            </a:r>
          </a:p>
        </p:txBody>
      </p:sp>
    </p:spTree>
    <p:extLst>
      <p:ext uri="{BB962C8B-B14F-4D97-AF65-F5344CB8AC3E}">
        <p14:creationId xmlns:p14="http://schemas.microsoft.com/office/powerpoint/2010/main" val="141503382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Observability</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03260" y="421526"/>
            <a:ext cx="564762" cy="621004"/>
          </a:xfrm>
          <a:prstGeom prst="rect">
            <a:avLst/>
          </a:prstGeom>
        </p:spPr>
      </p:pic>
      <p:grpSp>
        <p:nvGrpSpPr>
          <p:cNvPr id="7" name="Group 6">
            <a:extLst>
              <a:ext uri="{FF2B5EF4-FFF2-40B4-BE49-F238E27FC236}">
                <a16:creationId xmlns:a16="http://schemas.microsoft.com/office/drawing/2014/main" id="{26D81888-3629-4A3B-AC1C-A3F595B2EFE6}"/>
              </a:ext>
            </a:extLst>
          </p:cNvPr>
          <p:cNvGrpSpPr/>
          <p:nvPr/>
        </p:nvGrpSpPr>
        <p:grpSpPr>
          <a:xfrm>
            <a:off x="4606859" y="5520725"/>
            <a:ext cx="979625" cy="269304"/>
            <a:chOff x="4606859" y="5520725"/>
            <a:chExt cx="979625" cy="269304"/>
          </a:xfrm>
        </p:grpSpPr>
        <p:cxnSp>
          <p:nvCxnSpPr>
            <p:cNvPr id="34" name="Straight Arrow Connector 33">
              <a:extLst>
                <a:ext uri="{FF2B5EF4-FFF2-40B4-BE49-F238E27FC236}">
                  <a16:creationId xmlns:a16="http://schemas.microsoft.com/office/drawing/2014/main" id="{97E787C4-3DA4-4328-B8AD-272843FA7F66}"/>
                </a:ext>
              </a:extLst>
            </p:cNvPr>
            <p:cNvCxnSpPr>
              <a:cxnSpLocks/>
              <a:stCxn id="67" idx="3"/>
              <a:endCxn id="37" idx="3"/>
            </p:cNvCxnSpPr>
            <p:nvPr/>
          </p:nvCxnSpPr>
          <p:spPr>
            <a:xfrm flipV="1">
              <a:off x="4606859" y="5655377"/>
              <a:ext cx="731340" cy="4036"/>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424D33EA-2082-4FA6-A365-97ECEDD3F895}"/>
                </a:ext>
              </a:extLst>
            </p:cNvPr>
            <p:cNvSpPr/>
            <p:nvPr/>
          </p:nvSpPr>
          <p:spPr bwMode="auto">
            <a:xfrm>
              <a:off x="5338199" y="5520725"/>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6" name="Group 5">
            <a:extLst>
              <a:ext uri="{FF2B5EF4-FFF2-40B4-BE49-F238E27FC236}">
                <a16:creationId xmlns:a16="http://schemas.microsoft.com/office/drawing/2014/main" id="{CBB77B95-2CD1-4CC7-B1D8-568FB12A0FB3}"/>
              </a:ext>
            </a:extLst>
          </p:cNvPr>
          <p:cNvGrpSpPr/>
          <p:nvPr/>
        </p:nvGrpSpPr>
        <p:grpSpPr>
          <a:xfrm>
            <a:off x="5425449" y="5603245"/>
            <a:ext cx="916574" cy="104265"/>
            <a:chOff x="5425449" y="5603245"/>
            <a:chExt cx="916574" cy="104265"/>
          </a:xfrm>
        </p:grpSpPr>
        <p:sp>
          <p:nvSpPr>
            <p:cNvPr id="40" name="Oval 39">
              <a:extLst>
                <a:ext uri="{FF2B5EF4-FFF2-40B4-BE49-F238E27FC236}">
                  <a16:creationId xmlns:a16="http://schemas.microsoft.com/office/drawing/2014/main" id="{95D38A84-0D45-4485-A26A-D5170C8E650A}"/>
                </a:ext>
              </a:extLst>
            </p:cNvPr>
            <p:cNvSpPr/>
            <p:nvPr/>
          </p:nvSpPr>
          <p:spPr bwMode="auto">
            <a:xfrm>
              <a:off x="5425449" y="5603245"/>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43" name="Straight Arrow Connector 42">
              <a:extLst>
                <a:ext uri="{FF2B5EF4-FFF2-40B4-BE49-F238E27FC236}">
                  <a16:creationId xmlns:a16="http://schemas.microsoft.com/office/drawing/2014/main" id="{DFCA9F05-68DA-44E0-BBB7-23FFA6E5AAF6}"/>
                </a:ext>
              </a:extLst>
            </p:cNvPr>
            <p:cNvCxnSpPr>
              <a:cxnSpLocks/>
              <a:stCxn id="40" idx="6"/>
              <a:endCxn id="73" idx="1"/>
            </p:cNvCxnSpPr>
            <p:nvPr/>
          </p:nvCxnSpPr>
          <p:spPr>
            <a:xfrm flipV="1">
              <a:off x="5529713" y="5647727"/>
              <a:ext cx="812310" cy="765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63" name="Right Brace 62">
            <a:extLst>
              <a:ext uri="{FF2B5EF4-FFF2-40B4-BE49-F238E27FC236}">
                <a16:creationId xmlns:a16="http://schemas.microsoft.com/office/drawing/2014/main" id="{01BE2DE9-4665-4CE8-B166-9E5F30C7F9AC}"/>
              </a:ext>
            </a:extLst>
          </p:cNvPr>
          <p:cNvSpPr/>
          <p:nvPr/>
        </p:nvSpPr>
        <p:spPr>
          <a:xfrm rot="5400000">
            <a:off x="5811543" y="-350617"/>
            <a:ext cx="706420" cy="10597870"/>
          </a:xfrm>
          <a:prstGeom prst="rightBrace">
            <a:avLst>
              <a:gd name="adj1" fmla="val 31496"/>
              <a:gd name="adj2" fmla="val 82061"/>
            </a:avLst>
          </a:prstGeom>
          <a:ln w="28575">
            <a:solidFill>
              <a:srgbClr val="20219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6" name="Group 65">
            <a:extLst>
              <a:ext uri="{FF2B5EF4-FFF2-40B4-BE49-F238E27FC236}">
                <a16:creationId xmlns:a16="http://schemas.microsoft.com/office/drawing/2014/main" id="{E875B5B3-3723-4195-8AD3-5303B386B5A0}"/>
              </a:ext>
            </a:extLst>
          </p:cNvPr>
          <p:cNvGrpSpPr/>
          <p:nvPr/>
        </p:nvGrpSpPr>
        <p:grpSpPr>
          <a:xfrm>
            <a:off x="929553" y="5354593"/>
            <a:ext cx="3677306" cy="609640"/>
            <a:chOff x="5807586" y="3190815"/>
            <a:chExt cx="3677306" cy="609640"/>
          </a:xfrm>
        </p:grpSpPr>
        <p:sp>
          <p:nvSpPr>
            <p:cNvPr id="67" name="Rounded Rectangle 5">
              <a:extLst>
                <a:ext uri="{FF2B5EF4-FFF2-40B4-BE49-F238E27FC236}">
                  <a16:creationId xmlns:a16="http://schemas.microsoft.com/office/drawing/2014/main" id="{381F62B3-FA9C-4922-862E-F61AF01A08CE}"/>
                </a:ext>
              </a:extLst>
            </p:cNvPr>
            <p:cNvSpPr/>
            <p:nvPr/>
          </p:nvSpPr>
          <p:spPr bwMode="auto">
            <a:xfrm>
              <a:off x="5807586" y="3190815"/>
              <a:ext cx="3677306" cy="609640"/>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err="1">
                  <a:solidFill>
                    <a:srgbClr val="000000"/>
                  </a:solidFill>
                  <a:latin typeface="Segoe UI Semibold"/>
                </a:rPr>
                <a:t>OpenTelemetry</a:t>
              </a:r>
              <a:r>
                <a:rPr lang="en-US" sz="2000">
                  <a:solidFill>
                    <a:srgbClr val="000000"/>
                  </a:solidFill>
                  <a:latin typeface="Segoe UI Semibold"/>
                </a:rPr>
                <a:t> collector</a:t>
              </a: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68" name="Picture 2">
              <a:extLst>
                <a:ext uri="{FF2B5EF4-FFF2-40B4-BE49-F238E27FC236}">
                  <a16:creationId xmlns:a16="http://schemas.microsoft.com/office/drawing/2014/main" id="{96084ACA-8BDD-46D8-8461-D4D8A90E315D}"/>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8039" b="-8039"/>
            <a:stretch/>
          </p:blipFill>
          <p:spPr bwMode="auto">
            <a:xfrm>
              <a:off x="5962294" y="3254767"/>
              <a:ext cx="415012" cy="481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D67967B0-2E9E-42CE-A2CD-AB84F4534A42}"/>
              </a:ext>
            </a:extLst>
          </p:cNvPr>
          <p:cNvGrpSpPr/>
          <p:nvPr/>
        </p:nvGrpSpPr>
        <p:grpSpPr>
          <a:xfrm>
            <a:off x="6342023" y="5342907"/>
            <a:ext cx="4920423" cy="609640"/>
            <a:chOff x="6342023" y="5342907"/>
            <a:chExt cx="4920423" cy="609640"/>
          </a:xfrm>
        </p:grpSpPr>
        <p:grpSp>
          <p:nvGrpSpPr>
            <p:cNvPr id="72" name="Group 71">
              <a:extLst>
                <a:ext uri="{FF2B5EF4-FFF2-40B4-BE49-F238E27FC236}">
                  <a16:creationId xmlns:a16="http://schemas.microsoft.com/office/drawing/2014/main" id="{0346B7DF-80EF-459C-AC31-A1B3A46FFD0C}"/>
                </a:ext>
              </a:extLst>
            </p:cNvPr>
            <p:cNvGrpSpPr/>
            <p:nvPr/>
          </p:nvGrpSpPr>
          <p:grpSpPr>
            <a:xfrm>
              <a:off x="6342023" y="5342907"/>
              <a:ext cx="4920423" cy="609640"/>
              <a:chOff x="5807585" y="3190815"/>
              <a:chExt cx="4920423" cy="609640"/>
            </a:xfrm>
          </p:grpSpPr>
          <p:sp>
            <p:nvSpPr>
              <p:cNvPr id="73" name="Rounded Rectangle 5">
                <a:extLst>
                  <a:ext uri="{FF2B5EF4-FFF2-40B4-BE49-F238E27FC236}">
                    <a16:creationId xmlns:a16="http://schemas.microsoft.com/office/drawing/2014/main" id="{5B58B0A3-2E14-4952-B77E-72335078B51C}"/>
                  </a:ext>
                </a:extLst>
              </p:cNvPr>
              <p:cNvSpPr/>
              <p:nvPr/>
            </p:nvSpPr>
            <p:spPr bwMode="auto">
              <a:xfrm>
                <a:off x="5807585" y="3190815"/>
                <a:ext cx="4920423" cy="609640"/>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1600">
                    <a:solidFill>
                      <a:srgbClr val="000000"/>
                    </a:solidFill>
                    <a:latin typeface="Segoe UI Semibold"/>
                  </a:rPr>
                  <a:t>Logging &amp;</a:t>
                </a:r>
              </a:p>
              <a:p>
                <a:pPr marL="0" marR="0" lvl="0" indent="0" defTabSz="932472" rtl="0" eaLnBrk="1" fontAlgn="base" latinLnBrk="0" hangingPunct="1">
                  <a:lnSpc>
                    <a:spcPct val="100000"/>
                  </a:lnSpc>
                  <a:spcBef>
                    <a:spcPct val="0"/>
                  </a:spcBef>
                  <a:spcAft>
                    <a:spcPct val="0"/>
                  </a:spcAft>
                  <a:buClrTx/>
                  <a:buSzTx/>
                  <a:buFontTx/>
                  <a:buNone/>
                  <a:tabLst/>
                  <a:defRPr/>
                </a:pPr>
                <a:r>
                  <a:rPr lang="en-US" sz="1600">
                    <a:solidFill>
                      <a:srgbClr val="000000"/>
                    </a:solidFill>
                    <a:latin typeface="Segoe UI Semibold"/>
                  </a:rPr>
                  <a:t>tracing extensions</a:t>
                </a:r>
                <a:endParaRPr kumimoji="0" lang="en-US" sz="16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74" name="Picture 2">
                <a:extLst>
                  <a:ext uri="{FF2B5EF4-FFF2-40B4-BE49-F238E27FC236}">
                    <a16:creationId xmlns:a16="http://schemas.microsoft.com/office/drawing/2014/main" id="{8D53F784-CC71-45D4-8C76-E2A32F8F1E8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10089" t="-13379" r="-10089" b="-13379"/>
              <a:stretch/>
            </p:blipFill>
            <p:spPr bwMode="auto">
              <a:xfrm>
                <a:off x="5894277" y="3266453"/>
                <a:ext cx="507246" cy="458364"/>
              </a:xfrm>
              <a:prstGeom prst="rect">
                <a:avLst/>
              </a:prstGeom>
              <a:noFill/>
              <a:extLst>
                <a:ext uri="{909E8E84-426E-40DD-AFC4-6F175D3DCCD1}">
                  <a14:hiddenFill xmlns:a14="http://schemas.microsoft.com/office/drawing/2010/main">
                    <a:solidFill>
                      <a:srgbClr val="FFFFFF"/>
                    </a:solidFill>
                  </a14:hiddenFill>
                </a:ext>
              </a:extLst>
            </p:spPr>
          </p:pic>
        </p:grpSp>
        <p:pic>
          <p:nvPicPr>
            <p:cNvPr id="76" name="Graphic 75">
              <a:extLst>
                <a:ext uri="{FF2B5EF4-FFF2-40B4-BE49-F238E27FC236}">
                  <a16:creationId xmlns:a16="http://schemas.microsoft.com/office/drawing/2014/main" id="{323BEA7A-20A7-45C7-B513-BFE1D380DA3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47364" y="5495039"/>
              <a:ext cx="305376" cy="305376"/>
            </a:xfrm>
            <a:prstGeom prst="rect">
              <a:avLst/>
            </a:prstGeom>
          </p:spPr>
        </p:pic>
        <p:pic>
          <p:nvPicPr>
            <p:cNvPr id="78" name="Picture 2" descr="See the source image">
              <a:extLst>
                <a:ext uri="{FF2B5EF4-FFF2-40B4-BE49-F238E27FC236}">
                  <a16:creationId xmlns:a16="http://schemas.microsoft.com/office/drawing/2014/main" id="{C4B4E1FD-7CCF-47F1-B6A7-28CC212EDF7D}"/>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261323" y="5484299"/>
              <a:ext cx="335626" cy="33562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E9E3B90B-8498-48AE-B2EF-8118545390B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p:blipFill>
          <p:spPr bwMode="auto">
            <a:xfrm>
              <a:off x="9805532" y="5494277"/>
              <a:ext cx="285824" cy="3396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See the source image">
              <a:extLst>
                <a:ext uri="{FF2B5EF4-FFF2-40B4-BE49-F238E27FC236}">
                  <a16:creationId xmlns:a16="http://schemas.microsoft.com/office/drawing/2014/main" id="{2C98645A-1B49-40B6-849B-27F92B5DE281}"/>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0858092" y="5492758"/>
              <a:ext cx="349572" cy="349571"/>
            </a:xfrm>
            <a:prstGeom prst="rect">
              <a:avLst/>
            </a:prstGeom>
            <a:noFill/>
            <a:extLst>
              <a:ext uri="{909E8E84-426E-40DD-AFC4-6F175D3DCCD1}">
                <a14:hiddenFill xmlns:a14="http://schemas.microsoft.com/office/drawing/2010/main">
                  <a:solidFill>
                    <a:srgbClr val="FFFFFF"/>
                  </a:solidFill>
                </a14:hiddenFill>
              </a:ext>
            </a:extLst>
          </p:spPr>
        </p:pic>
        <p:pic>
          <p:nvPicPr>
            <p:cNvPr id="84" name="Graphic 83">
              <a:extLst>
                <a:ext uri="{FF2B5EF4-FFF2-40B4-BE49-F238E27FC236}">
                  <a16:creationId xmlns:a16="http://schemas.microsoft.com/office/drawing/2014/main" id="{97D4F9E2-BB14-4253-BA50-C39F0CB3E73F}"/>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299939" y="5491528"/>
              <a:ext cx="349572" cy="346531"/>
            </a:xfrm>
            <a:prstGeom prst="rect">
              <a:avLst/>
            </a:prstGeom>
          </p:spPr>
        </p:pic>
      </p:grpSp>
      <p:grpSp>
        <p:nvGrpSpPr>
          <p:cNvPr id="3" name="Group 2">
            <a:extLst>
              <a:ext uri="{FF2B5EF4-FFF2-40B4-BE49-F238E27FC236}">
                <a16:creationId xmlns:a16="http://schemas.microsoft.com/office/drawing/2014/main" id="{35AE57BE-A11B-4086-9A72-36024E6F2A9B}"/>
              </a:ext>
            </a:extLst>
          </p:cNvPr>
          <p:cNvGrpSpPr/>
          <p:nvPr/>
        </p:nvGrpSpPr>
        <p:grpSpPr>
          <a:xfrm>
            <a:off x="920240" y="559734"/>
            <a:ext cx="10309515" cy="3982310"/>
            <a:chOff x="920240" y="559734"/>
            <a:chExt cx="10309515" cy="3982310"/>
          </a:xfrm>
        </p:grpSpPr>
        <p:grpSp>
          <p:nvGrpSpPr>
            <p:cNvPr id="13" name="!!AppA">
              <a:extLst>
                <a:ext uri="{FF2B5EF4-FFF2-40B4-BE49-F238E27FC236}">
                  <a16:creationId xmlns:a16="http://schemas.microsoft.com/office/drawing/2014/main" id="{84E5AC79-DC80-4CEC-8559-2C80EC45A927}"/>
                </a:ext>
              </a:extLst>
            </p:cNvPr>
            <p:cNvGrpSpPr/>
            <p:nvPr/>
          </p:nvGrpSpPr>
          <p:grpSpPr>
            <a:xfrm>
              <a:off x="1027180" y="2597837"/>
              <a:ext cx="1666465" cy="1944207"/>
              <a:chOff x="3444424" y="1954650"/>
              <a:chExt cx="1400542" cy="1633964"/>
            </a:xfrm>
          </p:grpSpPr>
          <p:pic>
            <p:nvPicPr>
              <p:cNvPr id="14" name="Graphic 13">
                <a:extLst>
                  <a:ext uri="{FF2B5EF4-FFF2-40B4-BE49-F238E27FC236}">
                    <a16:creationId xmlns:a16="http://schemas.microsoft.com/office/drawing/2014/main" id="{052A87E3-D11C-452B-AC9C-917712200400}"/>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444424" y="1954650"/>
                <a:ext cx="1400542" cy="1633964"/>
              </a:xfrm>
              <a:prstGeom prst="rect">
                <a:avLst/>
              </a:prstGeom>
            </p:spPr>
          </p:pic>
          <p:sp>
            <p:nvSpPr>
              <p:cNvPr id="15" name="TextBox 14">
                <a:extLst>
                  <a:ext uri="{FF2B5EF4-FFF2-40B4-BE49-F238E27FC236}">
                    <a16:creationId xmlns:a16="http://schemas.microsoft.com/office/drawing/2014/main" id="{D1FB32F3-4B2A-486E-80EC-2053CCFD8A18}"/>
                  </a:ext>
                </a:extLst>
              </p:cNvPr>
              <p:cNvSpPr txBox="1"/>
              <p:nvPr/>
            </p:nvSpPr>
            <p:spPr>
              <a:xfrm>
                <a:off x="3724796"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cxnSp>
          <p:nvCxnSpPr>
            <p:cNvPr id="58" name="Straight Arrow Connector 57">
              <a:extLst>
                <a:ext uri="{FF2B5EF4-FFF2-40B4-BE49-F238E27FC236}">
                  <a16:creationId xmlns:a16="http://schemas.microsoft.com/office/drawing/2014/main" id="{20901D22-E7D9-416D-BC2E-DDF9B51DFCBC}"/>
                </a:ext>
              </a:extLst>
            </p:cNvPr>
            <p:cNvCxnSpPr>
              <a:cxnSpLocks/>
              <a:stCxn id="14" idx="3"/>
              <a:endCxn id="64" idx="1"/>
            </p:cNvCxnSpPr>
            <p:nvPr/>
          </p:nvCxnSpPr>
          <p:spPr>
            <a:xfrm>
              <a:off x="2693645" y="3569941"/>
              <a:ext cx="618250" cy="0"/>
            </a:xfrm>
            <a:prstGeom prst="straightConnector1">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55EAACE1-69DA-4494-BEB7-2141A0F30C78}"/>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311895" y="3077957"/>
              <a:ext cx="843400" cy="983967"/>
            </a:xfrm>
            <a:prstGeom prst="rect">
              <a:avLst/>
            </a:prstGeom>
            <a:effectLst>
              <a:outerShdw blurRad="50800" dist="25400" dir="13500000" algn="br" rotWithShape="0">
                <a:prstClr val="black">
                  <a:alpha val="40000"/>
                </a:prstClr>
              </a:outerShdw>
            </a:effectLst>
          </p:spPr>
        </p:pic>
        <p:cxnSp>
          <p:nvCxnSpPr>
            <p:cNvPr id="18" name="Straight Arrow Connector 17">
              <a:extLst>
                <a:ext uri="{FF2B5EF4-FFF2-40B4-BE49-F238E27FC236}">
                  <a16:creationId xmlns:a16="http://schemas.microsoft.com/office/drawing/2014/main" id="{D9E62B38-AB62-4B66-92E3-5073FBAE17FC}"/>
                </a:ext>
              </a:extLst>
            </p:cNvPr>
            <p:cNvCxnSpPr>
              <a:cxnSpLocks/>
              <a:stCxn id="64" idx="3"/>
              <a:endCxn id="20" idx="3"/>
            </p:cNvCxnSpPr>
            <p:nvPr/>
          </p:nvCxnSpPr>
          <p:spPr>
            <a:xfrm>
              <a:off x="4155295" y="3569941"/>
              <a:ext cx="378452"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DE7B107-BB8E-4E4C-B158-14E8E56B5DAC}"/>
                </a:ext>
              </a:extLst>
            </p:cNvPr>
            <p:cNvGrpSpPr/>
            <p:nvPr/>
          </p:nvGrpSpPr>
          <p:grpSpPr>
            <a:xfrm>
              <a:off x="4533747" y="3435290"/>
              <a:ext cx="248285" cy="269304"/>
              <a:chOff x="4560621" y="3351406"/>
              <a:chExt cx="248285" cy="269304"/>
            </a:xfrm>
          </p:grpSpPr>
          <p:sp>
            <p:nvSpPr>
              <p:cNvPr id="20" name="Freeform: Shape 19">
                <a:extLst>
                  <a:ext uri="{FF2B5EF4-FFF2-40B4-BE49-F238E27FC236}">
                    <a16:creationId xmlns:a16="http://schemas.microsoft.com/office/drawing/2014/main" id="{936D7E5D-429C-449E-9933-843C4AB2EE25}"/>
                  </a:ext>
                </a:extLst>
              </p:cNvPr>
              <p:cNvSpPr/>
              <p:nvPr/>
            </p:nvSpPr>
            <p:spPr bwMode="auto">
              <a:xfrm>
                <a:off x="4560621" y="3351406"/>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 name="Oval 21">
                <a:extLst>
                  <a:ext uri="{FF2B5EF4-FFF2-40B4-BE49-F238E27FC236}">
                    <a16:creationId xmlns:a16="http://schemas.microsoft.com/office/drawing/2014/main" id="{46E81F72-B9B6-436D-AF0B-35AD8B76BC99}"/>
                  </a:ext>
                </a:extLst>
              </p:cNvPr>
              <p:cNvSpPr/>
              <p:nvPr/>
            </p:nvSpPr>
            <p:spPr bwMode="auto">
              <a:xfrm>
                <a:off x="4647871" y="3433926"/>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cxnSp>
          <p:nvCxnSpPr>
            <p:cNvPr id="23" name="Straight Arrow Connector 22">
              <a:extLst>
                <a:ext uri="{FF2B5EF4-FFF2-40B4-BE49-F238E27FC236}">
                  <a16:creationId xmlns:a16="http://schemas.microsoft.com/office/drawing/2014/main" id="{CAF121F4-9A3F-4678-A7AC-58783CB1E2F9}"/>
                </a:ext>
              </a:extLst>
            </p:cNvPr>
            <p:cNvCxnSpPr>
              <a:cxnSpLocks/>
              <a:stCxn id="22" idx="6"/>
              <a:endCxn id="25" idx="1"/>
            </p:cNvCxnSpPr>
            <p:nvPr/>
          </p:nvCxnSpPr>
          <p:spPr>
            <a:xfrm flipV="1">
              <a:off x="4725261" y="3569942"/>
              <a:ext cx="581403"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F1EB864-72F1-41A5-96F8-19E3BB42BC22}"/>
                </a:ext>
              </a:extLst>
            </p:cNvPr>
            <p:cNvGrpSpPr/>
            <p:nvPr/>
          </p:nvGrpSpPr>
          <p:grpSpPr>
            <a:xfrm>
              <a:off x="5306664" y="3140254"/>
              <a:ext cx="1664093" cy="859376"/>
              <a:chOff x="5626289" y="3065947"/>
              <a:chExt cx="1664093" cy="859376"/>
            </a:xfrm>
          </p:grpSpPr>
          <p:sp>
            <p:nvSpPr>
              <p:cNvPr id="25" name="Rounded Rectangle 5">
                <a:extLst>
                  <a:ext uri="{FF2B5EF4-FFF2-40B4-BE49-F238E27FC236}">
                    <a16:creationId xmlns:a16="http://schemas.microsoft.com/office/drawing/2014/main" id="{B762B5A1-3203-4953-8E06-59D9CE8EE9E1}"/>
                  </a:ext>
                </a:extLst>
              </p:cNvPr>
              <p:cNvSpPr/>
              <p:nvPr/>
            </p:nvSpPr>
            <p:spPr bwMode="auto">
              <a:xfrm>
                <a:off x="5626289" y="3065947"/>
                <a:ext cx="166409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Redis</a:t>
                </a: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mn-cs"/>
                  </a:rPr>
                  <a:t>Cache</a:t>
                </a:r>
              </a:p>
            </p:txBody>
          </p:sp>
          <p:pic>
            <p:nvPicPr>
              <p:cNvPr id="26" name="Picture 2" descr="See the source image">
                <a:extLst>
                  <a:ext uri="{FF2B5EF4-FFF2-40B4-BE49-F238E27FC236}">
                    <a16:creationId xmlns:a16="http://schemas.microsoft.com/office/drawing/2014/main" id="{3848C425-D726-4276-B54E-06A64CDA1CE4}"/>
                  </a:ext>
                </a:extLst>
              </p:cNvPr>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a:stretch/>
            </p:blipFill>
            <p:spPr bwMode="auto">
              <a:xfrm>
                <a:off x="5788419" y="3277330"/>
                <a:ext cx="522408" cy="43985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7" name="Straight Arrow Connector 26">
              <a:extLst>
                <a:ext uri="{FF2B5EF4-FFF2-40B4-BE49-F238E27FC236}">
                  <a16:creationId xmlns:a16="http://schemas.microsoft.com/office/drawing/2014/main" id="{E73093BE-D796-494A-9D62-7B3DB38994E9}"/>
                </a:ext>
              </a:extLst>
            </p:cNvPr>
            <p:cNvCxnSpPr>
              <a:cxnSpLocks/>
              <a:stCxn id="50" idx="1"/>
              <a:endCxn id="29" idx="3"/>
            </p:cNvCxnSpPr>
            <p:nvPr/>
          </p:nvCxnSpPr>
          <p:spPr>
            <a:xfrm flipH="1" flipV="1">
              <a:off x="7703000" y="3569942"/>
              <a:ext cx="471122" cy="6183"/>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938DEC2-84B6-4611-88C9-9F2173A4735F}"/>
                </a:ext>
              </a:extLst>
            </p:cNvPr>
            <p:cNvGrpSpPr/>
            <p:nvPr/>
          </p:nvGrpSpPr>
          <p:grpSpPr>
            <a:xfrm rot="10800000">
              <a:off x="7454715" y="3435290"/>
              <a:ext cx="248285" cy="269304"/>
              <a:chOff x="4560621" y="3351406"/>
              <a:chExt cx="248285" cy="269304"/>
            </a:xfrm>
          </p:grpSpPr>
          <p:sp>
            <p:nvSpPr>
              <p:cNvPr id="29" name="Freeform: Shape 28">
                <a:extLst>
                  <a:ext uri="{FF2B5EF4-FFF2-40B4-BE49-F238E27FC236}">
                    <a16:creationId xmlns:a16="http://schemas.microsoft.com/office/drawing/2014/main" id="{2155A8FA-1E56-404E-AC05-653E88E3C885}"/>
                  </a:ext>
                </a:extLst>
              </p:cNvPr>
              <p:cNvSpPr/>
              <p:nvPr/>
            </p:nvSpPr>
            <p:spPr bwMode="auto">
              <a:xfrm>
                <a:off x="4560621" y="3351406"/>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0" name="Oval 29">
                <a:extLst>
                  <a:ext uri="{FF2B5EF4-FFF2-40B4-BE49-F238E27FC236}">
                    <a16:creationId xmlns:a16="http://schemas.microsoft.com/office/drawing/2014/main" id="{22EF88DB-4FF0-48E7-81F1-6FF0C20179B8}"/>
                  </a:ext>
                </a:extLst>
              </p:cNvPr>
              <p:cNvSpPr/>
              <p:nvPr/>
            </p:nvSpPr>
            <p:spPr bwMode="auto">
              <a:xfrm>
                <a:off x="4647871" y="3433926"/>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cxnSp>
          <p:nvCxnSpPr>
            <p:cNvPr id="32" name="Straight Arrow Connector 31">
              <a:extLst>
                <a:ext uri="{FF2B5EF4-FFF2-40B4-BE49-F238E27FC236}">
                  <a16:creationId xmlns:a16="http://schemas.microsoft.com/office/drawing/2014/main" id="{CA790A6A-FB52-47E1-8872-7AD27B7BA7EE}"/>
                </a:ext>
              </a:extLst>
            </p:cNvPr>
            <p:cNvCxnSpPr>
              <a:cxnSpLocks/>
              <a:stCxn id="30" idx="6"/>
              <a:endCxn id="25" idx="3"/>
            </p:cNvCxnSpPr>
            <p:nvPr/>
          </p:nvCxnSpPr>
          <p:spPr>
            <a:xfrm flipH="1">
              <a:off x="6970757" y="3569941"/>
              <a:ext cx="540729" cy="1"/>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83B21C0C-2F03-4630-8DD2-F0E1C9CBBBED}"/>
                </a:ext>
              </a:extLst>
            </p:cNvPr>
            <p:cNvGrpSpPr/>
            <p:nvPr/>
          </p:nvGrpSpPr>
          <p:grpSpPr>
            <a:xfrm>
              <a:off x="920240" y="1486591"/>
              <a:ext cx="1798011" cy="859376"/>
              <a:chOff x="5626289" y="3065947"/>
              <a:chExt cx="1798011" cy="859376"/>
            </a:xfrm>
          </p:grpSpPr>
          <p:sp>
            <p:nvSpPr>
              <p:cNvPr id="45" name="Rounded Rectangle 5">
                <a:extLst>
                  <a:ext uri="{FF2B5EF4-FFF2-40B4-BE49-F238E27FC236}">
                    <a16:creationId xmlns:a16="http://schemas.microsoft.com/office/drawing/2014/main" id="{593D18BD-3C06-41B0-8D57-A57F1335DC42}"/>
                  </a:ext>
                </a:extLst>
              </p:cNvPr>
              <p:cNvSpPr/>
              <p:nvPr/>
            </p:nvSpPr>
            <p:spPr bwMode="auto">
              <a:xfrm>
                <a:off x="5626289" y="3065947"/>
                <a:ext cx="1798011"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2296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2000">
                    <a:solidFill>
                      <a:srgbClr val="000000"/>
                    </a:solidFill>
                    <a:latin typeface="Segoe UI Semibold"/>
                  </a:rPr>
                  <a:t>Twitter</a:t>
                </a: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46" name="Picture 2">
                <a:extLst>
                  <a:ext uri="{FF2B5EF4-FFF2-40B4-BE49-F238E27FC236}">
                    <a16:creationId xmlns:a16="http://schemas.microsoft.com/office/drawing/2014/main" id="{3B43A145-326B-4AA5-9DBE-07812E2AE8F2}"/>
                  </a:ext>
                </a:extLst>
              </p:cNvPr>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t="-829" b="-829"/>
              <a:stretch/>
            </p:blipFill>
            <p:spPr bwMode="auto">
              <a:xfrm>
                <a:off x="5788419" y="3229103"/>
                <a:ext cx="522408" cy="536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id="{F93DB3D6-4C75-42A7-BC27-EA5F2BF5837D}"/>
                </a:ext>
              </a:extLst>
            </p:cNvPr>
            <p:cNvGrpSpPr/>
            <p:nvPr/>
          </p:nvGrpSpPr>
          <p:grpSpPr>
            <a:xfrm>
              <a:off x="9564246" y="2597837"/>
              <a:ext cx="1665509" cy="1943091"/>
              <a:chOff x="7316373" y="1954650"/>
              <a:chExt cx="1400542" cy="1633964"/>
            </a:xfrm>
          </p:grpSpPr>
          <p:pic>
            <p:nvPicPr>
              <p:cNvPr id="48" name="Graphic 47">
                <a:extLst>
                  <a:ext uri="{FF2B5EF4-FFF2-40B4-BE49-F238E27FC236}">
                    <a16:creationId xmlns:a16="http://schemas.microsoft.com/office/drawing/2014/main" id="{76CAD1FD-1CCC-420A-8B1E-BB25DF129AFF}"/>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7316373" y="1954650"/>
                <a:ext cx="1400542" cy="1633964"/>
              </a:xfrm>
              <a:prstGeom prst="rect">
                <a:avLst/>
              </a:prstGeom>
            </p:spPr>
          </p:pic>
          <p:sp>
            <p:nvSpPr>
              <p:cNvPr id="49" name="TextBox 48">
                <a:extLst>
                  <a:ext uri="{FF2B5EF4-FFF2-40B4-BE49-F238E27FC236}">
                    <a16:creationId xmlns:a16="http://schemas.microsoft.com/office/drawing/2014/main" id="{68221DA7-41CF-4B30-9C98-330BD0DF6B15}"/>
                  </a:ext>
                </a:extLst>
              </p:cNvPr>
              <p:cNvSpPr txBox="1"/>
              <p:nvPr/>
            </p:nvSpPr>
            <p:spPr>
              <a:xfrm>
                <a:off x="7536563" y="2525411"/>
                <a:ext cx="905035" cy="258813"/>
              </a:xfrm>
              <a:prstGeom prst="rect">
                <a:avLst/>
              </a:prstGeom>
              <a:noFill/>
            </p:spPr>
            <p:txBody>
              <a:bodyPr wrap="none" lIns="0" tIns="0" rIns="0" bIns="0" rtlCol="0">
                <a:spAutoFit/>
              </a:bodyPr>
              <a:lstStyle/>
              <a:p>
                <a:pPr algn="ctr"/>
                <a:r>
                  <a:rPr lang="en-US" sz="2000">
                    <a:solidFill>
                      <a:srgbClr val="202192"/>
                    </a:solidFill>
                    <a:latin typeface="+mj-lt"/>
                  </a:rPr>
                  <a:t>Service B</a:t>
                </a:r>
              </a:p>
            </p:txBody>
          </p:sp>
        </p:grpSp>
        <p:pic>
          <p:nvPicPr>
            <p:cNvPr id="50" name="Graphic 49">
              <a:extLst>
                <a:ext uri="{FF2B5EF4-FFF2-40B4-BE49-F238E27FC236}">
                  <a16:creationId xmlns:a16="http://schemas.microsoft.com/office/drawing/2014/main" id="{18E8D155-F1ED-47C1-8B8D-F34838B5961B}"/>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174122" y="3084141"/>
              <a:ext cx="843400" cy="983967"/>
            </a:xfrm>
            <a:prstGeom prst="rect">
              <a:avLst/>
            </a:prstGeom>
            <a:effectLst>
              <a:outerShdw blurRad="50800" dist="25400" dir="13500000" algn="br" rotWithShape="0">
                <a:prstClr val="black">
                  <a:alpha val="40000"/>
                </a:prstClr>
              </a:outerShdw>
            </a:effectLst>
          </p:spPr>
        </p:pic>
        <p:cxnSp>
          <p:nvCxnSpPr>
            <p:cNvPr id="51" name="Straight Arrow Connector 50">
              <a:extLst>
                <a:ext uri="{FF2B5EF4-FFF2-40B4-BE49-F238E27FC236}">
                  <a16:creationId xmlns:a16="http://schemas.microsoft.com/office/drawing/2014/main" id="{3CA6A952-D527-4570-B564-6D4553AA0490}"/>
                </a:ext>
              </a:extLst>
            </p:cNvPr>
            <p:cNvCxnSpPr>
              <a:cxnSpLocks/>
              <a:stCxn id="50" idx="3"/>
              <a:endCxn id="48" idx="1"/>
            </p:cNvCxnSpPr>
            <p:nvPr/>
          </p:nvCxnSpPr>
          <p:spPr>
            <a:xfrm flipV="1">
              <a:off x="9017522" y="3569383"/>
              <a:ext cx="546724" cy="6742"/>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46CF9C85-C02F-4BF0-A619-9CB5491AABC4}"/>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564246" y="559734"/>
              <a:ext cx="1665509" cy="1943094"/>
            </a:xfrm>
            <a:prstGeom prst="rect">
              <a:avLst/>
            </a:prstGeom>
          </p:spPr>
        </p:pic>
        <p:sp>
          <p:nvSpPr>
            <p:cNvPr id="53" name="TextBox 52">
              <a:extLst>
                <a:ext uri="{FF2B5EF4-FFF2-40B4-BE49-F238E27FC236}">
                  <a16:creationId xmlns:a16="http://schemas.microsoft.com/office/drawing/2014/main" id="{858775A6-F0BC-4F33-BD75-A772265651C7}"/>
                </a:ext>
              </a:extLst>
            </p:cNvPr>
            <p:cNvSpPr txBox="1"/>
            <p:nvPr/>
          </p:nvSpPr>
          <p:spPr>
            <a:xfrm>
              <a:off x="9820371" y="1136238"/>
              <a:ext cx="1076257" cy="307777"/>
            </a:xfrm>
            <a:prstGeom prst="rect">
              <a:avLst/>
            </a:prstGeom>
            <a:noFill/>
          </p:spPr>
          <p:txBody>
            <a:bodyPr wrap="none" lIns="0" tIns="0" rIns="0" bIns="0" rtlCol="0">
              <a:spAutoFit/>
            </a:bodyPr>
            <a:lstStyle/>
            <a:p>
              <a:pPr algn="ctr"/>
              <a:r>
                <a:rPr lang="en-US" sz="2000">
                  <a:solidFill>
                    <a:srgbClr val="202192"/>
                  </a:solidFill>
                  <a:latin typeface="+mj-lt"/>
                </a:rPr>
                <a:t>Service A</a:t>
              </a:r>
            </a:p>
          </p:txBody>
        </p:sp>
        <p:pic>
          <p:nvPicPr>
            <p:cNvPr id="54" name="Graphic 53">
              <a:extLst>
                <a:ext uri="{FF2B5EF4-FFF2-40B4-BE49-F238E27FC236}">
                  <a16:creationId xmlns:a16="http://schemas.microsoft.com/office/drawing/2014/main" id="{0C5C5910-D630-4E42-ADE6-9FCF17603EB6}"/>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174122" y="1044905"/>
              <a:ext cx="843400" cy="983967"/>
            </a:xfrm>
            <a:prstGeom prst="rect">
              <a:avLst/>
            </a:prstGeom>
            <a:effectLst>
              <a:outerShdw blurRad="50800" dist="25400" dir="13500000" algn="br" rotWithShape="0">
                <a:prstClr val="black">
                  <a:alpha val="40000"/>
                </a:prstClr>
              </a:outerShdw>
            </a:effectLst>
          </p:spPr>
        </p:pic>
        <p:cxnSp>
          <p:nvCxnSpPr>
            <p:cNvPr id="55" name="Straight Arrow Connector 54">
              <a:extLst>
                <a:ext uri="{FF2B5EF4-FFF2-40B4-BE49-F238E27FC236}">
                  <a16:creationId xmlns:a16="http://schemas.microsoft.com/office/drawing/2014/main" id="{CCF06395-D719-4418-9B32-0F72891EB067}"/>
                </a:ext>
              </a:extLst>
            </p:cNvPr>
            <p:cNvCxnSpPr>
              <a:cxnSpLocks/>
              <a:stCxn id="54" idx="3"/>
              <a:endCxn id="52" idx="1"/>
            </p:cNvCxnSpPr>
            <p:nvPr/>
          </p:nvCxnSpPr>
          <p:spPr>
            <a:xfrm flipV="1">
              <a:off x="9017522" y="1531281"/>
              <a:ext cx="546724" cy="5608"/>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3D8586D-7DA8-429D-9BFA-4FAFA971CD8A}"/>
                </a:ext>
              </a:extLst>
            </p:cNvPr>
            <p:cNvCxnSpPr>
              <a:cxnSpLocks/>
              <a:stCxn id="50" idx="0"/>
              <a:endCxn id="54" idx="2"/>
            </p:cNvCxnSpPr>
            <p:nvPr/>
          </p:nvCxnSpPr>
          <p:spPr>
            <a:xfrm flipV="1">
              <a:off x="8595822" y="2028872"/>
              <a:ext cx="0" cy="1055269"/>
            </a:xfrm>
            <a:prstGeom prst="straightConnector1">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E057A2C-6DFE-4691-90BD-E037E4C86B60}"/>
                </a:ext>
              </a:extLst>
            </p:cNvPr>
            <p:cNvCxnSpPr>
              <a:cxnSpLocks/>
              <a:stCxn id="106" idx="3"/>
              <a:endCxn id="64" idx="0"/>
            </p:cNvCxnSpPr>
            <p:nvPr/>
          </p:nvCxnSpPr>
          <p:spPr>
            <a:xfrm flipH="1">
              <a:off x="3733595" y="2594252"/>
              <a:ext cx="1" cy="483705"/>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B91408B-77E4-4D02-B427-D0EB1796A317}"/>
                </a:ext>
              </a:extLst>
            </p:cNvPr>
            <p:cNvCxnSpPr>
              <a:cxnSpLocks/>
              <a:stCxn id="54" idx="1"/>
              <a:endCxn id="96" idx="3"/>
            </p:cNvCxnSpPr>
            <p:nvPr/>
          </p:nvCxnSpPr>
          <p:spPr>
            <a:xfrm flipH="1">
              <a:off x="7687760" y="1536889"/>
              <a:ext cx="486362" cy="1309"/>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FCED0D90-AFCB-4BE2-9190-790CBAF18E0C}"/>
                </a:ext>
              </a:extLst>
            </p:cNvPr>
            <p:cNvGrpSpPr/>
            <p:nvPr/>
          </p:nvGrpSpPr>
          <p:grpSpPr>
            <a:xfrm rot="10800000">
              <a:off x="7439475" y="1403546"/>
              <a:ext cx="248285" cy="269304"/>
              <a:chOff x="4560621" y="3351406"/>
              <a:chExt cx="248285" cy="269304"/>
            </a:xfrm>
          </p:grpSpPr>
          <p:sp>
            <p:nvSpPr>
              <p:cNvPr id="96" name="Freeform: Shape 95">
                <a:extLst>
                  <a:ext uri="{FF2B5EF4-FFF2-40B4-BE49-F238E27FC236}">
                    <a16:creationId xmlns:a16="http://schemas.microsoft.com/office/drawing/2014/main" id="{B69B551A-A1BE-4AE4-9F37-F9CB1E6FD2D0}"/>
                  </a:ext>
                </a:extLst>
              </p:cNvPr>
              <p:cNvSpPr/>
              <p:nvPr/>
            </p:nvSpPr>
            <p:spPr bwMode="auto">
              <a:xfrm>
                <a:off x="4560621" y="3351406"/>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7" name="Oval 96">
                <a:extLst>
                  <a:ext uri="{FF2B5EF4-FFF2-40B4-BE49-F238E27FC236}">
                    <a16:creationId xmlns:a16="http://schemas.microsoft.com/office/drawing/2014/main" id="{80615A8E-35B6-4F07-AEF3-2FB063C3092D}"/>
                  </a:ext>
                </a:extLst>
              </p:cNvPr>
              <p:cNvSpPr/>
              <p:nvPr/>
            </p:nvSpPr>
            <p:spPr bwMode="auto">
              <a:xfrm>
                <a:off x="4647871" y="3433926"/>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cxnSp>
          <p:nvCxnSpPr>
            <p:cNvPr id="98" name="Straight Arrow Connector 97">
              <a:extLst>
                <a:ext uri="{FF2B5EF4-FFF2-40B4-BE49-F238E27FC236}">
                  <a16:creationId xmlns:a16="http://schemas.microsoft.com/office/drawing/2014/main" id="{E87A536D-9ADB-4C19-B612-3B097BD95348}"/>
                </a:ext>
              </a:extLst>
            </p:cNvPr>
            <p:cNvCxnSpPr>
              <a:cxnSpLocks/>
              <a:stCxn id="97" idx="6"/>
              <a:endCxn id="25" idx="3"/>
            </p:cNvCxnSpPr>
            <p:nvPr/>
          </p:nvCxnSpPr>
          <p:spPr>
            <a:xfrm rot="10800000" flipV="1">
              <a:off x="6970758" y="1538196"/>
              <a:ext cx="525489" cy="2031745"/>
            </a:xfrm>
            <a:prstGeom prst="bentConnector3">
              <a:avLst>
                <a:gd name="adj1" fmla="val 50000"/>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2ADEFF51-7D7E-4346-87C5-DB2B9E90A92C}"/>
                </a:ext>
              </a:extLst>
            </p:cNvPr>
            <p:cNvGrpSpPr/>
            <p:nvPr/>
          </p:nvGrpSpPr>
          <p:grpSpPr>
            <a:xfrm rot="16200000">
              <a:off x="3609453" y="2335457"/>
              <a:ext cx="248285" cy="269304"/>
              <a:chOff x="4560621" y="3351406"/>
              <a:chExt cx="248285" cy="269304"/>
            </a:xfrm>
          </p:grpSpPr>
          <p:sp>
            <p:nvSpPr>
              <p:cNvPr id="106" name="Freeform: Shape 105">
                <a:extLst>
                  <a:ext uri="{FF2B5EF4-FFF2-40B4-BE49-F238E27FC236}">
                    <a16:creationId xmlns:a16="http://schemas.microsoft.com/office/drawing/2014/main" id="{94738039-DF1A-4C12-ADB4-14D9B82F6128}"/>
                  </a:ext>
                </a:extLst>
              </p:cNvPr>
              <p:cNvSpPr/>
              <p:nvPr/>
            </p:nvSpPr>
            <p:spPr bwMode="auto">
              <a:xfrm>
                <a:off x="4560621" y="3351406"/>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7" name="Oval 106">
                <a:extLst>
                  <a:ext uri="{FF2B5EF4-FFF2-40B4-BE49-F238E27FC236}">
                    <a16:creationId xmlns:a16="http://schemas.microsoft.com/office/drawing/2014/main" id="{8F3A9A39-2FEB-4846-B182-2EBA505AB9DE}"/>
                  </a:ext>
                </a:extLst>
              </p:cNvPr>
              <p:cNvSpPr/>
              <p:nvPr/>
            </p:nvSpPr>
            <p:spPr bwMode="auto">
              <a:xfrm>
                <a:off x="4647871" y="3433926"/>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cxnSp>
          <p:nvCxnSpPr>
            <p:cNvPr id="108" name="Straight Arrow Connector 107">
              <a:extLst>
                <a:ext uri="{FF2B5EF4-FFF2-40B4-BE49-F238E27FC236}">
                  <a16:creationId xmlns:a16="http://schemas.microsoft.com/office/drawing/2014/main" id="{E4475932-212A-43D5-8E3A-8662325677FE}"/>
                </a:ext>
              </a:extLst>
            </p:cNvPr>
            <p:cNvCxnSpPr>
              <a:cxnSpLocks/>
              <a:stCxn id="45" idx="3"/>
              <a:endCxn id="107" idx="6"/>
            </p:cNvCxnSpPr>
            <p:nvPr/>
          </p:nvCxnSpPr>
          <p:spPr>
            <a:xfrm>
              <a:off x="2718251" y="1916279"/>
              <a:ext cx="1015346" cy="486459"/>
            </a:xfrm>
            <a:prstGeom prst="bentConnector2">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699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100000" fill="hold" nodeType="withEffect">
                                  <p:stCondLst>
                                    <p:cond delay="0"/>
                                  </p:stCondLst>
                                  <p:childTnLst>
                                    <p:animMotion origin="layout" path="M 2.08333E-6 4.81481E-6 L 2.08333E-6 0.03773 " pathEditMode="relative" rAng="0" ptsTypes="AA">
                                      <p:cBhvr>
                                        <p:cTn id="9" dur="750" spd="-100000" fill="hold"/>
                                        <p:tgtEl>
                                          <p:spTgt spid="3"/>
                                        </p:tgtEl>
                                        <p:attrNameLst>
                                          <p:attrName>ppt_x</p:attrName>
                                          <p:attrName>ppt_y</p:attrName>
                                        </p:attrNameLst>
                                      </p:cBhvr>
                                      <p:rCtr x="0" y="187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par>
                                <p:cTn id="15" presetID="42" presetClass="path" presetSubtype="0" decel="100000" fill="hold" grpId="1" nodeType="withEffect">
                                  <p:stCondLst>
                                    <p:cond delay="0"/>
                                  </p:stCondLst>
                                  <p:childTnLst>
                                    <p:animMotion origin="layout" path="M 2.08333E-6 4.81481E-6 L 2.08333E-6 0.03773 " pathEditMode="relative" rAng="0" ptsTypes="AA">
                                      <p:cBhvr>
                                        <p:cTn id="16" dur="750" spd="-100000" fill="hold"/>
                                        <p:tgtEl>
                                          <p:spTgt spid="63"/>
                                        </p:tgtEl>
                                        <p:attrNameLst>
                                          <p:attrName>ppt_x</p:attrName>
                                          <p:attrName>ppt_y</p:attrName>
                                        </p:attrNameLst>
                                      </p:cBhvr>
                                      <p:rCtr x="0" y="1875"/>
                                    </p:animMotion>
                                  </p:childTnLst>
                                </p:cTn>
                              </p:par>
                              <p:par>
                                <p:cTn id="17" presetID="10"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42" presetClass="path" presetSubtype="0" decel="100000" fill="hold" nodeType="withEffect">
                                  <p:stCondLst>
                                    <p:cond delay="0"/>
                                  </p:stCondLst>
                                  <p:childTnLst>
                                    <p:animMotion origin="layout" path="M 2.08333E-6 4.81481E-6 L 2.08333E-6 0.03773 " pathEditMode="relative" rAng="0" ptsTypes="AA">
                                      <p:cBhvr>
                                        <p:cTn id="21" dur="750" spd="-100000" fill="hold"/>
                                        <p:tgtEl>
                                          <p:spTgt spid="66"/>
                                        </p:tgtEl>
                                        <p:attrNameLst>
                                          <p:attrName>ppt_x</p:attrName>
                                          <p:attrName>ppt_y</p:attrName>
                                        </p:attrNameLst>
                                      </p:cBhvr>
                                      <p:rCtr x="0" y="1875"/>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42" presetClass="path" presetSubtype="0" decel="100000" fill="hold" nodeType="withEffect">
                                  <p:stCondLst>
                                    <p:cond delay="0"/>
                                  </p:stCondLst>
                                  <p:childTnLst>
                                    <p:animMotion origin="layout" path="M 2.08333E-6 4.81481E-6 L 2.08333E-6 0.03773 " pathEditMode="relative" rAng="0" ptsTypes="AA">
                                      <p:cBhvr>
                                        <p:cTn id="28" dur="750" spd="-100000" fill="hold"/>
                                        <p:tgtEl>
                                          <p:spTgt spid="5"/>
                                        </p:tgtEl>
                                        <p:attrNameLst>
                                          <p:attrName>ppt_x</p:attrName>
                                          <p:attrName>ppt_y</p:attrName>
                                        </p:attrNameLst>
                                      </p:cBhvr>
                                      <p:rCtr x="0" y="1875"/>
                                    </p:animMotion>
                                  </p:childTnLst>
                                </p:cTn>
                              </p:par>
                            </p:childTnLst>
                          </p:cTn>
                        </p:par>
                        <p:par>
                          <p:cTn id="29" fill="hold">
                            <p:stCondLst>
                              <p:cond delay="75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2"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Distributed tracing</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03260" y="421526"/>
            <a:ext cx="564762" cy="621004"/>
          </a:xfrm>
          <a:prstGeom prst="rect">
            <a:avLst/>
          </a:prstGeom>
        </p:spPr>
      </p:pic>
      <p:grpSp>
        <p:nvGrpSpPr>
          <p:cNvPr id="70" name="Group 69">
            <a:extLst>
              <a:ext uri="{FF2B5EF4-FFF2-40B4-BE49-F238E27FC236}">
                <a16:creationId xmlns:a16="http://schemas.microsoft.com/office/drawing/2014/main" id="{12A4F020-D5F3-4E65-85D0-8C5F0C920E40}"/>
              </a:ext>
            </a:extLst>
          </p:cNvPr>
          <p:cNvGrpSpPr/>
          <p:nvPr/>
        </p:nvGrpSpPr>
        <p:grpSpPr>
          <a:xfrm>
            <a:off x="574146" y="2768600"/>
            <a:ext cx="3959754" cy="3090333"/>
            <a:chOff x="584199" y="3219450"/>
            <a:chExt cx="3959754" cy="3090333"/>
          </a:xfrm>
        </p:grpSpPr>
        <p:sp>
          <p:nvSpPr>
            <p:cNvPr id="71" name="Content Placeholder 39">
              <a:extLst>
                <a:ext uri="{FF2B5EF4-FFF2-40B4-BE49-F238E27FC236}">
                  <a16:creationId xmlns:a16="http://schemas.microsoft.com/office/drawing/2014/main" id="{ECF5241E-DA67-4819-9F51-BC106C003E9E}"/>
                </a:ext>
              </a:extLst>
            </p:cNvPr>
            <p:cNvSpPr txBox="1">
              <a:spLocks/>
            </p:cNvSpPr>
            <p:nvPr/>
          </p:nvSpPr>
          <p:spPr>
            <a:xfrm>
              <a:off x="584201" y="3219450"/>
              <a:ext cx="3959752" cy="3090333"/>
            </a:xfrm>
            <a:prstGeom prst="rect">
              <a:avLst/>
            </a:prstGeom>
          </p:spPr>
          <p:txBody>
            <a:bodyPr lIns="0" tIns="0" rIns="0" bIns="0"/>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120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0078D4"/>
                  </a:solidFill>
                  <a:effectLst/>
                  <a:uLnTx/>
                  <a:uFillTx/>
                  <a:latin typeface="Segoe UI Semibold"/>
                  <a:ea typeface="+mn-ea"/>
                  <a:cs typeface="Segoe UI" panose="020B0502040204020203" pitchFamily="34" charset="0"/>
                </a:rPr>
                <a:t>Dapr distributed tracing features:</a:t>
              </a:r>
            </a:p>
            <a:p>
              <a:pPr marL="365760" marR="0" lvl="1" indent="0" algn="l" defTabSz="932742" rtl="0" eaLnBrk="1" fontAlgn="auto" latinLnBrk="0" hangingPunct="1">
                <a:lnSpc>
                  <a:spcPct val="100000"/>
                </a:lnSpc>
                <a:spcBef>
                  <a:spcPts val="600"/>
                </a:spcBef>
                <a:spcAft>
                  <a:spcPts val="120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Built-in </a:t>
              </a:r>
              <a:r>
                <a:rPr kumimoji="0" lang="en-US" sz="1800" b="0" i="0" u="none" strike="noStrike" kern="1200" cap="none" spc="0" normalizeH="0" baseline="0" noProof="0" dirty="0" err="1">
                  <a:ln>
                    <a:noFill/>
                  </a:ln>
                  <a:solidFill>
                    <a:srgbClr val="000000"/>
                  </a:solidFill>
                  <a:effectLst/>
                  <a:uLnTx/>
                  <a:uFillTx/>
                  <a:latin typeface="Segoe UI"/>
                  <a:ea typeface="+mn-ea"/>
                  <a:cs typeface="+mn-cs"/>
                </a:rPr>
                <a:t>Zipkin</a:t>
              </a:r>
              <a:r>
                <a:rPr kumimoji="0" lang="en-US" sz="1800" b="0" i="0" u="none" strike="noStrike" kern="1200" cap="none" spc="0" normalizeH="0" baseline="0" noProof="0" dirty="0">
                  <a:ln>
                    <a:noFill/>
                  </a:ln>
                  <a:solidFill>
                    <a:srgbClr val="000000"/>
                  </a:solidFill>
                  <a:effectLst/>
                  <a:uLnTx/>
                  <a:uFillTx/>
                  <a:latin typeface="Segoe UI"/>
                  <a:ea typeface="+mn-ea"/>
                  <a:cs typeface="+mn-cs"/>
                </a:rPr>
                <a:t> collection and viewer</a:t>
              </a:r>
            </a:p>
            <a:p>
              <a:pPr marL="365760" marR="0" lvl="1" indent="0" algn="l" defTabSz="932742" rtl="0" eaLnBrk="1" fontAlgn="auto" latinLnBrk="0" hangingPunct="1">
                <a:lnSpc>
                  <a:spcPct val="100000"/>
                </a:lnSpc>
                <a:spcBef>
                  <a:spcPts val="600"/>
                </a:spcBef>
                <a:spcAft>
                  <a:spcPts val="1200"/>
                </a:spcAft>
                <a:buClrTx/>
                <a:buSzPct val="90000"/>
                <a:buFont typeface="Wingdings" panose="05000000000000000000" pitchFamily="2" charset="2"/>
                <a:buNone/>
                <a:tabLst/>
                <a:defRPr/>
              </a:pPr>
              <a:r>
                <a:rPr lang="en-US" sz="1800" dirty="0">
                  <a:solidFill>
                    <a:srgbClr val="000000"/>
                  </a:solidFill>
                  <a:latin typeface="Segoe UI"/>
                </a:rPr>
                <a:t>Configurable sampling rates</a:t>
              </a: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75" name="Freeform: Shape 74">
              <a:extLst>
                <a:ext uri="{FF2B5EF4-FFF2-40B4-BE49-F238E27FC236}">
                  <a16:creationId xmlns:a16="http://schemas.microsoft.com/office/drawing/2014/main" id="{FCFEB2E1-9FEE-4F24-9C4F-45AAFC7F5039}"/>
                </a:ext>
              </a:extLst>
            </p:cNvPr>
            <p:cNvSpPr/>
            <p:nvPr/>
          </p:nvSpPr>
          <p:spPr>
            <a:xfrm>
              <a:off x="584199" y="3768141"/>
              <a:ext cx="256381" cy="213225"/>
            </a:xfrm>
            <a:custGeom>
              <a:avLst/>
              <a:gdLst>
                <a:gd name="connsiteX0" fmla="*/ 164983 w 185012"/>
                <a:gd name="connsiteY0" fmla="*/ 1431 h 146288"/>
                <a:gd name="connsiteX1" fmla="*/ 63805 w 185012"/>
                <a:gd name="connsiteY1" fmla="*/ 102608 h 146288"/>
                <a:gd name="connsiteX2" fmla="*/ 22899 w 185012"/>
                <a:gd name="connsiteY2" fmla="*/ 61702 h 146288"/>
                <a:gd name="connsiteX3" fmla="*/ 1431 w 185012"/>
                <a:gd name="connsiteY3" fmla="*/ 82155 h 146288"/>
                <a:gd name="connsiteX4" fmla="*/ 63805 w 185012"/>
                <a:gd name="connsiteY4" fmla="*/ 145545 h 146288"/>
                <a:gd name="connsiteX5" fmla="*/ 185436 w 185012"/>
                <a:gd name="connsiteY5" fmla="*/ 22899 h 146288"/>
                <a:gd name="connsiteX6" fmla="*/ 164983 w 185012"/>
                <a:gd name="connsiteY6" fmla="*/ 1431 h 1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2" h="146288">
                  <a:moveTo>
                    <a:pt x="164983" y="1431"/>
                  </a:moveTo>
                  <a:lnTo>
                    <a:pt x="63805" y="102608"/>
                  </a:lnTo>
                  <a:lnTo>
                    <a:pt x="22899" y="61702"/>
                  </a:lnTo>
                  <a:lnTo>
                    <a:pt x="1431" y="82155"/>
                  </a:lnTo>
                  <a:lnTo>
                    <a:pt x="63805" y="145545"/>
                  </a:lnTo>
                  <a:lnTo>
                    <a:pt x="185436" y="22899"/>
                  </a:lnTo>
                  <a:lnTo>
                    <a:pt x="164983" y="1431"/>
                  </a:lnTo>
                  <a:close/>
                </a:path>
              </a:pathLst>
            </a:custGeom>
            <a:gradFill>
              <a:gsLst>
                <a:gs pos="100000">
                  <a:srgbClr val="9BF00B"/>
                </a:gs>
                <a:gs pos="68000">
                  <a:srgbClr val="50E6FF"/>
                </a:gs>
                <a:gs pos="0">
                  <a:srgbClr val="0078D4"/>
                </a:gs>
              </a:gsLst>
              <a:lin ang="5400000" scaled="0"/>
            </a:gradFill>
            <a:ln w="4222"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77" name="Freeform: Shape 76">
              <a:extLst>
                <a:ext uri="{FF2B5EF4-FFF2-40B4-BE49-F238E27FC236}">
                  <a16:creationId xmlns:a16="http://schemas.microsoft.com/office/drawing/2014/main" id="{A7BEA69F-6221-4F9C-B183-B29E839CC55A}"/>
                </a:ext>
              </a:extLst>
            </p:cNvPr>
            <p:cNvSpPr/>
            <p:nvPr/>
          </p:nvSpPr>
          <p:spPr>
            <a:xfrm>
              <a:off x="584199" y="4275348"/>
              <a:ext cx="256381" cy="213225"/>
            </a:xfrm>
            <a:custGeom>
              <a:avLst/>
              <a:gdLst>
                <a:gd name="connsiteX0" fmla="*/ 164983 w 185012"/>
                <a:gd name="connsiteY0" fmla="*/ 1431 h 146288"/>
                <a:gd name="connsiteX1" fmla="*/ 63805 w 185012"/>
                <a:gd name="connsiteY1" fmla="*/ 102608 h 146288"/>
                <a:gd name="connsiteX2" fmla="*/ 22899 w 185012"/>
                <a:gd name="connsiteY2" fmla="*/ 61702 h 146288"/>
                <a:gd name="connsiteX3" fmla="*/ 1431 w 185012"/>
                <a:gd name="connsiteY3" fmla="*/ 82155 h 146288"/>
                <a:gd name="connsiteX4" fmla="*/ 63805 w 185012"/>
                <a:gd name="connsiteY4" fmla="*/ 145545 h 146288"/>
                <a:gd name="connsiteX5" fmla="*/ 185436 w 185012"/>
                <a:gd name="connsiteY5" fmla="*/ 22899 h 146288"/>
                <a:gd name="connsiteX6" fmla="*/ 164983 w 185012"/>
                <a:gd name="connsiteY6" fmla="*/ 1431 h 1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2" h="146288">
                  <a:moveTo>
                    <a:pt x="164983" y="1431"/>
                  </a:moveTo>
                  <a:lnTo>
                    <a:pt x="63805" y="102608"/>
                  </a:lnTo>
                  <a:lnTo>
                    <a:pt x="22899" y="61702"/>
                  </a:lnTo>
                  <a:lnTo>
                    <a:pt x="1431" y="82155"/>
                  </a:lnTo>
                  <a:lnTo>
                    <a:pt x="63805" y="145545"/>
                  </a:lnTo>
                  <a:lnTo>
                    <a:pt x="185436" y="22899"/>
                  </a:lnTo>
                  <a:lnTo>
                    <a:pt x="164983" y="1431"/>
                  </a:lnTo>
                  <a:close/>
                </a:path>
              </a:pathLst>
            </a:custGeom>
            <a:gradFill>
              <a:gsLst>
                <a:gs pos="100000">
                  <a:srgbClr val="9BF00B"/>
                </a:gs>
                <a:gs pos="68000">
                  <a:srgbClr val="50E6FF"/>
                </a:gs>
                <a:gs pos="0">
                  <a:srgbClr val="0078D4"/>
                </a:gs>
              </a:gsLst>
              <a:lin ang="5400000" scaled="0"/>
            </a:gradFill>
            <a:ln w="4222"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grpSp>
      <p:sp>
        <p:nvSpPr>
          <p:cNvPr id="85" name="TextBox 84">
            <a:extLst>
              <a:ext uri="{FF2B5EF4-FFF2-40B4-BE49-F238E27FC236}">
                <a16:creationId xmlns:a16="http://schemas.microsoft.com/office/drawing/2014/main" id="{79419970-E695-4D7F-B5CF-F2217B33FBAE}"/>
              </a:ext>
            </a:extLst>
          </p:cNvPr>
          <p:cNvSpPr txBox="1"/>
          <p:nvPr/>
        </p:nvSpPr>
        <p:spPr>
          <a:xfrm>
            <a:off x="428624" y="1499150"/>
            <a:ext cx="4397375" cy="923330"/>
          </a:xfrm>
          <a:prstGeom prst="rect">
            <a:avLst/>
          </a:prstGeom>
          <a:noFill/>
        </p:spPr>
        <p:txBody>
          <a:bodyPr wrap="square">
            <a:spAutoFit/>
          </a:body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Emit tracing data from calls to/from Dapr sidecars and system services </a:t>
            </a:r>
            <a:r>
              <a:rPr kumimoji="0" lang="en-US" sz="1800" b="0" i="0" u="none" strike="noStrike" kern="1200" cap="none" spc="0" normalizeH="0" baseline="0" noProof="0" err="1">
                <a:ln>
                  <a:noFill/>
                </a:ln>
                <a:solidFill>
                  <a:srgbClr val="000000"/>
                </a:solidFill>
                <a:effectLst/>
                <a:uLnTx/>
                <a:uFillTx/>
                <a:latin typeface="Segoe UI Semibold"/>
                <a:ea typeface="+mn-ea"/>
                <a:cs typeface="Segoe UI" panose="020B0502040204020203" pitchFamily="34" charset="0"/>
              </a:rPr>
              <a:t>fo</a:t>
            </a:r>
            <a:r>
              <a:rPr lang="en-US">
                <a:solidFill>
                  <a:srgbClr val="000000"/>
                </a:solidFill>
                <a:latin typeface="Segoe UI Semibold"/>
                <a:cs typeface="Segoe UI" panose="020B0502040204020203" pitchFamily="34" charset="0"/>
              </a:rPr>
              <a:t>r easy application-level instrumentation</a:t>
            </a:r>
            <a:endParaRPr kumimoji="0" lang="en-US" sz="1800" b="0" i="0" u="none" strike="noStrike" kern="1200" cap="none" spc="0" normalizeH="0" baseline="0" noProof="0">
              <a:ln>
                <a:noFill/>
              </a:ln>
              <a:solidFill>
                <a:srgbClr val="0078D4"/>
              </a:solidFill>
              <a:effectLst/>
              <a:uLnTx/>
              <a:uFillTx/>
              <a:latin typeface="Segoe UI"/>
              <a:ea typeface="+mn-ea"/>
              <a:cs typeface="Segoe UI" panose="020B0502040204020203" pitchFamily="34" charset="0"/>
            </a:endParaRPr>
          </a:p>
        </p:txBody>
      </p:sp>
      <p:grpSp>
        <p:nvGrpSpPr>
          <p:cNvPr id="7" name="Group 6">
            <a:extLst>
              <a:ext uri="{FF2B5EF4-FFF2-40B4-BE49-F238E27FC236}">
                <a16:creationId xmlns:a16="http://schemas.microsoft.com/office/drawing/2014/main" id="{65AAD86F-3653-4688-845D-88E462F3BAF2}"/>
              </a:ext>
            </a:extLst>
          </p:cNvPr>
          <p:cNvGrpSpPr/>
          <p:nvPr/>
        </p:nvGrpSpPr>
        <p:grpSpPr>
          <a:xfrm>
            <a:off x="5223849" y="362258"/>
            <a:ext cx="6923231" cy="6339719"/>
            <a:chOff x="5135176" y="421526"/>
            <a:chExt cx="6923231" cy="6339719"/>
          </a:xfrm>
        </p:grpSpPr>
        <p:pic>
          <p:nvPicPr>
            <p:cNvPr id="6146" name="Picture 2" descr="WIN22_Generic_Device_TabletB">
              <a:extLst>
                <a:ext uri="{FF2B5EF4-FFF2-40B4-BE49-F238E27FC236}">
                  <a16:creationId xmlns:a16="http://schemas.microsoft.com/office/drawing/2014/main" id="{66B519FA-C0E3-4B0B-80C2-2ED96B0839F9}"/>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5135176" y="421526"/>
              <a:ext cx="6923231" cy="633971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pplication map">
              <a:extLst>
                <a:ext uri="{FF2B5EF4-FFF2-40B4-BE49-F238E27FC236}">
                  <a16:creationId xmlns:a16="http://schemas.microsoft.com/office/drawing/2014/main" id="{38A58F52-CB2C-4E77-9B39-1D4D66D851E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56928" y="750520"/>
              <a:ext cx="3000760" cy="5559991"/>
            </a:xfrm>
            <a:prstGeom prst="roundRect">
              <a:avLst>
                <a:gd name="adj" fmla="val 3124"/>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6897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42" presetClass="path" presetSubtype="0" decel="100000" fill="hold" nodeType="withEffect">
                                  <p:stCondLst>
                                    <p:cond delay="200"/>
                                  </p:stCondLst>
                                  <p:childTnLst>
                                    <p:animMotion origin="layout" path="M 4.79167E-6 4.81481E-6 L 4.79167E-6 0.03773 " pathEditMode="relative" rAng="0" ptsTypes="AA">
                                      <p:cBhvr>
                                        <p:cTn id="9" dur="750" spd="-100000" fill="hold"/>
                                        <p:tgtEl>
                                          <p:spTgt spid="70"/>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96B-D494-4669-9657-D7B140BEA6DA}"/>
              </a:ext>
            </a:extLst>
          </p:cNvPr>
          <p:cNvSpPr>
            <a:spLocks noGrp="1"/>
          </p:cNvSpPr>
          <p:nvPr>
            <p:ph type="title"/>
          </p:nvPr>
        </p:nvSpPr>
        <p:spPr>
          <a:xfrm>
            <a:off x="1303867" y="457200"/>
            <a:ext cx="10302916" cy="553998"/>
          </a:xfrm>
        </p:spPr>
        <p:txBody>
          <a:bodyPr/>
          <a:lstStyle/>
          <a:p>
            <a:r>
              <a:rPr lang="en-US"/>
              <a:t>Metrics</a:t>
            </a:r>
          </a:p>
        </p:txBody>
      </p:sp>
      <p:pic>
        <p:nvPicPr>
          <p:cNvPr id="4" name="Graphic 3">
            <a:extLst>
              <a:ext uri="{FF2B5EF4-FFF2-40B4-BE49-F238E27FC236}">
                <a16:creationId xmlns:a16="http://schemas.microsoft.com/office/drawing/2014/main" id="{2412C1B8-239B-4A19-A293-4FCD2AA9B7A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03260" y="421526"/>
            <a:ext cx="564762" cy="621004"/>
          </a:xfrm>
          <a:prstGeom prst="rect">
            <a:avLst/>
          </a:prstGeom>
        </p:spPr>
      </p:pic>
      <p:grpSp>
        <p:nvGrpSpPr>
          <p:cNvPr id="6" name="Group 5">
            <a:extLst>
              <a:ext uri="{FF2B5EF4-FFF2-40B4-BE49-F238E27FC236}">
                <a16:creationId xmlns:a16="http://schemas.microsoft.com/office/drawing/2014/main" id="{1376AB8B-6F88-4F3C-AFE3-FA3E3C98494D}"/>
              </a:ext>
            </a:extLst>
          </p:cNvPr>
          <p:cNvGrpSpPr/>
          <p:nvPr/>
        </p:nvGrpSpPr>
        <p:grpSpPr>
          <a:xfrm>
            <a:off x="3731684" y="-633981"/>
            <a:ext cx="8985250" cy="7902543"/>
            <a:chOff x="2116137" y="421526"/>
            <a:chExt cx="7959725" cy="6778019"/>
          </a:xfrm>
        </p:grpSpPr>
        <p:pic>
          <p:nvPicPr>
            <p:cNvPr id="5" name="Picture 2" descr="Screenshot of the system service dashboard">
              <a:extLst>
                <a:ext uri="{FF2B5EF4-FFF2-40B4-BE49-F238E27FC236}">
                  <a16:creationId xmlns:a16="http://schemas.microsoft.com/office/drawing/2014/main" id="{242F0C72-9729-4DC2-94D1-8E395341A7D4}"/>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36899" y="1622530"/>
              <a:ext cx="5981701" cy="4136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n open computer sitting on top of a desk&#10;&#10;Description automatically generated">
              <a:extLst>
                <a:ext uri="{FF2B5EF4-FFF2-40B4-BE49-F238E27FC236}">
                  <a16:creationId xmlns:a16="http://schemas.microsoft.com/office/drawing/2014/main" id="{897ED3B8-854D-423D-BCE8-B4B3F035DF3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16137" y="421526"/>
              <a:ext cx="7959725" cy="6778019"/>
            </a:xfrm>
            <a:prstGeom prst="rect">
              <a:avLst/>
            </a:prstGeom>
          </p:spPr>
        </p:pic>
      </p:grpSp>
      <p:grpSp>
        <p:nvGrpSpPr>
          <p:cNvPr id="70" name="Group 69">
            <a:extLst>
              <a:ext uri="{FF2B5EF4-FFF2-40B4-BE49-F238E27FC236}">
                <a16:creationId xmlns:a16="http://schemas.microsoft.com/office/drawing/2014/main" id="{12A4F020-D5F3-4E65-85D0-8C5F0C920E40}"/>
              </a:ext>
            </a:extLst>
          </p:cNvPr>
          <p:cNvGrpSpPr/>
          <p:nvPr/>
        </p:nvGrpSpPr>
        <p:grpSpPr>
          <a:xfrm>
            <a:off x="574146" y="2768600"/>
            <a:ext cx="3692526" cy="3090333"/>
            <a:chOff x="584199" y="3219450"/>
            <a:chExt cx="3692526" cy="3090333"/>
          </a:xfrm>
        </p:grpSpPr>
        <p:sp>
          <p:nvSpPr>
            <p:cNvPr id="71" name="Content Placeholder 39">
              <a:extLst>
                <a:ext uri="{FF2B5EF4-FFF2-40B4-BE49-F238E27FC236}">
                  <a16:creationId xmlns:a16="http://schemas.microsoft.com/office/drawing/2014/main" id="{ECF5241E-DA67-4819-9F51-BC106C003E9E}"/>
                </a:ext>
              </a:extLst>
            </p:cNvPr>
            <p:cNvSpPr txBox="1">
              <a:spLocks/>
            </p:cNvSpPr>
            <p:nvPr/>
          </p:nvSpPr>
          <p:spPr>
            <a:xfrm>
              <a:off x="584201" y="3219450"/>
              <a:ext cx="3692524" cy="3090333"/>
            </a:xfrm>
            <a:prstGeom prst="rect">
              <a:avLst/>
            </a:prstGeom>
          </p:spPr>
          <p:txBody>
            <a:bodyPr lIns="0" tIns="0" rIns="0" bIns="0"/>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1200"/>
                </a:spcAft>
                <a:buClrTx/>
                <a:buSzPct val="90000"/>
                <a:buFont typeface="Wingdings" panose="05000000000000000000" pitchFamily="2" charset="2"/>
                <a:buNone/>
                <a:tabLst/>
                <a:defRPr/>
              </a:pPr>
              <a:r>
                <a:rPr kumimoji="0" lang="en-US" sz="1800" b="0" i="0" u="none" strike="noStrike" kern="1200" cap="none" spc="0" normalizeH="0" baseline="0" noProof="0">
                  <a:ln>
                    <a:noFill/>
                  </a:ln>
                  <a:solidFill>
                    <a:srgbClr val="0078D4"/>
                  </a:solidFill>
                  <a:effectLst/>
                  <a:uLnTx/>
                  <a:uFillTx/>
                  <a:latin typeface="Segoe UI Semibold"/>
                  <a:ea typeface="+mn-ea"/>
                  <a:cs typeface="Segoe UI" panose="020B0502040204020203" pitchFamily="34" charset="0"/>
                </a:rPr>
                <a:t>Dapr Metrics features:</a:t>
              </a:r>
            </a:p>
            <a:p>
              <a:pPr marL="365760" marR="0" lvl="1" indent="0" algn="l" defTabSz="932742" rtl="0" eaLnBrk="1" fontAlgn="auto" latinLnBrk="0" hangingPunct="1">
                <a:lnSpc>
                  <a:spcPct val="100000"/>
                </a:lnSpc>
                <a:spcBef>
                  <a:spcPts val="600"/>
                </a:spcBef>
                <a:spcAft>
                  <a:spcPts val="1200"/>
                </a:spcAft>
                <a:buClrTx/>
                <a:buSzPct val="90000"/>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Call latency</a:t>
              </a:r>
            </a:p>
            <a:p>
              <a:pPr marL="365760" marR="0" lvl="1" indent="0" algn="l" defTabSz="932742" rtl="0" eaLnBrk="1" fontAlgn="auto" latinLnBrk="0" hangingPunct="1">
                <a:lnSpc>
                  <a:spcPct val="100000"/>
                </a:lnSpc>
                <a:spcBef>
                  <a:spcPts val="600"/>
                </a:spcBef>
                <a:spcAft>
                  <a:spcPts val="1200"/>
                </a:spcAft>
                <a:buClrTx/>
                <a:buSzPct val="90000"/>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CPU/memory usage</a:t>
              </a:r>
            </a:p>
            <a:p>
              <a:pPr marL="365760" marR="0" lvl="1" indent="0" algn="l" defTabSz="932742" rtl="0" eaLnBrk="1" fontAlgn="auto" latinLnBrk="0" hangingPunct="1">
                <a:lnSpc>
                  <a:spcPct val="100000"/>
                </a:lnSpc>
                <a:spcBef>
                  <a:spcPts val="600"/>
                </a:spcBef>
                <a:spcAft>
                  <a:spcPts val="1200"/>
                </a:spcAft>
                <a:buClrTx/>
                <a:buSzPct val="90000"/>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Error rates</a:t>
              </a:r>
            </a:p>
            <a:p>
              <a:pPr marL="365760" marR="0" lvl="1" indent="0" algn="l" defTabSz="932742" rtl="0" eaLnBrk="1" fontAlgn="auto" latinLnBrk="0" hangingPunct="1">
                <a:lnSpc>
                  <a:spcPct val="100000"/>
                </a:lnSpc>
                <a:spcBef>
                  <a:spcPts val="600"/>
                </a:spcBef>
                <a:spcAft>
                  <a:spcPts val="1200"/>
                </a:spcAft>
                <a:buClrTx/>
                <a:buSzPct val="90000"/>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Sidecar injection failures</a:t>
              </a:r>
            </a:p>
            <a:p>
              <a:pPr marL="365760" marR="0" lvl="1" indent="0" algn="l" defTabSz="932742" rtl="0" eaLnBrk="1" fontAlgn="auto" latinLnBrk="0" hangingPunct="1">
                <a:lnSpc>
                  <a:spcPct val="100000"/>
                </a:lnSpc>
                <a:spcBef>
                  <a:spcPts val="600"/>
                </a:spcBef>
                <a:spcAft>
                  <a:spcPts val="1200"/>
                </a:spcAft>
                <a:buClrTx/>
                <a:buSzPct val="90000"/>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System health</a:t>
              </a:r>
            </a:p>
          </p:txBody>
        </p:sp>
        <p:sp>
          <p:nvSpPr>
            <p:cNvPr id="75" name="Freeform: Shape 74">
              <a:extLst>
                <a:ext uri="{FF2B5EF4-FFF2-40B4-BE49-F238E27FC236}">
                  <a16:creationId xmlns:a16="http://schemas.microsoft.com/office/drawing/2014/main" id="{FCFEB2E1-9FEE-4F24-9C4F-45AAFC7F5039}"/>
                </a:ext>
              </a:extLst>
            </p:cNvPr>
            <p:cNvSpPr/>
            <p:nvPr/>
          </p:nvSpPr>
          <p:spPr>
            <a:xfrm>
              <a:off x="584199" y="3768141"/>
              <a:ext cx="256381" cy="213225"/>
            </a:xfrm>
            <a:custGeom>
              <a:avLst/>
              <a:gdLst>
                <a:gd name="connsiteX0" fmla="*/ 164983 w 185012"/>
                <a:gd name="connsiteY0" fmla="*/ 1431 h 146288"/>
                <a:gd name="connsiteX1" fmla="*/ 63805 w 185012"/>
                <a:gd name="connsiteY1" fmla="*/ 102608 h 146288"/>
                <a:gd name="connsiteX2" fmla="*/ 22899 w 185012"/>
                <a:gd name="connsiteY2" fmla="*/ 61702 h 146288"/>
                <a:gd name="connsiteX3" fmla="*/ 1431 w 185012"/>
                <a:gd name="connsiteY3" fmla="*/ 82155 h 146288"/>
                <a:gd name="connsiteX4" fmla="*/ 63805 w 185012"/>
                <a:gd name="connsiteY4" fmla="*/ 145545 h 146288"/>
                <a:gd name="connsiteX5" fmla="*/ 185436 w 185012"/>
                <a:gd name="connsiteY5" fmla="*/ 22899 h 146288"/>
                <a:gd name="connsiteX6" fmla="*/ 164983 w 185012"/>
                <a:gd name="connsiteY6" fmla="*/ 1431 h 1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2" h="146288">
                  <a:moveTo>
                    <a:pt x="164983" y="1431"/>
                  </a:moveTo>
                  <a:lnTo>
                    <a:pt x="63805" y="102608"/>
                  </a:lnTo>
                  <a:lnTo>
                    <a:pt x="22899" y="61702"/>
                  </a:lnTo>
                  <a:lnTo>
                    <a:pt x="1431" y="82155"/>
                  </a:lnTo>
                  <a:lnTo>
                    <a:pt x="63805" y="145545"/>
                  </a:lnTo>
                  <a:lnTo>
                    <a:pt x="185436" y="22899"/>
                  </a:lnTo>
                  <a:lnTo>
                    <a:pt x="164983" y="1431"/>
                  </a:lnTo>
                  <a:close/>
                </a:path>
              </a:pathLst>
            </a:custGeom>
            <a:gradFill>
              <a:gsLst>
                <a:gs pos="100000">
                  <a:srgbClr val="9BF00B"/>
                </a:gs>
                <a:gs pos="68000">
                  <a:srgbClr val="50E6FF"/>
                </a:gs>
                <a:gs pos="0">
                  <a:srgbClr val="0078D4"/>
                </a:gs>
              </a:gsLst>
              <a:lin ang="5400000" scaled="0"/>
            </a:gradFill>
            <a:ln w="4222"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77" name="Freeform: Shape 76">
              <a:extLst>
                <a:ext uri="{FF2B5EF4-FFF2-40B4-BE49-F238E27FC236}">
                  <a16:creationId xmlns:a16="http://schemas.microsoft.com/office/drawing/2014/main" id="{A7BEA69F-6221-4F9C-B183-B29E839CC55A}"/>
                </a:ext>
              </a:extLst>
            </p:cNvPr>
            <p:cNvSpPr/>
            <p:nvPr/>
          </p:nvSpPr>
          <p:spPr>
            <a:xfrm>
              <a:off x="584199" y="4275348"/>
              <a:ext cx="256381" cy="213225"/>
            </a:xfrm>
            <a:custGeom>
              <a:avLst/>
              <a:gdLst>
                <a:gd name="connsiteX0" fmla="*/ 164983 w 185012"/>
                <a:gd name="connsiteY0" fmla="*/ 1431 h 146288"/>
                <a:gd name="connsiteX1" fmla="*/ 63805 w 185012"/>
                <a:gd name="connsiteY1" fmla="*/ 102608 h 146288"/>
                <a:gd name="connsiteX2" fmla="*/ 22899 w 185012"/>
                <a:gd name="connsiteY2" fmla="*/ 61702 h 146288"/>
                <a:gd name="connsiteX3" fmla="*/ 1431 w 185012"/>
                <a:gd name="connsiteY3" fmla="*/ 82155 h 146288"/>
                <a:gd name="connsiteX4" fmla="*/ 63805 w 185012"/>
                <a:gd name="connsiteY4" fmla="*/ 145545 h 146288"/>
                <a:gd name="connsiteX5" fmla="*/ 185436 w 185012"/>
                <a:gd name="connsiteY5" fmla="*/ 22899 h 146288"/>
                <a:gd name="connsiteX6" fmla="*/ 164983 w 185012"/>
                <a:gd name="connsiteY6" fmla="*/ 1431 h 1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2" h="146288">
                  <a:moveTo>
                    <a:pt x="164983" y="1431"/>
                  </a:moveTo>
                  <a:lnTo>
                    <a:pt x="63805" y="102608"/>
                  </a:lnTo>
                  <a:lnTo>
                    <a:pt x="22899" y="61702"/>
                  </a:lnTo>
                  <a:lnTo>
                    <a:pt x="1431" y="82155"/>
                  </a:lnTo>
                  <a:lnTo>
                    <a:pt x="63805" y="145545"/>
                  </a:lnTo>
                  <a:lnTo>
                    <a:pt x="185436" y="22899"/>
                  </a:lnTo>
                  <a:lnTo>
                    <a:pt x="164983" y="1431"/>
                  </a:lnTo>
                  <a:close/>
                </a:path>
              </a:pathLst>
            </a:custGeom>
            <a:gradFill>
              <a:gsLst>
                <a:gs pos="100000">
                  <a:srgbClr val="9BF00B"/>
                </a:gs>
                <a:gs pos="68000">
                  <a:srgbClr val="50E6FF"/>
                </a:gs>
                <a:gs pos="0">
                  <a:srgbClr val="0078D4"/>
                </a:gs>
              </a:gsLst>
              <a:lin ang="5400000" scaled="0"/>
            </a:gradFill>
            <a:ln w="4222"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79" name="Freeform: Shape 78">
              <a:extLst>
                <a:ext uri="{FF2B5EF4-FFF2-40B4-BE49-F238E27FC236}">
                  <a16:creationId xmlns:a16="http://schemas.microsoft.com/office/drawing/2014/main" id="{E0BA3FC4-AFEE-4F28-98F6-0C3F15A8DCF4}"/>
                </a:ext>
              </a:extLst>
            </p:cNvPr>
            <p:cNvSpPr/>
            <p:nvPr/>
          </p:nvSpPr>
          <p:spPr>
            <a:xfrm>
              <a:off x="584199" y="4782555"/>
              <a:ext cx="256381" cy="213225"/>
            </a:xfrm>
            <a:custGeom>
              <a:avLst/>
              <a:gdLst>
                <a:gd name="connsiteX0" fmla="*/ 164983 w 185012"/>
                <a:gd name="connsiteY0" fmla="*/ 1431 h 146288"/>
                <a:gd name="connsiteX1" fmla="*/ 63805 w 185012"/>
                <a:gd name="connsiteY1" fmla="*/ 102608 h 146288"/>
                <a:gd name="connsiteX2" fmla="*/ 22899 w 185012"/>
                <a:gd name="connsiteY2" fmla="*/ 61702 h 146288"/>
                <a:gd name="connsiteX3" fmla="*/ 1431 w 185012"/>
                <a:gd name="connsiteY3" fmla="*/ 82155 h 146288"/>
                <a:gd name="connsiteX4" fmla="*/ 63805 w 185012"/>
                <a:gd name="connsiteY4" fmla="*/ 145545 h 146288"/>
                <a:gd name="connsiteX5" fmla="*/ 185436 w 185012"/>
                <a:gd name="connsiteY5" fmla="*/ 22899 h 146288"/>
                <a:gd name="connsiteX6" fmla="*/ 164983 w 185012"/>
                <a:gd name="connsiteY6" fmla="*/ 1431 h 1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2" h="146288">
                  <a:moveTo>
                    <a:pt x="164983" y="1431"/>
                  </a:moveTo>
                  <a:lnTo>
                    <a:pt x="63805" y="102608"/>
                  </a:lnTo>
                  <a:lnTo>
                    <a:pt x="22899" y="61702"/>
                  </a:lnTo>
                  <a:lnTo>
                    <a:pt x="1431" y="82155"/>
                  </a:lnTo>
                  <a:lnTo>
                    <a:pt x="63805" y="145545"/>
                  </a:lnTo>
                  <a:lnTo>
                    <a:pt x="185436" y="22899"/>
                  </a:lnTo>
                  <a:lnTo>
                    <a:pt x="164983" y="1431"/>
                  </a:lnTo>
                  <a:close/>
                </a:path>
              </a:pathLst>
            </a:custGeom>
            <a:gradFill>
              <a:gsLst>
                <a:gs pos="100000">
                  <a:srgbClr val="9BF00B"/>
                </a:gs>
                <a:gs pos="68000">
                  <a:srgbClr val="50E6FF"/>
                </a:gs>
                <a:gs pos="0">
                  <a:srgbClr val="0078D4"/>
                </a:gs>
              </a:gsLst>
              <a:lin ang="5400000" scaled="0"/>
            </a:gradFill>
            <a:ln w="4222"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81" name="Freeform: Shape 80">
              <a:extLst>
                <a:ext uri="{FF2B5EF4-FFF2-40B4-BE49-F238E27FC236}">
                  <a16:creationId xmlns:a16="http://schemas.microsoft.com/office/drawing/2014/main" id="{176F0F1D-B7D5-45B9-A9E8-DFB22C60251E}"/>
                </a:ext>
              </a:extLst>
            </p:cNvPr>
            <p:cNvSpPr/>
            <p:nvPr/>
          </p:nvSpPr>
          <p:spPr>
            <a:xfrm>
              <a:off x="584199" y="5289762"/>
              <a:ext cx="256381" cy="213225"/>
            </a:xfrm>
            <a:custGeom>
              <a:avLst/>
              <a:gdLst>
                <a:gd name="connsiteX0" fmla="*/ 164983 w 185012"/>
                <a:gd name="connsiteY0" fmla="*/ 1431 h 146288"/>
                <a:gd name="connsiteX1" fmla="*/ 63805 w 185012"/>
                <a:gd name="connsiteY1" fmla="*/ 102608 h 146288"/>
                <a:gd name="connsiteX2" fmla="*/ 22899 w 185012"/>
                <a:gd name="connsiteY2" fmla="*/ 61702 h 146288"/>
                <a:gd name="connsiteX3" fmla="*/ 1431 w 185012"/>
                <a:gd name="connsiteY3" fmla="*/ 82155 h 146288"/>
                <a:gd name="connsiteX4" fmla="*/ 63805 w 185012"/>
                <a:gd name="connsiteY4" fmla="*/ 145545 h 146288"/>
                <a:gd name="connsiteX5" fmla="*/ 185436 w 185012"/>
                <a:gd name="connsiteY5" fmla="*/ 22899 h 146288"/>
                <a:gd name="connsiteX6" fmla="*/ 164983 w 185012"/>
                <a:gd name="connsiteY6" fmla="*/ 1431 h 1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2" h="146288">
                  <a:moveTo>
                    <a:pt x="164983" y="1431"/>
                  </a:moveTo>
                  <a:lnTo>
                    <a:pt x="63805" y="102608"/>
                  </a:lnTo>
                  <a:lnTo>
                    <a:pt x="22899" y="61702"/>
                  </a:lnTo>
                  <a:lnTo>
                    <a:pt x="1431" y="82155"/>
                  </a:lnTo>
                  <a:lnTo>
                    <a:pt x="63805" y="145545"/>
                  </a:lnTo>
                  <a:lnTo>
                    <a:pt x="185436" y="22899"/>
                  </a:lnTo>
                  <a:lnTo>
                    <a:pt x="164983" y="1431"/>
                  </a:lnTo>
                  <a:close/>
                </a:path>
              </a:pathLst>
            </a:custGeom>
            <a:gradFill>
              <a:gsLst>
                <a:gs pos="100000">
                  <a:srgbClr val="9BF00B"/>
                </a:gs>
                <a:gs pos="68000">
                  <a:srgbClr val="50E6FF"/>
                </a:gs>
                <a:gs pos="0">
                  <a:srgbClr val="0078D4"/>
                </a:gs>
              </a:gsLst>
              <a:lin ang="5400000" scaled="0"/>
            </a:gradFill>
            <a:ln w="4222"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83" name="Freeform: Shape 82">
              <a:extLst>
                <a:ext uri="{FF2B5EF4-FFF2-40B4-BE49-F238E27FC236}">
                  <a16:creationId xmlns:a16="http://schemas.microsoft.com/office/drawing/2014/main" id="{4526C8E1-259C-4A96-930A-4D05EBF77F47}"/>
                </a:ext>
              </a:extLst>
            </p:cNvPr>
            <p:cNvSpPr/>
            <p:nvPr/>
          </p:nvSpPr>
          <p:spPr>
            <a:xfrm>
              <a:off x="584199" y="5796967"/>
              <a:ext cx="256381" cy="213225"/>
            </a:xfrm>
            <a:custGeom>
              <a:avLst/>
              <a:gdLst>
                <a:gd name="connsiteX0" fmla="*/ 164983 w 185012"/>
                <a:gd name="connsiteY0" fmla="*/ 1431 h 146288"/>
                <a:gd name="connsiteX1" fmla="*/ 63805 w 185012"/>
                <a:gd name="connsiteY1" fmla="*/ 102608 h 146288"/>
                <a:gd name="connsiteX2" fmla="*/ 22899 w 185012"/>
                <a:gd name="connsiteY2" fmla="*/ 61702 h 146288"/>
                <a:gd name="connsiteX3" fmla="*/ 1431 w 185012"/>
                <a:gd name="connsiteY3" fmla="*/ 82155 h 146288"/>
                <a:gd name="connsiteX4" fmla="*/ 63805 w 185012"/>
                <a:gd name="connsiteY4" fmla="*/ 145545 h 146288"/>
                <a:gd name="connsiteX5" fmla="*/ 185436 w 185012"/>
                <a:gd name="connsiteY5" fmla="*/ 22899 h 146288"/>
                <a:gd name="connsiteX6" fmla="*/ 164983 w 185012"/>
                <a:gd name="connsiteY6" fmla="*/ 1431 h 1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2" h="146288">
                  <a:moveTo>
                    <a:pt x="164983" y="1431"/>
                  </a:moveTo>
                  <a:lnTo>
                    <a:pt x="63805" y="102608"/>
                  </a:lnTo>
                  <a:lnTo>
                    <a:pt x="22899" y="61702"/>
                  </a:lnTo>
                  <a:lnTo>
                    <a:pt x="1431" y="82155"/>
                  </a:lnTo>
                  <a:lnTo>
                    <a:pt x="63805" y="145545"/>
                  </a:lnTo>
                  <a:lnTo>
                    <a:pt x="185436" y="22899"/>
                  </a:lnTo>
                  <a:lnTo>
                    <a:pt x="164983" y="1431"/>
                  </a:lnTo>
                  <a:close/>
                </a:path>
              </a:pathLst>
            </a:custGeom>
            <a:gradFill>
              <a:gsLst>
                <a:gs pos="100000">
                  <a:srgbClr val="9BF00B"/>
                </a:gs>
                <a:gs pos="68000">
                  <a:srgbClr val="50E6FF"/>
                </a:gs>
                <a:gs pos="0">
                  <a:srgbClr val="0078D4"/>
                </a:gs>
              </a:gsLst>
              <a:lin ang="5400000" scaled="0"/>
            </a:gradFill>
            <a:ln w="4222"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grpSp>
      <p:sp>
        <p:nvSpPr>
          <p:cNvPr id="85" name="TextBox 84">
            <a:extLst>
              <a:ext uri="{FF2B5EF4-FFF2-40B4-BE49-F238E27FC236}">
                <a16:creationId xmlns:a16="http://schemas.microsoft.com/office/drawing/2014/main" id="{79419970-E695-4D7F-B5CF-F2217B33FBAE}"/>
              </a:ext>
            </a:extLst>
          </p:cNvPr>
          <p:cNvSpPr txBox="1"/>
          <p:nvPr/>
        </p:nvSpPr>
        <p:spPr>
          <a:xfrm>
            <a:off x="428625" y="1499150"/>
            <a:ext cx="3770842" cy="923330"/>
          </a:xfrm>
          <a:prstGeom prst="rect">
            <a:avLst/>
          </a:prstGeom>
          <a:noFill/>
        </p:spPr>
        <p:txBody>
          <a:bodyPr wrap="square">
            <a:spAutoFit/>
          </a:body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Built-in monitoring capabilities to understand the behavior of the Dapr sidecar and system services</a:t>
            </a:r>
            <a:endParaRPr kumimoji="0" lang="en-US" sz="1800" b="0" i="0" u="none" strike="noStrike" kern="1200" cap="none" spc="0" normalizeH="0" baseline="0" noProof="0">
              <a:ln>
                <a:noFill/>
              </a:ln>
              <a:solidFill>
                <a:srgbClr val="0078D4"/>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673933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42" presetClass="path" presetSubtype="0" decel="100000" fill="hold" nodeType="withEffect">
                                  <p:stCondLst>
                                    <p:cond delay="200"/>
                                  </p:stCondLst>
                                  <p:childTnLst>
                                    <p:animMotion origin="layout" path="M 2.29167E-6 4.81481E-6 L 2.29167E-6 0.03773 " pathEditMode="relative" rAng="0" ptsTypes="AA">
                                      <p:cBhvr>
                                        <p:cTn id="9" dur="750" spd="-100000" fill="hold"/>
                                        <p:tgtEl>
                                          <p:spTgt spid="70"/>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C3D9-266F-456C-A054-C814BBF7C64D}"/>
              </a:ext>
            </a:extLst>
          </p:cNvPr>
          <p:cNvSpPr>
            <a:spLocks noGrp="1"/>
          </p:cNvSpPr>
          <p:nvPr>
            <p:ph type="title"/>
          </p:nvPr>
        </p:nvSpPr>
        <p:spPr/>
        <p:txBody>
          <a:bodyPr/>
          <a:lstStyle/>
          <a:p>
            <a:r>
              <a:rPr lang="en-US"/>
              <a:t>Dapr hosting environments</a:t>
            </a:r>
          </a:p>
        </p:txBody>
      </p:sp>
      <p:sp>
        <p:nvSpPr>
          <p:cNvPr id="11" name="Rectangle 10">
            <a:extLst>
              <a:ext uri="{FF2B5EF4-FFF2-40B4-BE49-F238E27FC236}">
                <a16:creationId xmlns:a16="http://schemas.microsoft.com/office/drawing/2014/main" id="{44090A31-4FF3-4A0E-A5E2-930339183300}"/>
              </a:ext>
            </a:extLst>
          </p:cNvPr>
          <p:cNvSpPr/>
          <p:nvPr/>
        </p:nvSpPr>
        <p:spPr bwMode="auto">
          <a:xfrm>
            <a:off x="6432552" y="1773921"/>
            <a:ext cx="5177434" cy="3541029"/>
          </a:xfrm>
          <a:prstGeom prst="rect">
            <a:avLst/>
          </a:prstGeom>
          <a:solidFill>
            <a:schemeClr val="bg1"/>
          </a:solidFill>
          <a:ln w="28575">
            <a:noFill/>
            <a:headEnd type="none" w="med" len="med"/>
            <a:tailEnd type="none" w="med" len="med"/>
          </a:ln>
          <a:effectLst>
            <a:glow rad="101600">
              <a:schemeClr val="accent1">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640080" rIns="182880" bIns="146304" numCol="1" spcCol="0" rtlCol="0" fromWordArt="0" anchor="t" anchorCtr="0" forceAA="0" compatLnSpc="1">
            <a:prstTxWarp prst="textNoShape">
              <a:avLst/>
            </a:prstTxWarp>
            <a:noAutofit/>
          </a:bodyPr>
          <a:lstStyle/>
          <a:p>
            <a:pPr marL="342900" indent="-342900" algn="l" defTabSz="932472" fontAlgn="base">
              <a:spcBef>
                <a:spcPct val="0"/>
              </a:spcBef>
              <a:spcAft>
                <a:spcPts val="1200"/>
              </a:spcAft>
              <a:buFont typeface="Arial" panose="020B0604020202020204" pitchFamily="34" charset="0"/>
              <a:buChar char="•"/>
            </a:pPr>
            <a:r>
              <a:rPr lang="en-US" sz="2000">
                <a:solidFill>
                  <a:schemeClr val="tx1"/>
                </a:solidFill>
                <a:ea typeface="Segoe UI" pitchFamily="34" charset="0"/>
                <a:cs typeface="Segoe UI" pitchFamily="34" charset="0"/>
              </a:rPr>
              <a:t>Get started with </a:t>
            </a:r>
            <a:r>
              <a:rPr lang="en-US" sz="2000">
                <a:solidFill>
                  <a:schemeClr val="tx1"/>
                </a:solidFill>
                <a:latin typeface="Consolas" panose="020B0609020204030204" pitchFamily="49" charset="0"/>
                <a:ea typeface="Segoe UI" pitchFamily="34" charset="0"/>
                <a:cs typeface="Segoe UI" pitchFamily="34" charset="0"/>
              </a:rPr>
              <a:t>dapr </a:t>
            </a:r>
            <a:r>
              <a:rPr lang="en-US" sz="2000" err="1">
                <a:solidFill>
                  <a:schemeClr val="tx1"/>
                </a:solidFill>
                <a:latin typeface="Consolas" panose="020B0609020204030204" pitchFamily="49" charset="0"/>
                <a:ea typeface="Segoe UI" pitchFamily="34" charset="0"/>
                <a:cs typeface="Segoe UI" pitchFamily="34" charset="0"/>
              </a:rPr>
              <a:t>init</a:t>
            </a:r>
            <a:r>
              <a:rPr lang="en-US" sz="2000">
                <a:solidFill>
                  <a:schemeClr val="tx1"/>
                </a:solidFill>
                <a:latin typeface="Consolas" panose="020B0609020204030204" pitchFamily="49" charset="0"/>
                <a:ea typeface="Segoe UI" pitchFamily="34" charset="0"/>
                <a:cs typeface="Segoe UI" pitchFamily="34" charset="0"/>
              </a:rPr>
              <a:t> -k</a:t>
            </a:r>
          </a:p>
          <a:p>
            <a:pPr marL="342900" indent="-342900" algn="l" defTabSz="932472" fontAlgn="base">
              <a:spcBef>
                <a:spcPct val="0"/>
              </a:spcBef>
              <a:spcAft>
                <a:spcPts val="600"/>
              </a:spcAft>
              <a:buFont typeface="Arial" panose="020B0604020202020204" pitchFamily="34" charset="0"/>
              <a:buChar char="•"/>
            </a:pPr>
            <a:r>
              <a:rPr lang="en-US" sz="2000">
                <a:solidFill>
                  <a:schemeClr val="tx1"/>
                </a:solidFill>
                <a:ea typeface="Segoe UI" pitchFamily="34" charset="0"/>
                <a:cs typeface="Segoe UI" pitchFamily="34" charset="0"/>
              </a:rPr>
              <a:t>Fully managed Dapr control plane</a:t>
            </a:r>
          </a:p>
          <a:p>
            <a:pPr marL="800100" lvl="1" indent="-342900" defTabSz="932472" fontAlgn="base">
              <a:spcBef>
                <a:spcPct val="0"/>
              </a:spcBef>
              <a:spcAft>
                <a:spcPts val="1200"/>
              </a:spcAft>
              <a:buFont typeface="Arial" panose="020B0604020202020204" pitchFamily="34" charset="0"/>
              <a:buChar char="•"/>
            </a:pPr>
            <a:r>
              <a:rPr lang="en-US" sz="1600">
                <a:solidFill>
                  <a:schemeClr val="tx1"/>
                </a:solidFill>
                <a:ea typeface="Segoe UI" pitchFamily="34" charset="0"/>
                <a:cs typeface="Segoe UI" pitchFamily="34" charset="0"/>
              </a:rPr>
              <a:t>Deploys dashboard, placement, operator, sentry, and injector pods</a:t>
            </a:r>
          </a:p>
          <a:p>
            <a:pPr marL="342900" indent="-342900" defTabSz="932472" fontAlgn="base">
              <a:spcBef>
                <a:spcPct val="0"/>
              </a:spcBef>
              <a:spcAft>
                <a:spcPts val="1200"/>
              </a:spcAft>
              <a:buFont typeface="Arial" panose="020B0604020202020204" pitchFamily="34" charset="0"/>
              <a:buChar char="•"/>
            </a:pPr>
            <a:r>
              <a:rPr lang="en-US" sz="2000">
                <a:solidFill>
                  <a:schemeClr val="tx1"/>
                </a:solidFill>
                <a:ea typeface="Segoe UI" pitchFamily="34" charset="0"/>
                <a:cs typeface="Segoe UI" pitchFamily="34" charset="0"/>
              </a:rPr>
              <a:t>Automatically inject Dapr sidecar into all annotated pods</a:t>
            </a:r>
          </a:p>
          <a:p>
            <a:pPr marL="342900" indent="-342900" defTabSz="932472" fontAlgn="base">
              <a:spcBef>
                <a:spcPct val="0"/>
              </a:spcBef>
              <a:spcAft>
                <a:spcPts val="600"/>
              </a:spcAft>
              <a:buFont typeface="Arial" panose="020B0604020202020204" pitchFamily="34" charset="0"/>
              <a:buChar char="•"/>
            </a:pPr>
            <a:r>
              <a:rPr lang="en-US" sz="2000">
                <a:solidFill>
                  <a:schemeClr val="tx1"/>
                </a:solidFill>
                <a:ea typeface="Segoe UI" pitchFamily="34" charset="0"/>
                <a:cs typeface="Segoe UI" pitchFamily="34" charset="0"/>
              </a:rPr>
              <a:t>Upgrade with </a:t>
            </a:r>
            <a:r>
              <a:rPr lang="en-US" sz="2000">
                <a:solidFill>
                  <a:schemeClr val="tx1"/>
                </a:solidFill>
                <a:latin typeface="Consolas" panose="020B0609020204030204" pitchFamily="49" charset="0"/>
                <a:ea typeface="Segoe UI" pitchFamily="34" charset="0"/>
                <a:cs typeface="Segoe UI" pitchFamily="34" charset="0"/>
              </a:rPr>
              <a:t>dapr upgrade </a:t>
            </a:r>
            <a:r>
              <a:rPr lang="en-US" sz="2000">
                <a:solidFill>
                  <a:schemeClr val="tx1"/>
                </a:solidFill>
                <a:ea typeface="Segoe UI" pitchFamily="34" charset="0"/>
                <a:cs typeface="Segoe UI" pitchFamily="34" charset="0"/>
              </a:rPr>
              <a:t>or Helm</a:t>
            </a:r>
          </a:p>
        </p:txBody>
      </p:sp>
      <p:grpSp>
        <p:nvGrpSpPr>
          <p:cNvPr id="14" name="Group 13">
            <a:extLst>
              <a:ext uri="{FF2B5EF4-FFF2-40B4-BE49-F238E27FC236}">
                <a16:creationId xmlns:a16="http://schemas.microsoft.com/office/drawing/2014/main" id="{871DAC82-9814-41F4-B7E7-5C05FA1B32A6}"/>
              </a:ext>
            </a:extLst>
          </p:cNvPr>
          <p:cNvGrpSpPr/>
          <p:nvPr/>
        </p:nvGrpSpPr>
        <p:grpSpPr>
          <a:xfrm>
            <a:off x="7645400" y="1856252"/>
            <a:ext cx="2478688" cy="387229"/>
            <a:chOff x="798911" y="1941841"/>
            <a:chExt cx="2478688" cy="387229"/>
          </a:xfrm>
        </p:grpSpPr>
        <p:sp>
          <p:nvSpPr>
            <p:cNvPr id="15" name="Rectangle 14">
              <a:extLst>
                <a:ext uri="{FF2B5EF4-FFF2-40B4-BE49-F238E27FC236}">
                  <a16:creationId xmlns:a16="http://schemas.microsoft.com/office/drawing/2014/main" id="{03F3250D-90F0-409B-9300-5BDCF43B9C7D}"/>
                </a:ext>
              </a:extLst>
            </p:cNvPr>
            <p:cNvSpPr/>
            <p:nvPr/>
          </p:nvSpPr>
          <p:spPr bwMode="auto">
            <a:xfrm>
              <a:off x="798911" y="1990276"/>
              <a:ext cx="2478688" cy="2903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6" name="Graphic 15">
              <a:extLst>
                <a:ext uri="{FF2B5EF4-FFF2-40B4-BE49-F238E27FC236}">
                  <a16:creationId xmlns:a16="http://schemas.microsoft.com/office/drawing/2014/main" id="{39EB64B1-7FA6-4AA8-B300-9E304AAA888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2407" y="1941841"/>
              <a:ext cx="2190733" cy="387229"/>
            </a:xfrm>
            <a:prstGeom prst="rect">
              <a:avLst/>
            </a:prstGeom>
          </p:spPr>
        </p:pic>
      </p:grpSp>
      <p:sp>
        <p:nvSpPr>
          <p:cNvPr id="17" name="Rectangle 16">
            <a:extLst>
              <a:ext uri="{FF2B5EF4-FFF2-40B4-BE49-F238E27FC236}">
                <a16:creationId xmlns:a16="http://schemas.microsoft.com/office/drawing/2014/main" id="{DD2206E5-645A-4F46-9E36-957F8F947211}"/>
              </a:ext>
            </a:extLst>
          </p:cNvPr>
          <p:cNvSpPr/>
          <p:nvPr/>
        </p:nvSpPr>
        <p:spPr bwMode="auto">
          <a:xfrm>
            <a:off x="582016" y="1773921"/>
            <a:ext cx="5177434" cy="3541029"/>
          </a:xfrm>
          <a:prstGeom prst="rect">
            <a:avLst/>
          </a:prstGeom>
          <a:solidFill>
            <a:schemeClr val="bg1"/>
          </a:solidFill>
          <a:ln w="28575">
            <a:noFill/>
            <a:headEnd type="none" w="med" len="med"/>
            <a:tailEnd type="none" w="med" len="med"/>
          </a:ln>
          <a:effectLst>
            <a:outerShdw blurRad="63500" sx="101000" sy="101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640080" rIns="182880" bIns="146304" numCol="1" spcCol="0" rtlCol="0" fromWordArt="0" anchor="t" anchorCtr="0" forceAA="0" compatLnSpc="1">
            <a:prstTxWarp prst="textNoShape">
              <a:avLst/>
            </a:prstTxWarp>
            <a:noAutofit/>
          </a:bodyPr>
          <a:lstStyle/>
          <a:p>
            <a:pPr marL="342900" indent="-342900" algn="l" defTabSz="932472" fontAlgn="base">
              <a:spcBef>
                <a:spcPct val="0"/>
              </a:spcBef>
              <a:spcAft>
                <a:spcPts val="1200"/>
              </a:spcAft>
              <a:buFont typeface="Arial" panose="020B0604020202020204" pitchFamily="34" charset="0"/>
              <a:buChar char="•"/>
            </a:pPr>
            <a:r>
              <a:rPr lang="en-US" sz="2000">
                <a:solidFill>
                  <a:schemeClr val="tx1"/>
                </a:solidFill>
                <a:ea typeface="Segoe UI" pitchFamily="34" charset="0"/>
                <a:cs typeface="Segoe UI" pitchFamily="34" charset="0"/>
              </a:rPr>
              <a:t>Get started with </a:t>
            </a:r>
            <a:r>
              <a:rPr lang="en-US" sz="2000">
                <a:solidFill>
                  <a:schemeClr val="tx1"/>
                </a:solidFill>
                <a:latin typeface="Consolas" panose="020B0609020204030204" pitchFamily="49" charset="0"/>
                <a:ea typeface="Segoe UI" pitchFamily="34" charset="0"/>
                <a:cs typeface="Segoe UI" pitchFamily="34" charset="0"/>
              </a:rPr>
              <a:t>dapr </a:t>
            </a:r>
            <a:r>
              <a:rPr lang="en-US" sz="2000" err="1">
                <a:solidFill>
                  <a:schemeClr val="tx1"/>
                </a:solidFill>
                <a:latin typeface="Consolas" panose="020B0609020204030204" pitchFamily="49" charset="0"/>
                <a:ea typeface="Segoe UI" pitchFamily="34" charset="0"/>
                <a:cs typeface="Segoe UI" pitchFamily="34" charset="0"/>
              </a:rPr>
              <a:t>init</a:t>
            </a:r>
            <a:endParaRPr lang="en-US" sz="2000">
              <a:solidFill>
                <a:schemeClr val="tx1"/>
              </a:solidFill>
              <a:latin typeface="Consolas" panose="020B0609020204030204" pitchFamily="49" charset="0"/>
              <a:ea typeface="Segoe UI" pitchFamily="34" charset="0"/>
              <a:cs typeface="Segoe UI" pitchFamily="34" charset="0"/>
            </a:endParaRPr>
          </a:p>
          <a:p>
            <a:pPr marL="342900" indent="-342900" algn="l" defTabSz="932472" fontAlgn="base">
              <a:spcBef>
                <a:spcPct val="0"/>
              </a:spcBef>
              <a:spcAft>
                <a:spcPts val="600"/>
              </a:spcAft>
              <a:buFont typeface="Arial" panose="020B0604020202020204" pitchFamily="34" charset="0"/>
              <a:buChar char="•"/>
            </a:pPr>
            <a:r>
              <a:rPr lang="en-US" sz="2000">
                <a:solidFill>
                  <a:schemeClr val="tx1"/>
                </a:solidFill>
                <a:ea typeface="Segoe UI" pitchFamily="34" charset="0"/>
                <a:cs typeface="Segoe UI" pitchFamily="34" charset="0"/>
              </a:rPr>
              <a:t>Easy setup with Docker images</a:t>
            </a:r>
          </a:p>
          <a:p>
            <a:pPr marL="800100" lvl="1" indent="-342900" defTabSz="932472" fontAlgn="base">
              <a:spcBef>
                <a:spcPct val="0"/>
              </a:spcBef>
              <a:spcAft>
                <a:spcPts val="600"/>
              </a:spcAft>
              <a:buFont typeface="Arial" panose="020B0604020202020204" pitchFamily="34" charset="0"/>
              <a:buChar char="•"/>
            </a:pPr>
            <a:r>
              <a:rPr lang="en-US" sz="1600">
                <a:solidFill>
                  <a:schemeClr val="tx1"/>
                </a:solidFill>
                <a:ea typeface="Segoe UI" pitchFamily="34" charset="0"/>
                <a:cs typeface="Segoe UI" pitchFamily="34" charset="0"/>
              </a:rPr>
              <a:t>Sets up placement, Zipkin, Redis</a:t>
            </a:r>
          </a:p>
          <a:p>
            <a:pPr marL="800100" lvl="1" indent="-342900" defTabSz="932472" fontAlgn="base">
              <a:spcBef>
                <a:spcPct val="0"/>
              </a:spcBef>
              <a:spcAft>
                <a:spcPts val="1200"/>
              </a:spcAft>
              <a:buFont typeface="Arial" panose="020B0604020202020204" pitchFamily="34" charset="0"/>
              <a:buChar char="•"/>
            </a:pPr>
            <a:r>
              <a:rPr lang="en-US" sz="1600">
                <a:solidFill>
                  <a:schemeClr val="tx1"/>
                </a:solidFill>
                <a:latin typeface="Consolas" panose="020B0609020204030204" pitchFamily="49" charset="0"/>
                <a:ea typeface="Segoe UI" pitchFamily="34" charset="0"/>
                <a:cs typeface="Segoe UI" pitchFamily="34" charset="0"/>
              </a:rPr>
              <a:t>slim-</a:t>
            </a:r>
            <a:r>
              <a:rPr lang="en-US" sz="1600" err="1">
                <a:solidFill>
                  <a:schemeClr val="tx1"/>
                </a:solidFill>
                <a:latin typeface="Consolas" panose="020B0609020204030204" pitchFamily="49" charset="0"/>
                <a:ea typeface="Segoe UI" pitchFamily="34" charset="0"/>
                <a:cs typeface="Segoe UI" pitchFamily="34" charset="0"/>
              </a:rPr>
              <a:t>init</a:t>
            </a:r>
            <a:r>
              <a:rPr lang="en-US" sz="1600">
                <a:solidFill>
                  <a:schemeClr val="tx1"/>
                </a:solidFill>
                <a:ea typeface="Segoe UI" pitchFamily="34" charset="0"/>
                <a:cs typeface="Segoe UI" pitchFamily="34" charset="0"/>
              </a:rPr>
              <a:t> available without Docker</a:t>
            </a:r>
          </a:p>
          <a:p>
            <a:pPr marL="342900" indent="-342900" defTabSz="932472" fontAlgn="base">
              <a:spcBef>
                <a:spcPct val="0"/>
              </a:spcBef>
              <a:spcAft>
                <a:spcPts val="600"/>
              </a:spcAft>
              <a:buFont typeface="Arial" panose="020B0604020202020204" pitchFamily="34" charset="0"/>
              <a:buChar char="•"/>
            </a:pPr>
            <a:r>
              <a:rPr lang="en-US" sz="2000">
                <a:solidFill>
                  <a:schemeClr val="tx1"/>
                </a:solidFill>
                <a:ea typeface="Segoe UI" pitchFamily="34" charset="0"/>
                <a:cs typeface="Segoe UI" pitchFamily="34" charset="0"/>
              </a:rPr>
              <a:t>Run any application with Dapr sidecar using </a:t>
            </a:r>
            <a:r>
              <a:rPr lang="en-US" sz="2000">
                <a:solidFill>
                  <a:schemeClr val="tx1"/>
                </a:solidFill>
                <a:latin typeface="Consolas" panose="020B0609020204030204" pitchFamily="49" charset="0"/>
                <a:ea typeface="Segoe UI" pitchFamily="34" charset="0"/>
                <a:cs typeface="Segoe UI" pitchFamily="34" charset="0"/>
              </a:rPr>
              <a:t>dapr run</a:t>
            </a:r>
          </a:p>
          <a:p>
            <a:pPr marL="342900" indent="-342900" algn="l" defTabSz="932472" fontAlgn="base">
              <a:spcBef>
                <a:spcPct val="0"/>
              </a:spcBef>
              <a:spcAft>
                <a:spcPts val="600"/>
              </a:spcAft>
              <a:buFont typeface="Arial" panose="020B0604020202020204" pitchFamily="34" charset="0"/>
              <a:buChar char="•"/>
            </a:pPr>
            <a:endParaRPr lang="en-US" sz="2000">
              <a:solidFill>
                <a:schemeClr val="tx1"/>
              </a:soli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34436AA0-D322-4EBB-B10F-5B925E5EB701}"/>
              </a:ext>
            </a:extLst>
          </p:cNvPr>
          <p:cNvSpPr/>
          <p:nvPr/>
        </p:nvSpPr>
        <p:spPr bwMode="auto">
          <a:xfrm>
            <a:off x="2144116" y="1904686"/>
            <a:ext cx="2053234" cy="2903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a:solidFill>
                  <a:schemeClr val="tx1"/>
                </a:solidFill>
                <a:latin typeface="+mj-lt"/>
                <a:ea typeface="Segoe UI" pitchFamily="34" charset="0"/>
                <a:cs typeface="Segoe UI" pitchFamily="34" charset="0"/>
              </a:rPr>
              <a:t>Self-hosted</a:t>
            </a:r>
          </a:p>
        </p:txBody>
      </p:sp>
    </p:spTree>
    <p:extLst>
      <p:ext uri="{BB962C8B-B14F-4D97-AF65-F5344CB8AC3E}">
        <p14:creationId xmlns:p14="http://schemas.microsoft.com/office/powerpoint/2010/main" val="327733697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99FE-F971-4DAB-9AE6-B942FDA73336}"/>
              </a:ext>
            </a:extLst>
          </p:cNvPr>
          <p:cNvSpPr>
            <a:spLocks noGrp="1"/>
          </p:cNvSpPr>
          <p:nvPr>
            <p:ph type="title"/>
          </p:nvPr>
        </p:nvSpPr>
        <p:spPr/>
        <p:txBody>
          <a:bodyPr/>
          <a:lstStyle/>
          <a:p>
            <a:r>
              <a:rPr lang="en-US"/>
              <a:t>Dapr in self-hosted Docker mode</a:t>
            </a:r>
          </a:p>
        </p:txBody>
      </p:sp>
      <p:grpSp>
        <p:nvGrpSpPr>
          <p:cNvPr id="3" name="Group 2">
            <a:extLst>
              <a:ext uri="{FF2B5EF4-FFF2-40B4-BE49-F238E27FC236}">
                <a16:creationId xmlns:a16="http://schemas.microsoft.com/office/drawing/2014/main" id="{845C93B5-7F36-494A-B11A-1D4B7EECF274}"/>
              </a:ext>
            </a:extLst>
          </p:cNvPr>
          <p:cNvGrpSpPr/>
          <p:nvPr/>
        </p:nvGrpSpPr>
        <p:grpSpPr>
          <a:xfrm>
            <a:off x="589895" y="5754824"/>
            <a:ext cx="8563610" cy="553998"/>
            <a:chOff x="586740" y="5847893"/>
            <a:chExt cx="8563610" cy="553998"/>
          </a:xfrm>
        </p:grpSpPr>
        <p:sp>
          <p:nvSpPr>
            <p:cNvPr id="29" name="Rectangle 28">
              <a:extLst>
                <a:ext uri="{FF2B5EF4-FFF2-40B4-BE49-F238E27FC236}">
                  <a16:creationId xmlns:a16="http://schemas.microsoft.com/office/drawing/2014/main" id="{E6333C26-D84B-42B6-BA50-1EC00E07AC58}"/>
                </a:ext>
              </a:extLst>
            </p:cNvPr>
            <p:cNvSpPr/>
            <p:nvPr/>
          </p:nvSpPr>
          <p:spPr bwMode="auto">
            <a:xfrm>
              <a:off x="586740" y="5847893"/>
              <a:ext cx="8563610" cy="553998"/>
            </a:xfrm>
            <a:prstGeom prst="rect">
              <a:avLst/>
            </a:prstGeom>
            <a:solidFill>
              <a:schemeClr val="bg1"/>
            </a:solidFill>
            <a:ln w="28575">
              <a:noFill/>
              <a:headEnd type="none" w="med" len="med"/>
              <a:tailEnd type="none" w="med" len="med"/>
            </a:ln>
            <a:effectLst>
              <a:outerShdw blurRad="63500" sx="101000" sy="101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tx1"/>
                  </a:solidFill>
                  <a:latin typeface="+mj-lt"/>
                  <a:ea typeface="Segoe UI" pitchFamily="34" charset="0"/>
                  <a:cs typeface="Segoe UI" pitchFamily="34" charset="0"/>
                </a:rPr>
                <a:t>Local dev machine or virtual machine</a:t>
              </a:r>
            </a:p>
          </p:txBody>
        </p:sp>
        <p:pic>
          <p:nvPicPr>
            <p:cNvPr id="3074" name="Picture 2" descr="Windows logo">
              <a:extLst>
                <a:ext uri="{FF2B5EF4-FFF2-40B4-BE49-F238E27FC236}">
                  <a16:creationId xmlns:a16="http://schemas.microsoft.com/office/drawing/2014/main" id="{EEDAEBD2-DA78-4F65-8C5D-07C990808B2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5422" y="6010733"/>
              <a:ext cx="1017146" cy="2283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6642AE83-FE01-4526-805A-13253FDA3F7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36830" y="6046187"/>
              <a:ext cx="666992" cy="15741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ee the source image">
              <a:extLst>
                <a:ext uri="{FF2B5EF4-FFF2-40B4-BE49-F238E27FC236}">
                  <a16:creationId xmlns:a16="http://schemas.microsoft.com/office/drawing/2014/main" id="{618E8C61-EC34-49FB-9F1D-F7C6A817139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02592" y="5947574"/>
              <a:ext cx="716366" cy="35463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ee the source image">
              <a:extLst>
                <a:ext uri="{FF2B5EF4-FFF2-40B4-BE49-F238E27FC236}">
                  <a16:creationId xmlns:a16="http://schemas.microsoft.com/office/drawing/2014/main" id="{BC3FC83E-4366-4299-A015-DFC703F2324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196715" y="6036233"/>
              <a:ext cx="599384" cy="177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CCBD669-E836-42BD-9696-E752E55C4B64}"/>
              </a:ext>
            </a:extLst>
          </p:cNvPr>
          <p:cNvGrpSpPr/>
          <p:nvPr/>
        </p:nvGrpSpPr>
        <p:grpSpPr>
          <a:xfrm>
            <a:off x="588263" y="1699370"/>
            <a:ext cx="2356362" cy="3936978"/>
            <a:chOff x="7845445" y="1639428"/>
            <a:chExt cx="2356362" cy="3936978"/>
          </a:xfrm>
        </p:grpSpPr>
        <p:sp>
          <p:nvSpPr>
            <p:cNvPr id="4" name="Rectangle 3">
              <a:extLst>
                <a:ext uri="{FF2B5EF4-FFF2-40B4-BE49-F238E27FC236}">
                  <a16:creationId xmlns:a16="http://schemas.microsoft.com/office/drawing/2014/main" id="{24D2778A-2558-4C85-90EA-4CB12FE54FD4}"/>
                </a:ext>
              </a:extLst>
            </p:cNvPr>
            <p:cNvSpPr/>
            <p:nvPr/>
          </p:nvSpPr>
          <p:spPr bwMode="auto">
            <a:xfrm>
              <a:off x="7845445" y="1639428"/>
              <a:ext cx="2356362" cy="3936978"/>
            </a:xfrm>
            <a:prstGeom prst="rect">
              <a:avLst/>
            </a:prstGeom>
            <a:solidFill>
              <a:schemeClr val="bg1"/>
            </a:solidFill>
            <a:ln w="28575">
              <a:noFill/>
              <a:headEnd type="none" w="med" len="med"/>
              <a:tailEnd type="none" w="med" len="med"/>
            </a:ln>
            <a:effectLst>
              <a:outerShdw blurRad="63500" sx="101000" sy="101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ln>
                  <a:solidFill>
                    <a:srgbClr val="2395EC"/>
                  </a:solidFill>
                </a:ln>
                <a:solidFill>
                  <a:schemeClr val="tx1">
                    <a:lumMod val="75000"/>
                    <a:lumOff val="25000"/>
                  </a:schemeClr>
                </a:solidFill>
                <a:latin typeface="+mj-lt"/>
                <a:ea typeface="Segoe UI" pitchFamily="34" charset="0"/>
                <a:cs typeface="Segoe UI" pitchFamily="34" charset="0"/>
              </a:endParaRPr>
            </a:p>
          </p:txBody>
        </p:sp>
        <p:grpSp>
          <p:nvGrpSpPr>
            <p:cNvPr id="11" name="Group 10">
              <a:extLst>
                <a:ext uri="{FF2B5EF4-FFF2-40B4-BE49-F238E27FC236}">
                  <a16:creationId xmlns:a16="http://schemas.microsoft.com/office/drawing/2014/main" id="{95AEAF12-920C-4545-BCCE-564D334AC2D3}"/>
                </a:ext>
              </a:extLst>
            </p:cNvPr>
            <p:cNvGrpSpPr/>
            <p:nvPr/>
          </p:nvGrpSpPr>
          <p:grpSpPr>
            <a:xfrm>
              <a:off x="8251678" y="2523599"/>
              <a:ext cx="1575795" cy="835760"/>
              <a:chOff x="7082977" y="1690471"/>
              <a:chExt cx="1575795" cy="835760"/>
            </a:xfrm>
          </p:grpSpPr>
          <p:sp>
            <p:nvSpPr>
              <p:cNvPr id="5" name="TextBox 4">
                <a:extLst>
                  <a:ext uri="{FF2B5EF4-FFF2-40B4-BE49-F238E27FC236}">
                    <a16:creationId xmlns:a16="http://schemas.microsoft.com/office/drawing/2014/main" id="{7B65CAF6-9EEB-4F7D-86DA-5522EC3281AB}"/>
                  </a:ext>
                </a:extLst>
              </p:cNvPr>
              <p:cNvSpPr txBox="1"/>
              <p:nvPr/>
            </p:nvSpPr>
            <p:spPr>
              <a:xfrm>
                <a:off x="7874397" y="1918647"/>
                <a:ext cx="784375" cy="369332"/>
              </a:xfrm>
              <a:prstGeom prst="rect">
                <a:avLst/>
              </a:prstGeom>
              <a:noFill/>
            </p:spPr>
            <p:txBody>
              <a:bodyPr wrap="square" lIns="0" tIns="0" rIns="0" bIns="0" rtlCol="0" anchor="ctr">
                <a:spAutoFit/>
              </a:bodyPr>
              <a:lstStyle/>
              <a:p>
                <a:r>
                  <a:rPr lang="en-US" sz="1200">
                    <a:solidFill>
                      <a:srgbClr val="202192"/>
                    </a:solidFill>
                    <a:latin typeface="+mj-lt"/>
                  </a:rPr>
                  <a:t>Actor</a:t>
                </a:r>
              </a:p>
              <a:p>
                <a:r>
                  <a:rPr lang="en-US" sz="1200">
                    <a:solidFill>
                      <a:srgbClr val="202192"/>
                    </a:solidFill>
                    <a:latin typeface="+mj-lt"/>
                  </a:rPr>
                  <a:t>placement</a:t>
                </a:r>
              </a:p>
            </p:txBody>
          </p:sp>
          <p:grpSp>
            <p:nvGrpSpPr>
              <p:cNvPr id="6" name="Group 5">
                <a:extLst>
                  <a:ext uri="{FF2B5EF4-FFF2-40B4-BE49-F238E27FC236}">
                    <a16:creationId xmlns:a16="http://schemas.microsoft.com/office/drawing/2014/main" id="{94530036-7610-48E7-94EF-4D7534A91F0A}"/>
                  </a:ext>
                </a:extLst>
              </p:cNvPr>
              <p:cNvGrpSpPr/>
              <p:nvPr/>
            </p:nvGrpSpPr>
            <p:grpSpPr>
              <a:xfrm>
                <a:off x="7082977" y="1690471"/>
                <a:ext cx="716366" cy="835760"/>
                <a:chOff x="1021444" y="2381230"/>
                <a:chExt cx="843399" cy="983966"/>
              </a:xfrm>
            </p:grpSpPr>
            <p:grpSp>
              <p:nvGrpSpPr>
                <p:cNvPr id="7" name="Group 6">
                  <a:extLst>
                    <a:ext uri="{FF2B5EF4-FFF2-40B4-BE49-F238E27FC236}">
                      <a16:creationId xmlns:a16="http://schemas.microsoft.com/office/drawing/2014/main" id="{04C7A885-06BD-4CBF-AD62-A6F00EFF6194}"/>
                    </a:ext>
                  </a:extLst>
                </p:cNvPr>
                <p:cNvGrpSpPr/>
                <p:nvPr/>
              </p:nvGrpSpPr>
              <p:grpSpPr>
                <a:xfrm>
                  <a:off x="1021444" y="2381230"/>
                  <a:ext cx="843399" cy="983966"/>
                  <a:chOff x="4597460" y="1724939"/>
                  <a:chExt cx="843399" cy="983966"/>
                </a:xfrm>
              </p:grpSpPr>
              <p:pic>
                <p:nvPicPr>
                  <p:cNvPr id="9" name="Graphic 8">
                    <a:extLst>
                      <a:ext uri="{FF2B5EF4-FFF2-40B4-BE49-F238E27FC236}">
                        <a16:creationId xmlns:a16="http://schemas.microsoft.com/office/drawing/2014/main" id="{BC6FAD81-29A2-443D-9B54-A6BBB7602A0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597460" y="1724939"/>
                    <a:ext cx="843399" cy="983966"/>
                  </a:xfrm>
                  <a:prstGeom prst="rect">
                    <a:avLst/>
                  </a:prstGeom>
                  <a:effectLst/>
                </p:spPr>
              </p:pic>
              <p:pic>
                <p:nvPicPr>
                  <p:cNvPr id="10" name="Graphic 9">
                    <a:extLst>
                      <a:ext uri="{FF2B5EF4-FFF2-40B4-BE49-F238E27FC236}">
                        <a16:creationId xmlns:a16="http://schemas.microsoft.com/office/drawing/2014/main" id="{BDC71273-26DA-432A-9EAE-778A8D17DB3C}"/>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t="10685" b="10685"/>
                  <a:stretch/>
                </p:blipFill>
                <p:spPr>
                  <a:xfrm>
                    <a:off x="4723538" y="1863350"/>
                    <a:ext cx="568128" cy="446718"/>
                  </a:xfrm>
                  <a:prstGeom prst="rect">
                    <a:avLst/>
                  </a:prstGeom>
                </p:spPr>
              </p:pic>
            </p:grpSp>
            <p:sp>
              <p:nvSpPr>
                <p:cNvPr id="8" name="TextBox 7">
                  <a:extLst>
                    <a:ext uri="{FF2B5EF4-FFF2-40B4-BE49-F238E27FC236}">
                      <a16:creationId xmlns:a16="http://schemas.microsoft.com/office/drawing/2014/main" id="{21E34CA3-E9F6-4FB1-AA8A-31E07C652BCA}"/>
                    </a:ext>
                  </a:extLst>
                </p:cNvPr>
                <p:cNvSpPr txBox="1"/>
                <p:nvPr/>
              </p:nvSpPr>
              <p:spPr>
                <a:xfrm>
                  <a:off x="1109808" y="2913183"/>
                  <a:ext cx="643556" cy="163059"/>
                </a:xfrm>
                <a:prstGeom prst="rect">
                  <a:avLst/>
                </a:prstGeom>
                <a:noFill/>
              </p:spPr>
              <p:txBody>
                <a:bodyPr wrap="none" lIns="0" tIns="0" rIns="0" bIns="0" rtlCol="0">
                  <a:spAutoFit/>
                </a:bodyPr>
                <a:lstStyle/>
                <a:p>
                  <a:pPr algn="ctr"/>
                  <a:r>
                    <a:rPr lang="en-US" sz="900">
                      <a:solidFill>
                        <a:srgbClr val="202192"/>
                      </a:solidFill>
                      <a:latin typeface="+mj-lt"/>
                    </a:rPr>
                    <a:t>Placement</a:t>
                  </a:r>
                </a:p>
              </p:txBody>
            </p:sp>
          </p:grpSp>
        </p:grpSp>
        <p:grpSp>
          <p:nvGrpSpPr>
            <p:cNvPr id="12" name="Group 11">
              <a:extLst>
                <a:ext uri="{FF2B5EF4-FFF2-40B4-BE49-F238E27FC236}">
                  <a16:creationId xmlns:a16="http://schemas.microsoft.com/office/drawing/2014/main" id="{47DE247A-CC3F-4F6C-94FD-39503379CEEC}"/>
                </a:ext>
              </a:extLst>
            </p:cNvPr>
            <p:cNvGrpSpPr/>
            <p:nvPr/>
          </p:nvGrpSpPr>
          <p:grpSpPr>
            <a:xfrm>
              <a:off x="8251678" y="3518184"/>
              <a:ext cx="1292712" cy="835760"/>
              <a:chOff x="7082977" y="2664572"/>
              <a:chExt cx="1292712" cy="835760"/>
            </a:xfrm>
          </p:grpSpPr>
          <p:sp>
            <p:nvSpPr>
              <p:cNvPr id="15" name="TextBox 14">
                <a:extLst>
                  <a:ext uri="{FF2B5EF4-FFF2-40B4-BE49-F238E27FC236}">
                    <a16:creationId xmlns:a16="http://schemas.microsoft.com/office/drawing/2014/main" id="{61BA95B4-B88F-44CF-B431-9A20DCFE4EBF}"/>
                  </a:ext>
                </a:extLst>
              </p:cNvPr>
              <p:cNvSpPr txBox="1"/>
              <p:nvPr/>
            </p:nvSpPr>
            <p:spPr>
              <a:xfrm>
                <a:off x="7874399" y="2919695"/>
                <a:ext cx="501290" cy="369332"/>
              </a:xfrm>
              <a:prstGeom prst="rect">
                <a:avLst/>
              </a:prstGeom>
              <a:noFill/>
            </p:spPr>
            <p:txBody>
              <a:bodyPr wrap="square" lIns="0" tIns="0" rIns="0" bIns="0" rtlCol="0" anchor="ctr">
                <a:spAutoFit/>
              </a:bodyPr>
              <a:lstStyle/>
              <a:p>
                <a:r>
                  <a:rPr lang="en-US" sz="1200">
                    <a:solidFill>
                      <a:srgbClr val="202192"/>
                    </a:solidFill>
                    <a:latin typeface="+mj-lt"/>
                  </a:rPr>
                  <a:t>Zipkin</a:t>
                </a:r>
              </a:p>
              <a:p>
                <a:r>
                  <a:rPr lang="en-US" sz="1200">
                    <a:solidFill>
                      <a:srgbClr val="202192"/>
                    </a:solidFill>
                    <a:latin typeface="+mj-lt"/>
                  </a:rPr>
                  <a:t>tracing</a:t>
                </a:r>
              </a:p>
            </p:txBody>
          </p:sp>
          <p:grpSp>
            <p:nvGrpSpPr>
              <p:cNvPr id="16" name="Group 15">
                <a:extLst>
                  <a:ext uri="{FF2B5EF4-FFF2-40B4-BE49-F238E27FC236}">
                    <a16:creationId xmlns:a16="http://schemas.microsoft.com/office/drawing/2014/main" id="{79ED5DF3-1E96-46CF-BFC3-107F4A18EB1B}"/>
                  </a:ext>
                </a:extLst>
              </p:cNvPr>
              <p:cNvGrpSpPr/>
              <p:nvPr/>
            </p:nvGrpSpPr>
            <p:grpSpPr>
              <a:xfrm>
                <a:off x="7082977" y="2664572"/>
                <a:ext cx="716366" cy="835760"/>
                <a:chOff x="1021444" y="2381230"/>
                <a:chExt cx="843399" cy="983966"/>
              </a:xfrm>
            </p:grpSpPr>
            <p:grpSp>
              <p:nvGrpSpPr>
                <p:cNvPr id="17" name="Group 16">
                  <a:extLst>
                    <a:ext uri="{FF2B5EF4-FFF2-40B4-BE49-F238E27FC236}">
                      <a16:creationId xmlns:a16="http://schemas.microsoft.com/office/drawing/2014/main" id="{5FC859D8-B3D3-4B91-93CD-5372C7CA1F18}"/>
                    </a:ext>
                  </a:extLst>
                </p:cNvPr>
                <p:cNvGrpSpPr/>
                <p:nvPr/>
              </p:nvGrpSpPr>
              <p:grpSpPr>
                <a:xfrm>
                  <a:off x="1021444" y="2381230"/>
                  <a:ext cx="843399" cy="983966"/>
                  <a:chOff x="4597460" y="1724939"/>
                  <a:chExt cx="843399" cy="983966"/>
                </a:xfrm>
              </p:grpSpPr>
              <p:pic>
                <p:nvPicPr>
                  <p:cNvPr id="19" name="Graphic 18">
                    <a:extLst>
                      <a:ext uri="{FF2B5EF4-FFF2-40B4-BE49-F238E27FC236}">
                        <a16:creationId xmlns:a16="http://schemas.microsoft.com/office/drawing/2014/main" id="{A78B04C4-7909-4A80-B0A5-8244ACC2EC6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597460" y="1724939"/>
                    <a:ext cx="843399" cy="983966"/>
                  </a:xfrm>
                  <a:prstGeom prst="rect">
                    <a:avLst/>
                  </a:prstGeom>
                  <a:effectLst/>
                </p:spPr>
              </p:pic>
              <p:pic>
                <p:nvPicPr>
                  <p:cNvPr id="20" name="Graphic 19">
                    <a:extLst>
                      <a:ext uri="{FF2B5EF4-FFF2-40B4-BE49-F238E27FC236}">
                        <a16:creationId xmlns:a16="http://schemas.microsoft.com/office/drawing/2014/main" id="{6027C28F-6F8D-45FC-A132-E056A7A7C7DE}"/>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719800" y="1861137"/>
                    <a:ext cx="568128" cy="410689"/>
                  </a:xfrm>
                  <a:prstGeom prst="rect">
                    <a:avLst/>
                  </a:prstGeom>
                </p:spPr>
              </p:pic>
            </p:grpSp>
            <p:sp>
              <p:nvSpPr>
                <p:cNvPr id="18" name="TextBox 17">
                  <a:extLst>
                    <a:ext uri="{FF2B5EF4-FFF2-40B4-BE49-F238E27FC236}">
                      <a16:creationId xmlns:a16="http://schemas.microsoft.com/office/drawing/2014/main" id="{CD50ACC9-9198-44E6-BB1C-5D78DB6B2A5D}"/>
                    </a:ext>
                  </a:extLst>
                </p:cNvPr>
                <p:cNvSpPr txBox="1"/>
                <p:nvPr/>
              </p:nvSpPr>
              <p:spPr>
                <a:xfrm>
                  <a:off x="1240031" y="2954302"/>
                  <a:ext cx="383115" cy="163059"/>
                </a:xfrm>
                <a:prstGeom prst="rect">
                  <a:avLst/>
                </a:prstGeom>
                <a:noFill/>
              </p:spPr>
              <p:txBody>
                <a:bodyPr wrap="none" lIns="0" tIns="0" rIns="0" bIns="0" rtlCol="0">
                  <a:spAutoFit/>
                </a:bodyPr>
                <a:lstStyle/>
                <a:p>
                  <a:pPr algn="ctr"/>
                  <a:r>
                    <a:rPr lang="en-US" sz="900">
                      <a:solidFill>
                        <a:srgbClr val="202192"/>
                      </a:solidFill>
                      <a:latin typeface="+mj-lt"/>
                    </a:rPr>
                    <a:t>Zipkin</a:t>
                  </a:r>
                </a:p>
              </p:txBody>
            </p:sp>
          </p:grpSp>
        </p:grpSp>
        <p:grpSp>
          <p:nvGrpSpPr>
            <p:cNvPr id="13" name="Group 12">
              <a:extLst>
                <a:ext uri="{FF2B5EF4-FFF2-40B4-BE49-F238E27FC236}">
                  <a16:creationId xmlns:a16="http://schemas.microsoft.com/office/drawing/2014/main" id="{5F70256B-7B89-423C-A7EA-8CB29178E1B8}"/>
                </a:ext>
              </a:extLst>
            </p:cNvPr>
            <p:cNvGrpSpPr/>
            <p:nvPr/>
          </p:nvGrpSpPr>
          <p:grpSpPr>
            <a:xfrm>
              <a:off x="8251678" y="4512769"/>
              <a:ext cx="1577805" cy="835760"/>
              <a:chOff x="7082977" y="3638673"/>
              <a:chExt cx="1577805" cy="835760"/>
            </a:xfrm>
          </p:grpSpPr>
          <p:sp>
            <p:nvSpPr>
              <p:cNvPr id="23" name="TextBox 22">
                <a:extLst>
                  <a:ext uri="{FF2B5EF4-FFF2-40B4-BE49-F238E27FC236}">
                    <a16:creationId xmlns:a16="http://schemas.microsoft.com/office/drawing/2014/main" id="{4780384E-19FB-4844-B2C2-30787994C355}"/>
                  </a:ext>
                </a:extLst>
              </p:cNvPr>
              <p:cNvSpPr txBox="1"/>
              <p:nvPr/>
            </p:nvSpPr>
            <p:spPr>
              <a:xfrm>
                <a:off x="7874398" y="3893796"/>
                <a:ext cx="786384" cy="369332"/>
              </a:xfrm>
              <a:prstGeom prst="rect">
                <a:avLst/>
              </a:prstGeom>
              <a:noFill/>
            </p:spPr>
            <p:txBody>
              <a:bodyPr wrap="square" lIns="0" tIns="0" rIns="0" bIns="0" rtlCol="0" anchor="ctr">
                <a:spAutoFit/>
              </a:bodyPr>
              <a:lstStyle/>
              <a:p>
                <a:r>
                  <a:rPr lang="en-US" sz="1200">
                    <a:solidFill>
                      <a:srgbClr val="202192"/>
                    </a:solidFill>
                    <a:latin typeface="+mj-lt"/>
                  </a:rPr>
                  <a:t>Redis</a:t>
                </a:r>
              </a:p>
              <a:p>
                <a:r>
                  <a:rPr lang="en-US" sz="1200">
                    <a:solidFill>
                      <a:srgbClr val="202192"/>
                    </a:solidFill>
                    <a:latin typeface="+mj-lt"/>
                  </a:rPr>
                  <a:t>state store</a:t>
                </a:r>
              </a:p>
            </p:txBody>
          </p:sp>
          <p:grpSp>
            <p:nvGrpSpPr>
              <p:cNvPr id="24" name="Group 23">
                <a:extLst>
                  <a:ext uri="{FF2B5EF4-FFF2-40B4-BE49-F238E27FC236}">
                    <a16:creationId xmlns:a16="http://schemas.microsoft.com/office/drawing/2014/main" id="{353F3CCB-BB53-4555-96B0-132C0AD0FAEA}"/>
                  </a:ext>
                </a:extLst>
              </p:cNvPr>
              <p:cNvGrpSpPr/>
              <p:nvPr/>
            </p:nvGrpSpPr>
            <p:grpSpPr>
              <a:xfrm>
                <a:off x="7082977" y="3638673"/>
                <a:ext cx="716366" cy="835760"/>
                <a:chOff x="1021444" y="2381230"/>
                <a:chExt cx="843399" cy="983966"/>
              </a:xfrm>
            </p:grpSpPr>
            <p:grpSp>
              <p:nvGrpSpPr>
                <p:cNvPr id="25" name="Group 24">
                  <a:extLst>
                    <a:ext uri="{FF2B5EF4-FFF2-40B4-BE49-F238E27FC236}">
                      <a16:creationId xmlns:a16="http://schemas.microsoft.com/office/drawing/2014/main" id="{4EE23CDD-E6A0-4CAB-88FF-A235004D0183}"/>
                    </a:ext>
                  </a:extLst>
                </p:cNvPr>
                <p:cNvGrpSpPr/>
                <p:nvPr/>
              </p:nvGrpSpPr>
              <p:grpSpPr>
                <a:xfrm>
                  <a:off x="1021444" y="2381230"/>
                  <a:ext cx="843399" cy="983966"/>
                  <a:chOff x="4597460" y="1724939"/>
                  <a:chExt cx="843399" cy="983966"/>
                </a:xfrm>
              </p:grpSpPr>
              <p:pic>
                <p:nvPicPr>
                  <p:cNvPr id="27" name="Graphic 26">
                    <a:extLst>
                      <a:ext uri="{FF2B5EF4-FFF2-40B4-BE49-F238E27FC236}">
                        <a16:creationId xmlns:a16="http://schemas.microsoft.com/office/drawing/2014/main" id="{C6CCD96B-436E-4E7F-8724-E9658E7F21C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597460" y="1724939"/>
                    <a:ext cx="843399" cy="983966"/>
                  </a:xfrm>
                  <a:prstGeom prst="rect">
                    <a:avLst/>
                  </a:prstGeom>
                  <a:effectLst/>
                </p:spPr>
              </p:pic>
              <p:pic>
                <p:nvPicPr>
                  <p:cNvPr id="28" name="Graphic 27">
                    <a:extLst>
                      <a:ext uri="{FF2B5EF4-FFF2-40B4-BE49-F238E27FC236}">
                        <a16:creationId xmlns:a16="http://schemas.microsoft.com/office/drawing/2014/main" id="{6589FFC4-4FFD-486E-AB50-057453E57D1F}"/>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t="3041" b="3041"/>
                  <a:stretch/>
                </p:blipFill>
                <p:spPr>
                  <a:xfrm>
                    <a:off x="4767419" y="1897854"/>
                    <a:ext cx="480365" cy="377711"/>
                  </a:xfrm>
                  <a:prstGeom prst="rect">
                    <a:avLst/>
                  </a:prstGeom>
                </p:spPr>
              </p:pic>
            </p:grpSp>
            <p:sp>
              <p:nvSpPr>
                <p:cNvPr id="26" name="TextBox 25">
                  <a:extLst>
                    <a:ext uri="{FF2B5EF4-FFF2-40B4-BE49-F238E27FC236}">
                      <a16:creationId xmlns:a16="http://schemas.microsoft.com/office/drawing/2014/main" id="{ED922EC9-C056-4112-9941-04A3BD490530}"/>
                    </a:ext>
                  </a:extLst>
                </p:cNvPr>
                <p:cNvSpPr txBox="1"/>
                <p:nvPr/>
              </p:nvSpPr>
              <p:spPr>
                <a:xfrm>
                  <a:off x="1265508" y="2972992"/>
                  <a:ext cx="332160" cy="163059"/>
                </a:xfrm>
                <a:prstGeom prst="rect">
                  <a:avLst/>
                </a:prstGeom>
                <a:noFill/>
              </p:spPr>
              <p:txBody>
                <a:bodyPr wrap="none" lIns="0" tIns="0" rIns="0" bIns="0" rtlCol="0">
                  <a:spAutoFit/>
                </a:bodyPr>
                <a:lstStyle/>
                <a:p>
                  <a:pPr algn="ctr"/>
                  <a:r>
                    <a:rPr lang="en-US" sz="900">
                      <a:solidFill>
                        <a:srgbClr val="202192"/>
                      </a:solidFill>
                      <a:latin typeface="+mj-lt"/>
                    </a:rPr>
                    <a:t>Redis</a:t>
                  </a:r>
                </a:p>
              </p:txBody>
            </p:sp>
          </p:grpSp>
        </p:grpSp>
        <p:pic>
          <p:nvPicPr>
            <p:cNvPr id="8194" name="Picture 2" descr="See the source image">
              <a:extLst>
                <a:ext uri="{FF2B5EF4-FFF2-40B4-BE49-F238E27FC236}">
                  <a16:creationId xmlns:a16="http://schemas.microsoft.com/office/drawing/2014/main" id="{6927D147-A9A5-4D4A-A6B8-7815ED7EBF37}"/>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181069" y="1754577"/>
              <a:ext cx="1685112" cy="4325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D98D00BE-AB39-460C-A94C-3E7DC7D63ECA}"/>
              </a:ext>
            </a:extLst>
          </p:cNvPr>
          <p:cNvGrpSpPr/>
          <p:nvPr/>
        </p:nvGrpSpPr>
        <p:grpSpPr>
          <a:xfrm>
            <a:off x="5730484" y="2798886"/>
            <a:ext cx="1375263" cy="1602049"/>
            <a:chOff x="4704310" y="2907296"/>
            <a:chExt cx="1120837" cy="1305667"/>
          </a:xfrm>
        </p:grpSpPr>
        <p:grpSp>
          <p:nvGrpSpPr>
            <p:cNvPr id="33" name="!!AppA">
              <a:extLst>
                <a:ext uri="{FF2B5EF4-FFF2-40B4-BE49-F238E27FC236}">
                  <a16:creationId xmlns:a16="http://schemas.microsoft.com/office/drawing/2014/main" id="{C2205192-12E1-4728-9818-D5F6936FEF4E}"/>
                </a:ext>
              </a:extLst>
            </p:cNvPr>
            <p:cNvGrpSpPr/>
            <p:nvPr/>
          </p:nvGrpSpPr>
          <p:grpSpPr>
            <a:xfrm>
              <a:off x="4704310" y="2907296"/>
              <a:ext cx="1041365" cy="1214927"/>
              <a:chOff x="3444425" y="1954650"/>
              <a:chExt cx="1400539" cy="1633964"/>
            </a:xfrm>
          </p:grpSpPr>
          <p:pic>
            <p:nvPicPr>
              <p:cNvPr id="34" name="Graphic 33">
                <a:extLst>
                  <a:ext uri="{FF2B5EF4-FFF2-40B4-BE49-F238E27FC236}">
                    <a16:creationId xmlns:a16="http://schemas.microsoft.com/office/drawing/2014/main" id="{9DF3C54A-2A9D-48C7-B3D9-D9D33E7176D2}"/>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3444425" y="1954650"/>
                <a:ext cx="1400539" cy="1633964"/>
              </a:xfrm>
              <a:prstGeom prst="rect">
                <a:avLst/>
              </a:prstGeom>
            </p:spPr>
          </p:pic>
          <p:sp>
            <p:nvSpPr>
              <p:cNvPr id="35" name="TextBox 34">
                <a:extLst>
                  <a:ext uri="{FF2B5EF4-FFF2-40B4-BE49-F238E27FC236}">
                    <a16:creationId xmlns:a16="http://schemas.microsoft.com/office/drawing/2014/main" id="{251290F2-86CF-4513-B3F7-80BE40F1089B}"/>
                  </a:ext>
                </a:extLst>
              </p:cNvPr>
              <p:cNvSpPr txBox="1"/>
              <p:nvPr/>
            </p:nvSpPr>
            <p:spPr>
              <a:xfrm>
                <a:off x="3700904" y="2429761"/>
                <a:ext cx="804727" cy="269882"/>
              </a:xfrm>
              <a:prstGeom prst="rect">
                <a:avLst/>
              </a:prstGeom>
              <a:noFill/>
            </p:spPr>
            <p:txBody>
              <a:bodyPr wrap="none" lIns="0" tIns="0" rIns="0" bIns="0" rtlCol="0">
                <a:spAutoFit/>
              </a:bodyPr>
              <a:lstStyle/>
              <a:p>
                <a:pPr algn="ctr"/>
                <a:r>
                  <a:rPr lang="en-US" sz="1600">
                    <a:solidFill>
                      <a:srgbClr val="202192"/>
                    </a:solidFill>
                    <a:latin typeface="+mj-lt"/>
                  </a:rPr>
                  <a:t>My App</a:t>
                </a:r>
              </a:p>
            </p:txBody>
          </p:sp>
        </p:grpSp>
        <p:grpSp>
          <p:nvGrpSpPr>
            <p:cNvPr id="36" name="!!Sidecar">
              <a:extLst>
                <a:ext uri="{FF2B5EF4-FFF2-40B4-BE49-F238E27FC236}">
                  <a16:creationId xmlns:a16="http://schemas.microsoft.com/office/drawing/2014/main" id="{59AAAF34-B6B9-47D5-9325-C3F8DCB50F30}"/>
                </a:ext>
              </a:extLst>
            </p:cNvPr>
            <p:cNvGrpSpPr/>
            <p:nvPr/>
          </p:nvGrpSpPr>
          <p:grpSpPr>
            <a:xfrm>
              <a:off x="5298110" y="3595894"/>
              <a:ext cx="527037" cy="617069"/>
              <a:chOff x="8298598" y="2543027"/>
              <a:chExt cx="1186830" cy="1389573"/>
            </a:xfrm>
          </p:grpSpPr>
          <p:sp>
            <p:nvSpPr>
              <p:cNvPr id="37" name="Freeform: Shape 36">
                <a:extLst>
                  <a:ext uri="{FF2B5EF4-FFF2-40B4-BE49-F238E27FC236}">
                    <a16:creationId xmlns:a16="http://schemas.microsoft.com/office/drawing/2014/main" id="{D88F4FF5-A4DC-4C0A-8497-3E17796C46DD}"/>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50A6E77-F558-4B40-BD6C-2595281BDB28}"/>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39" name="Graphic 11">
                <a:extLst>
                  <a:ext uri="{FF2B5EF4-FFF2-40B4-BE49-F238E27FC236}">
                    <a16:creationId xmlns:a16="http://schemas.microsoft.com/office/drawing/2014/main" id="{F42BBBE2-2773-4CE9-BE57-19C306F28023}"/>
                  </a:ext>
                </a:extLst>
              </p:cNvPr>
              <p:cNvGrpSpPr/>
              <p:nvPr/>
            </p:nvGrpSpPr>
            <p:grpSpPr>
              <a:xfrm>
                <a:off x="8386477" y="2846026"/>
                <a:ext cx="952402" cy="699902"/>
                <a:chOff x="8386477" y="2846026"/>
                <a:chExt cx="952402" cy="699902"/>
              </a:xfrm>
            </p:grpSpPr>
            <p:sp>
              <p:nvSpPr>
                <p:cNvPr id="40" name="Freeform: Shape 39">
                  <a:extLst>
                    <a:ext uri="{FF2B5EF4-FFF2-40B4-BE49-F238E27FC236}">
                      <a16:creationId xmlns:a16="http://schemas.microsoft.com/office/drawing/2014/main" id="{FB5F0AF5-AF18-4291-9E34-62E8F87CC020}"/>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89DF9EA-94CA-4B43-9243-91A5ACEF835B}"/>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5900614-8663-41A7-B9E5-65256BD42BFE}"/>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0429320-D256-4C82-B6DB-95A0103EB856}"/>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BA1DDE8-D297-42F1-BFC9-FDA75E99BF03}"/>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0A018C9-E1E4-48A0-859B-DFFC490E51DA}"/>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sp>
          <p:nvSpPr>
            <p:cNvPr id="46" name="Rectangle 45">
              <a:extLst>
                <a:ext uri="{FF2B5EF4-FFF2-40B4-BE49-F238E27FC236}">
                  <a16:creationId xmlns:a16="http://schemas.microsoft.com/office/drawing/2014/main" id="{753929BA-5B2E-4144-ADC6-661A945DEFE4}"/>
                </a:ext>
              </a:extLst>
            </p:cNvPr>
            <p:cNvSpPr/>
            <p:nvPr/>
          </p:nvSpPr>
          <p:spPr bwMode="auto">
            <a:xfrm>
              <a:off x="5294856" y="3591425"/>
              <a:ext cx="529944" cy="6193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800" err="1">
                <a:solidFill>
                  <a:srgbClr val="FFFFFF"/>
                </a:solidFill>
                <a:ea typeface="Segoe UI" pitchFamily="34" charset="0"/>
                <a:cs typeface="Segoe UI" pitchFamily="34" charset="0"/>
              </a:endParaRPr>
            </a:p>
          </p:txBody>
        </p:sp>
      </p:grpSp>
      <p:grpSp>
        <p:nvGrpSpPr>
          <p:cNvPr id="7191" name="Group 7190">
            <a:extLst>
              <a:ext uri="{FF2B5EF4-FFF2-40B4-BE49-F238E27FC236}">
                <a16:creationId xmlns:a16="http://schemas.microsoft.com/office/drawing/2014/main" id="{5E96AAB9-8CF3-430F-BD6A-47D726EA0FCA}"/>
              </a:ext>
            </a:extLst>
          </p:cNvPr>
          <p:cNvGrpSpPr/>
          <p:nvPr/>
        </p:nvGrpSpPr>
        <p:grpSpPr>
          <a:xfrm>
            <a:off x="9773538" y="1117054"/>
            <a:ext cx="2149976" cy="5148482"/>
            <a:chOff x="9773538" y="1117054"/>
            <a:chExt cx="2149976" cy="5148482"/>
          </a:xfrm>
        </p:grpSpPr>
        <p:grpSp>
          <p:nvGrpSpPr>
            <p:cNvPr id="69" name="Group 68">
              <a:extLst>
                <a:ext uri="{FF2B5EF4-FFF2-40B4-BE49-F238E27FC236}">
                  <a16:creationId xmlns:a16="http://schemas.microsoft.com/office/drawing/2014/main" id="{5C64B7C1-8A7A-4A13-95CA-23BC45F33D4C}"/>
                </a:ext>
              </a:extLst>
            </p:cNvPr>
            <p:cNvGrpSpPr/>
            <p:nvPr/>
          </p:nvGrpSpPr>
          <p:grpSpPr>
            <a:xfrm>
              <a:off x="10203788" y="1730810"/>
              <a:ext cx="1718387" cy="639938"/>
              <a:chOff x="9924112" y="485174"/>
              <a:chExt cx="1718387" cy="639938"/>
            </a:xfrm>
          </p:grpSpPr>
          <p:sp>
            <p:nvSpPr>
              <p:cNvPr id="70" name="Rounded Rectangle 5">
                <a:extLst>
                  <a:ext uri="{FF2B5EF4-FFF2-40B4-BE49-F238E27FC236}">
                    <a16:creationId xmlns:a16="http://schemas.microsoft.com/office/drawing/2014/main" id="{9D3DF164-6F37-4F7E-BEF4-107D81ED2739}"/>
                  </a:ext>
                </a:extLst>
              </p:cNvPr>
              <p:cNvSpPr/>
              <p:nvPr/>
            </p:nvSpPr>
            <p:spPr bwMode="auto">
              <a:xfrm>
                <a:off x="9924112" y="485174"/>
                <a:ext cx="1718387" cy="639938"/>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mn-cs"/>
                  </a:rPr>
                  <a:t>State Stores</a:t>
                </a:r>
              </a:p>
            </p:txBody>
          </p:sp>
          <p:pic>
            <p:nvPicPr>
              <p:cNvPr id="71" name="Graphic 70">
                <a:extLst>
                  <a:ext uri="{FF2B5EF4-FFF2-40B4-BE49-F238E27FC236}">
                    <a16:creationId xmlns:a16="http://schemas.microsoft.com/office/drawing/2014/main" id="{D562C9F6-D75D-43D8-A6BC-B6FA453246CF}"/>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02326" y="563829"/>
                <a:ext cx="298842" cy="489176"/>
              </a:xfrm>
              <a:prstGeom prst="rect">
                <a:avLst/>
              </a:prstGeom>
            </p:spPr>
          </p:pic>
        </p:grpSp>
        <p:grpSp>
          <p:nvGrpSpPr>
            <p:cNvPr id="72" name="Group 71">
              <a:extLst>
                <a:ext uri="{FF2B5EF4-FFF2-40B4-BE49-F238E27FC236}">
                  <a16:creationId xmlns:a16="http://schemas.microsoft.com/office/drawing/2014/main" id="{32D62C0D-FE1D-4F9F-9B86-812E9509E81B}"/>
                </a:ext>
              </a:extLst>
            </p:cNvPr>
            <p:cNvGrpSpPr/>
            <p:nvPr/>
          </p:nvGrpSpPr>
          <p:grpSpPr>
            <a:xfrm>
              <a:off x="10203788" y="2704507"/>
              <a:ext cx="1718388" cy="639938"/>
              <a:chOff x="9924112" y="1688138"/>
              <a:chExt cx="1718388" cy="639938"/>
            </a:xfrm>
          </p:grpSpPr>
          <p:sp>
            <p:nvSpPr>
              <p:cNvPr id="73" name="Rounded Rectangle 5">
                <a:extLst>
                  <a:ext uri="{FF2B5EF4-FFF2-40B4-BE49-F238E27FC236}">
                    <a16:creationId xmlns:a16="http://schemas.microsoft.com/office/drawing/2014/main" id="{CC768A82-5C6C-41A0-81CD-71C555C362E9}"/>
                  </a:ext>
                </a:extLst>
              </p:cNvPr>
              <p:cNvSpPr/>
              <p:nvPr/>
            </p:nvSpPr>
            <p:spPr bwMode="auto">
              <a:xfrm>
                <a:off x="9924112" y="1688138"/>
                <a:ext cx="1718388" cy="639938"/>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err="1">
                    <a:ln>
                      <a:noFill/>
                    </a:ln>
                    <a:solidFill>
                      <a:srgbClr val="000000"/>
                    </a:solidFill>
                    <a:effectLst/>
                    <a:uLnTx/>
                    <a:uFillTx/>
                    <a:latin typeface="Segoe UI Semibold"/>
                    <a:ea typeface="+mn-ea"/>
                    <a:cs typeface="+mn-cs"/>
                  </a:rPr>
                  <a:t>PubSub</a:t>
                </a:r>
                <a:endParaRPr kumimoji="0" lang="en-US" sz="12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defTabSz="932472" rtl="0" eaLnBrk="1" fontAlgn="base" latinLnBrk="0" hangingPunct="1">
                  <a:lnSpc>
                    <a:spcPct val="100000"/>
                  </a:lnSpc>
                  <a:spcBef>
                    <a:spcPct val="0"/>
                  </a:spcBef>
                  <a:spcAft>
                    <a:spcPct val="0"/>
                  </a:spcAft>
                  <a:buClrTx/>
                  <a:buSzTx/>
                  <a:buFontTx/>
                  <a:buNone/>
                  <a:tabLst/>
                  <a:defRPr/>
                </a:pPr>
                <a:r>
                  <a:rPr lang="en-US" sz="1200">
                    <a:solidFill>
                      <a:srgbClr val="000000"/>
                    </a:solidFill>
                    <a:latin typeface="Segoe UI Semibold"/>
                  </a:rPr>
                  <a:t>Brokers</a:t>
                </a:r>
                <a:endParaRPr kumimoji="0" lang="en-US" sz="12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74" name="Graphic 73">
                <a:extLst>
                  <a:ext uri="{FF2B5EF4-FFF2-40B4-BE49-F238E27FC236}">
                    <a16:creationId xmlns:a16="http://schemas.microsoft.com/office/drawing/2014/main" id="{3BD928D1-AAD0-4B8D-8A12-38C8E84BA2A3}"/>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10036536" y="1910025"/>
                <a:ext cx="430421" cy="218797"/>
              </a:xfrm>
              <a:prstGeom prst="rect">
                <a:avLst/>
              </a:prstGeom>
            </p:spPr>
          </p:pic>
        </p:grpSp>
        <p:grpSp>
          <p:nvGrpSpPr>
            <p:cNvPr id="75" name="Group 74">
              <a:extLst>
                <a:ext uri="{FF2B5EF4-FFF2-40B4-BE49-F238E27FC236}">
                  <a16:creationId xmlns:a16="http://schemas.microsoft.com/office/drawing/2014/main" id="{DFF2EFAE-C44D-488A-9CE1-A292E7FA4389}"/>
                </a:ext>
              </a:extLst>
            </p:cNvPr>
            <p:cNvGrpSpPr/>
            <p:nvPr/>
          </p:nvGrpSpPr>
          <p:grpSpPr>
            <a:xfrm>
              <a:off x="10203788" y="4651901"/>
              <a:ext cx="1719726" cy="639938"/>
              <a:chOff x="9922477" y="4094066"/>
              <a:chExt cx="1719726" cy="639938"/>
            </a:xfrm>
          </p:grpSpPr>
          <p:sp>
            <p:nvSpPr>
              <p:cNvPr id="76" name="Rounded Rectangle 5">
                <a:extLst>
                  <a:ext uri="{FF2B5EF4-FFF2-40B4-BE49-F238E27FC236}">
                    <a16:creationId xmlns:a16="http://schemas.microsoft.com/office/drawing/2014/main" id="{508350BF-302D-4581-B1AC-226DBC8584A1}"/>
                  </a:ext>
                </a:extLst>
              </p:cNvPr>
              <p:cNvSpPr/>
              <p:nvPr/>
            </p:nvSpPr>
            <p:spPr bwMode="auto">
              <a:xfrm>
                <a:off x="9922477" y="4094066"/>
                <a:ext cx="1719726" cy="639938"/>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mn-cs"/>
                  </a:rPr>
                  <a:t>Secret </a:t>
                </a:r>
                <a:r>
                  <a:rPr lang="en-US" sz="1200">
                    <a:solidFill>
                      <a:srgbClr val="000000"/>
                    </a:solidFill>
                    <a:latin typeface="Segoe UI Semibold"/>
                  </a:rPr>
                  <a:t>Stores</a:t>
                </a:r>
                <a:endParaRPr kumimoji="0" lang="en-US" sz="12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77" name="Graphic 76">
                <a:extLst>
                  <a:ext uri="{FF2B5EF4-FFF2-40B4-BE49-F238E27FC236}">
                    <a16:creationId xmlns:a16="http://schemas.microsoft.com/office/drawing/2014/main" id="{7DC256E8-36C1-4F4C-8264-C66D141B4885}"/>
                  </a:ext>
                </a:extLst>
              </p:cNvPr>
              <p:cNvPicPr>
                <a:picLocks noChangeAspect="1"/>
              </p:cNvPicPr>
              <p:nvPr/>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10054571" y="4204576"/>
                <a:ext cx="352530" cy="441552"/>
              </a:xfrm>
              <a:prstGeom prst="rect">
                <a:avLst/>
              </a:prstGeom>
            </p:spPr>
          </p:pic>
        </p:grpSp>
        <p:grpSp>
          <p:nvGrpSpPr>
            <p:cNvPr id="78" name="Group 77">
              <a:extLst>
                <a:ext uri="{FF2B5EF4-FFF2-40B4-BE49-F238E27FC236}">
                  <a16:creationId xmlns:a16="http://schemas.microsoft.com/office/drawing/2014/main" id="{AEAFB903-7BB3-421E-ADB2-8D8C2FAD4B8B}"/>
                </a:ext>
              </a:extLst>
            </p:cNvPr>
            <p:cNvGrpSpPr/>
            <p:nvPr/>
          </p:nvGrpSpPr>
          <p:grpSpPr>
            <a:xfrm>
              <a:off x="10203788" y="3678204"/>
              <a:ext cx="1719726" cy="639938"/>
              <a:chOff x="9922479" y="2891102"/>
              <a:chExt cx="1719726" cy="639938"/>
            </a:xfrm>
          </p:grpSpPr>
          <p:sp>
            <p:nvSpPr>
              <p:cNvPr id="79" name="Rounded Rectangle 5">
                <a:extLst>
                  <a:ext uri="{FF2B5EF4-FFF2-40B4-BE49-F238E27FC236}">
                    <a16:creationId xmlns:a16="http://schemas.microsoft.com/office/drawing/2014/main" id="{F7ACE5E0-3790-4011-9B45-E5977513D65D}"/>
                  </a:ext>
                </a:extLst>
              </p:cNvPr>
              <p:cNvSpPr/>
              <p:nvPr/>
            </p:nvSpPr>
            <p:spPr bwMode="auto">
              <a:xfrm>
                <a:off x="9922479" y="2891102"/>
                <a:ext cx="1719726" cy="639938"/>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mn-cs"/>
                  </a:rPr>
                  <a:t>Bindings</a:t>
                </a:r>
              </a:p>
              <a:p>
                <a:pPr marL="0" marR="0" lvl="0" indent="0" defTabSz="932472" rtl="0" eaLnBrk="1" fontAlgn="base" latinLnBrk="0" hangingPunct="1">
                  <a:lnSpc>
                    <a:spcPct val="100000"/>
                  </a:lnSpc>
                  <a:spcBef>
                    <a:spcPct val="0"/>
                  </a:spcBef>
                  <a:spcAft>
                    <a:spcPct val="0"/>
                  </a:spcAft>
                  <a:buClrTx/>
                  <a:buSzTx/>
                  <a:buFontTx/>
                  <a:buNone/>
                  <a:tabLst/>
                  <a:defRPr/>
                </a:pPr>
                <a:r>
                  <a:rPr lang="en-US" sz="1200">
                    <a:solidFill>
                      <a:srgbClr val="000000"/>
                    </a:solidFill>
                    <a:latin typeface="Segoe UI Semibold"/>
                  </a:rPr>
                  <a:t>&amp; Triggers</a:t>
                </a:r>
                <a:endParaRPr kumimoji="0" lang="en-US" sz="12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80" name="Graphic 79">
                <a:extLst>
                  <a:ext uri="{FF2B5EF4-FFF2-40B4-BE49-F238E27FC236}">
                    <a16:creationId xmlns:a16="http://schemas.microsoft.com/office/drawing/2014/main" id="{199BEFDC-5E1B-4F28-A996-14DEC9659C4F}"/>
                  </a:ext>
                </a:extLst>
              </p:cNvPr>
              <p:cNvPicPr>
                <a:picLocks noChangeAspect="1"/>
              </p:cNvPicPr>
              <p:nvPr/>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9986967" y="3030645"/>
                <a:ext cx="479990" cy="383486"/>
              </a:xfrm>
              <a:prstGeom prst="rect">
                <a:avLst/>
              </a:prstGeom>
            </p:spPr>
          </p:pic>
        </p:grpSp>
        <p:grpSp>
          <p:nvGrpSpPr>
            <p:cNvPr id="81" name="Group 80">
              <a:extLst>
                <a:ext uri="{FF2B5EF4-FFF2-40B4-BE49-F238E27FC236}">
                  <a16:creationId xmlns:a16="http://schemas.microsoft.com/office/drawing/2014/main" id="{FC6EE9DC-150D-4B12-8041-2BFF1EC50F03}"/>
                </a:ext>
              </a:extLst>
            </p:cNvPr>
            <p:cNvGrpSpPr/>
            <p:nvPr/>
          </p:nvGrpSpPr>
          <p:grpSpPr>
            <a:xfrm>
              <a:off x="10205129" y="5625598"/>
              <a:ext cx="1718385" cy="639938"/>
              <a:chOff x="9924113" y="5297029"/>
              <a:chExt cx="1718385" cy="639938"/>
            </a:xfrm>
          </p:grpSpPr>
          <p:sp>
            <p:nvSpPr>
              <p:cNvPr id="82" name="Rounded Rectangle 5">
                <a:extLst>
                  <a:ext uri="{FF2B5EF4-FFF2-40B4-BE49-F238E27FC236}">
                    <a16:creationId xmlns:a16="http://schemas.microsoft.com/office/drawing/2014/main" id="{8EE676BE-7585-403C-B58D-A79A89D7BDB1}"/>
                  </a:ext>
                </a:extLst>
              </p:cNvPr>
              <p:cNvSpPr/>
              <p:nvPr/>
            </p:nvSpPr>
            <p:spPr bwMode="auto">
              <a:xfrm>
                <a:off x="9924113" y="5297029"/>
                <a:ext cx="1718385" cy="639938"/>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mn-cs"/>
                  </a:rPr>
                  <a:t>Observability</a:t>
                </a:r>
              </a:p>
            </p:txBody>
          </p:sp>
          <p:pic>
            <p:nvPicPr>
              <p:cNvPr id="83" name="Graphic 82">
                <a:extLst>
                  <a:ext uri="{FF2B5EF4-FFF2-40B4-BE49-F238E27FC236}">
                    <a16:creationId xmlns:a16="http://schemas.microsoft.com/office/drawing/2014/main" id="{357CB65C-9877-4D68-B816-6CA6BA6DEDB5}"/>
                  </a:ext>
                </a:extLst>
              </p:cNvPr>
              <p:cNvPicPr>
                <a:picLocks noChangeAspect="1"/>
              </p:cNvPicPr>
              <p:nvPr/>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10008418" y="5403615"/>
                <a:ext cx="486655" cy="416934"/>
              </a:xfrm>
              <a:prstGeom prst="rect">
                <a:avLst/>
              </a:prstGeom>
            </p:spPr>
          </p:pic>
        </p:grpSp>
        <p:sp>
          <p:nvSpPr>
            <p:cNvPr id="90" name="TextBox 89">
              <a:extLst>
                <a:ext uri="{FF2B5EF4-FFF2-40B4-BE49-F238E27FC236}">
                  <a16:creationId xmlns:a16="http://schemas.microsoft.com/office/drawing/2014/main" id="{59CD608F-D9DD-4217-AEF4-429234295539}"/>
                </a:ext>
              </a:extLst>
            </p:cNvPr>
            <p:cNvSpPr txBox="1"/>
            <p:nvPr/>
          </p:nvSpPr>
          <p:spPr>
            <a:xfrm>
              <a:off x="9773538" y="1117054"/>
              <a:ext cx="2123979" cy="307777"/>
            </a:xfrm>
            <a:prstGeom prst="rect">
              <a:avLst/>
            </a:prstGeom>
            <a:noFill/>
          </p:spPr>
          <p:txBody>
            <a:bodyPr wrap="none" lIns="0" tIns="0" rIns="0" bIns="0" rtlCol="0">
              <a:spAutoFit/>
            </a:bodyPr>
            <a:lstStyle/>
            <a:p>
              <a:pPr algn="ctr"/>
              <a:r>
                <a:rPr lang="en-US" sz="2000">
                  <a:solidFill>
                    <a:srgbClr val="202192"/>
                  </a:solidFill>
                  <a:latin typeface="+mj-lt"/>
                </a:rPr>
                <a:t>Dapr Components</a:t>
              </a:r>
            </a:p>
          </p:txBody>
        </p:sp>
      </p:grpSp>
      <p:grpSp>
        <p:nvGrpSpPr>
          <p:cNvPr id="7192" name="Group 7191">
            <a:extLst>
              <a:ext uri="{FF2B5EF4-FFF2-40B4-BE49-F238E27FC236}">
                <a16:creationId xmlns:a16="http://schemas.microsoft.com/office/drawing/2014/main" id="{2BF72D78-C714-4247-AC1C-97911C45F94C}"/>
              </a:ext>
            </a:extLst>
          </p:cNvPr>
          <p:cNvGrpSpPr/>
          <p:nvPr/>
        </p:nvGrpSpPr>
        <p:grpSpPr>
          <a:xfrm>
            <a:off x="7105321" y="1948248"/>
            <a:ext cx="3099808" cy="4103164"/>
            <a:chOff x="7105321" y="1948248"/>
            <a:chExt cx="3099808" cy="4103164"/>
          </a:xfrm>
        </p:grpSpPr>
        <p:cxnSp>
          <p:nvCxnSpPr>
            <p:cNvPr id="22" name="Straight Arrow Connector 139">
              <a:extLst>
                <a:ext uri="{FF2B5EF4-FFF2-40B4-BE49-F238E27FC236}">
                  <a16:creationId xmlns:a16="http://schemas.microsoft.com/office/drawing/2014/main" id="{8F6B80A8-2888-4B6A-8AD7-7E86EEF0C9FF}"/>
                </a:ext>
              </a:extLst>
            </p:cNvPr>
            <p:cNvCxnSpPr>
              <a:cxnSpLocks/>
              <a:endCxn id="46" idx="3"/>
            </p:cNvCxnSpPr>
            <p:nvPr/>
          </p:nvCxnSpPr>
          <p:spPr>
            <a:xfrm flipH="1">
              <a:off x="7105321" y="3995769"/>
              <a:ext cx="2517839" cy="22506"/>
            </a:xfrm>
            <a:prstGeom prst="straightConnector1">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7689765-9FE1-4512-B57D-E10ED9DFE29D}"/>
                </a:ext>
              </a:extLst>
            </p:cNvPr>
            <p:cNvCxnSpPr>
              <a:cxnSpLocks/>
              <a:stCxn id="70" idx="1"/>
              <a:endCxn id="59" idx="6"/>
            </p:cNvCxnSpPr>
            <p:nvPr/>
          </p:nvCxnSpPr>
          <p:spPr>
            <a:xfrm flipH="1" flipV="1">
              <a:off x="9941422" y="2050432"/>
              <a:ext cx="262366" cy="347"/>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ectangle 28">
              <a:extLst>
                <a:ext uri="{FF2B5EF4-FFF2-40B4-BE49-F238E27FC236}">
                  <a16:creationId xmlns:a16="http://schemas.microsoft.com/office/drawing/2014/main" id="{C70A069C-81F6-4250-B079-4D5B5B7BD03E}"/>
                </a:ext>
              </a:extLst>
            </p:cNvPr>
            <p:cNvSpPr/>
            <p:nvPr/>
          </p:nvSpPr>
          <p:spPr bwMode="auto">
            <a:xfrm rot="5400000">
              <a:off x="7765194" y="3913559"/>
              <a:ext cx="3899750" cy="182416"/>
            </a:xfrm>
            <a:custGeom>
              <a:avLst/>
              <a:gdLst>
                <a:gd name="connsiteX0" fmla="*/ 0 w 4891229"/>
                <a:gd name="connsiteY0" fmla="*/ 0 h 2229188"/>
                <a:gd name="connsiteX1" fmla="*/ 4891229 w 4891229"/>
                <a:gd name="connsiteY1" fmla="*/ 0 h 2229188"/>
                <a:gd name="connsiteX2" fmla="*/ 4891229 w 4891229"/>
                <a:gd name="connsiteY2" fmla="*/ 2229188 h 2229188"/>
                <a:gd name="connsiteX3" fmla="*/ 0 w 4891229"/>
                <a:gd name="connsiteY3" fmla="*/ 2229188 h 2229188"/>
                <a:gd name="connsiteX4" fmla="*/ 0 w 4891229"/>
                <a:gd name="connsiteY4" fmla="*/ 0 h 2229188"/>
                <a:gd name="connsiteX0" fmla="*/ 4891229 w 4982669"/>
                <a:gd name="connsiteY0" fmla="*/ 0 h 2229188"/>
                <a:gd name="connsiteX1" fmla="*/ 4891229 w 4982669"/>
                <a:gd name="connsiteY1" fmla="*/ 2229188 h 2229188"/>
                <a:gd name="connsiteX2" fmla="*/ 0 w 4982669"/>
                <a:gd name="connsiteY2" fmla="*/ 2229188 h 2229188"/>
                <a:gd name="connsiteX3" fmla="*/ 0 w 4982669"/>
                <a:gd name="connsiteY3" fmla="*/ 0 h 2229188"/>
                <a:gd name="connsiteX4" fmla="*/ 4982669 w 4982669"/>
                <a:gd name="connsiteY4" fmla="*/ 91440 h 2229188"/>
                <a:gd name="connsiteX0" fmla="*/ 4891229 w 4891229"/>
                <a:gd name="connsiteY0" fmla="*/ 0 h 2229188"/>
                <a:gd name="connsiteX1" fmla="*/ 4891229 w 4891229"/>
                <a:gd name="connsiteY1" fmla="*/ 2229188 h 2229188"/>
                <a:gd name="connsiteX2" fmla="*/ 0 w 4891229"/>
                <a:gd name="connsiteY2" fmla="*/ 2229188 h 2229188"/>
                <a:gd name="connsiteX3" fmla="*/ 0 w 4891229"/>
                <a:gd name="connsiteY3" fmla="*/ 0 h 2229188"/>
              </a:gdLst>
              <a:ahLst/>
              <a:cxnLst>
                <a:cxn ang="0">
                  <a:pos x="connsiteX0" y="connsiteY0"/>
                </a:cxn>
                <a:cxn ang="0">
                  <a:pos x="connsiteX1" y="connsiteY1"/>
                </a:cxn>
                <a:cxn ang="0">
                  <a:pos x="connsiteX2" y="connsiteY2"/>
                </a:cxn>
                <a:cxn ang="0">
                  <a:pos x="connsiteX3" y="connsiteY3"/>
                </a:cxn>
              </a:cxnLst>
              <a:rect l="l" t="t" r="r" b="b"/>
              <a:pathLst>
                <a:path w="4891229" h="2229188">
                  <a:moveTo>
                    <a:pt x="4891229" y="0"/>
                  </a:moveTo>
                  <a:lnTo>
                    <a:pt x="4891229" y="2229188"/>
                  </a:lnTo>
                  <a:lnTo>
                    <a:pt x="0" y="2229188"/>
                  </a:lnTo>
                  <a:lnTo>
                    <a:pt x="0" y="0"/>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52" name="Straight Arrow Connector 51">
              <a:extLst>
                <a:ext uri="{FF2B5EF4-FFF2-40B4-BE49-F238E27FC236}">
                  <a16:creationId xmlns:a16="http://schemas.microsoft.com/office/drawing/2014/main" id="{D2E6789F-B3DD-4F56-8DC4-271651EE44C5}"/>
                </a:ext>
              </a:extLst>
            </p:cNvPr>
            <p:cNvCxnSpPr>
              <a:cxnSpLocks/>
              <a:endCxn id="61" idx="3"/>
            </p:cNvCxnSpPr>
            <p:nvPr/>
          </p:nvCxnSpPr>
          <p:spPr>
            <a:xfrm>
              <a:off x="9623861" y="3023178"/>
              <a:ext cx="175815" cy="384"/>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6D557D6-1A75-4D78-9F51-1DD0088EE61A}"/>
                </a:ext>
              </a:extLst>
            </p:cNvPr>
            <p:cNvCxnSpPr>
              <a:cxnSpLocks/>
              <a:endCxn id="64" idx="3"/>
            </p:cNvCxnSpPr>
            <p:nvPr/>
          </p:nvCxnSpPr>
          <p:spPr>
            <a:xfrm>
              <a:off x="9633810" y="4965871"/>
              <a:ext cx="169213" cy="4264"/>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B74527F1-193C-498A-9FB6-124D3208EAB3}"/>
                </a:ext>
              </a:extLst>
            </p:cNvPr>
            <p:cNvGrpSpPr/>
            <p:nvPr/>
          </p:nvGrpSpPr>
          <p:grpSpPr>
            <a:xfrm>
              <a:off x="9799676" y="3895244"/>
              <a:ext cx="188418" cy="204368"/>
              <a:chOff x="6207667" y="1018040"/>
              <a:chExt cx="248285" cy="269304"/>
            </a:xfrm>
          </p:grpSpPr>
          <p:sp>
            <p:nvSpPr>
              <p:cNvPr id="55" name="Freeform: Shape 54">
                <a:extLst>
                  <a:ext uri="{FF2B5EF4-FFF2-40B4-BE49-F238E27FC236}">
                    <a16:creationId xmlns:a16="http://schemas.microsoft.com/office/drawing/2014/main" id="{281568A6-24B1-4833-BE5B-A343A3E8BDEC}"/>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6" name="Oval 55">
                <a:extLst>
                  <a:ext uri="{FF2B5EF4-FFF2-40B4-BE49-F238E27FC236}">
                    <a16:creationId xmlns:a16="http://schemas.microsoft.com/office/drawing/2014/main" id="{E243B87C-CFD2-4377-8A38-C32CBCB19DE4}"/>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57" name="Group 56">
              <a:extLst>
                <a:ext uri="{FF2B5EF4-FFF2-40B4-BE49-F238E27FC236}">
                  <a16:creationId xmlns:a16="http://schemas.microsoft.com/office/drawing/2014/main" id="{17655560-9583-4C52-8771-221DFB87EFC7}"/>
                </a:ext>
              </a:extLst>
            </p:cNvPr>
            <p:cNvGrpSpPr/>
            <p:nvPr/>
          </p:nvGrpSpPr>
          <p:grpSpPr>
            <a:xfrm>
              <a:off x="9799676" y="1948248"/>
              <a:ext cx="188418" cy="204368"/>
              <a:chOff x="6207667" y="1018040"/>
              <a:chExt cx="248285" cy="269304"/>
            </a:xfrm>
          </p:grpSpPr>
          <p:sp>
            <p:nvSpPr>
              <p:cNvPr id="58" name="Freeform: Shape 57">
                <a:extLst>
                  <a:ext uri="{FF2B5EF4-FFF2-40B4-BE49-F238E27FC236}">
                    <a16:creationId xmlns:a16="http://schemas.microsoft.com/office/drawing/2014/main" id="{69C37815-70BE-479F-874B-CF9631CF1020}"/>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9" name="Oval 58">
                <a:extLst>
                  <a:ext uri="{FF2B5EF4-FFF2-40B4-BE49-F238E27FC236}">
                    <a16:creationId xmlns:a16="http://schemas.microsoft.com/office/drawing/2014/main" id="{29182251-EA15-4762-A148-1081FAC1D0DA}"/>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60" name="Group 59">
              <a:extLst>
                <a:ext uri="{FF2B5EF4-FFF2-40B4-BE49-F238E27FC236}">
                  <a16:creationId xmlns:a16="http://schemas.microsoft.com/office/drawing/2014/main" id="{AA54ACCD-FEA9-4AF4-A8A6-C59F328460D9}"/>
                </a:ext>
              </a:extLst>
            </p:cNvPr>
            <p:cNvGrpSpPr/>
            <p:nvPr/>
          </p:nvGrpSpPr>
          <p:grpSpPr>
            <a:xfrm>
              <a:off x="9799676" y="2921378"/>
              <a:ext cx="188418" cy="204368"/>
              <a:chOff x="6207667" y="1018040"/>
              <a:chExt cx="248285" cy="269304"/>
            </a:xfrm>
          </p:grpSpPr>
          <p:sp>
            <p:nvSpPr>
              <p:cNvPr id="61" name="Freeform: Shape 60">
                <a:extLst>
                  <a:ext uri="{FF2B5EF4-FFF2-40B4-BE49-F238E27FC236}">
                    <a16:creationId xmlns:a16="http://schemas.microsoft.com/office/drawing/2014/main" id="{EBCEF51A-942A-4A78-B7CB-9164EF1CC387}"/>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2" name="Oval 61">
                <a:extLst>
                  <a:ext uri="{FF2B5EF4-FFF2-40B4-BE49-F238E27FC236}">
                    <a16:creationId xmlns:a16="http://schemas.microsoft.com/office/drawing/2014/main" id="{BAB2FEAE-BA7E-45F7-97AA-F4BAE87E561A}"/>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63" name="Group 62">
              <a:extLst>
                <a:ext uri="{FF2B5EF4-FFF2-40B4-BE49-F238E27FC236}">
                  <a16:creationId xmlns:a16="http://schemas.microsoft.com/office/drawing/2014/main" id="{68F409F8-9E52-45BF-8C90-08925651F632}"/>
                </a:ext>
              </a:extLst>
            </p:cNvPr>
            <p:cNvGrpSpPr/>
            <p:nvPr/>
          </p:nvGrpSpPr>
          <p:grpSpPr>
            <a:xfrm>
              <a:off x="9803023" y="4867951"/>
              <a:ext cx="188418" cy="204368"/>
              <a:chOff x="6207667" y="1018040"/>
              <a:chExt cx="248285" cy="269304"/>
            </a:xfrm>
          </p:grpSpPr>
          <p:sp>
            <p:nvSpPr>
              <p:cNvPr id="64" name="Freeform: Shape 63">
                <a:extLst>
                  <a:ext uri="{FF2B5EF4-FFF2-40B4-BE49-F238E27FC236}">
                    <a16:creationId xmlns:a16="http://schemas.microsoft.com/office/drawing/2014/main" id="{9C45F9D9-8989-4A43-BB61-1B604AFA592A}"/>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5" name="Oval 64">
                <a:extLst>
                  <a:ext uri="{FF2B5EF4-FFF2-40B4-BE49-F238E27FC236}">
                    <a16:creationId xmlns:a16="http://schemas.microsoft.com/office/drawing/2014/main" id="{653D8EE2-9EC3-4B67-95AD-B97270AF6A45}"/>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66" name="Group 65">
              <a:extLst>
                <a:ext uri="{FF2B5EF4-FFF2-40B4-BE49-F238E27FC236}">
                  <a16:creationId xmlns:a16="http://schemas.microsoft.com/office/drawing/2014/main" id="{3B361BEF-F957-4C46-B5D9-892A19354146}"/>
                </a:ext>
              </a:extLst>
            </p:cNvPr>
            <p:cNvGrpSpPr/>
            <p:nvPr/>
          </p:nvGrpSpPr>
          <p:grpSpPr>
            <a:xfrm>
              <a:off x="9806277" y="5847044"/>
              <a:ext cx="188418" cy="204368"/>
              <a:chOff x="6207667" y="1018040"/>
              <a:chExt cx="248285" cy="269304"/>
            </a:xfrm>
          </p:grpSpPr>
          <p:sp>
            <p:nvSpPr>
              <p:cNvPr id="67" name="Freeform: Shape 66">
                <a:extLst>
                  <a:ext uri="{FF2B5EF4-FFF2-40B4-BE49-F238E27FC236}">
                    <a16:creationId xmlns:a16="http://schemas.microsoft.com/office/drawing/2014/main" id="{594E9DF7-90F4-4B8A-80B0-9BA39BEEEC98}"/>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8" name="Oval 67">
                <a:extLst>
                  <a:ext uri="{FF2B5EF4-FFF2-40B4-BE49-F238E27FC236}">
                    <a16:creationId xmlns:a16="http://schemas.microsoft.com/office/drawing/2014/main" id="{2BA2382A-2EE1-4455-8E24-6A5AEE870F29}"/>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cxnSp>
          <p:nvCxnSpPr>
            <p:cNvPr id="84" name="Straight Arrow Connector 83">
              <a:extLst>
                <a:ext uri="{FF2B5EF4-FFF2-40B4-BE49-F238E27FC236}">
                  <a16:creationId xmlns:a16="http://schemas.microsoft.com/office/drawing/2014/main" id="{47CA51BF-E0E0-49D7-8F73-9EC25441C52D}"/>
                </a:ext>
              </a:extLst>
            </p:cNvPr>
            <p:cNvCxnSpPr>
              <a:cxnSpLocks/>
              <a:stCxn id="65" idx="6"/>
              <a:endCxn id="76" idx="1"/>
            </p:cNvCxnSpPr>
            <p:nvPr/>
          </p:nvCxnSpPr>
          <p:spPr>
            <a:xfrm>
              <a:off x="9944769" y="4970135"/>
              <a:ext cx="259019" cy="1735"/>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985173F-4D76-4FBB-8DE2-F738CED7B9A4}"/>
                </a:ext>
              </a:extLst>
            </p:cNvPr>
            <p:cNvCxnSpPr>
              <a:cxnSpLocks/>
              <a:stCxn id="62" idx="6"/>
              <a:endCxn id="73" idx="1"/>
            </p:cNvCxnSpPr>
            <p:nvPr/>
          </p:nvCxnSpPr>
          <p:spPr>
            <a:xfrm>
              <a:off x="9941422" y="3023562"/>
              <a:ext cx="262366" cy="914"/>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2A2662F-768C-482E-9BA6-3957E190938F}"/>
                </a:ext>
              </a:extLst>
            </p:cNvPr>
            <p:cNvCxnSpPr>
              <a:cxnSpLocks/>
              <a:endCxn id="55" idx="3"/>
            </p:cNvCxnSpPr>
            <p:nvPr/>
          </p:nvCxnSpPr>
          <p:spPr>
            <a:xfrm>
              <a:off x="9633810" y="3997428"/>
              <a:ext cx="165866" cy="0"/>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EC9007D-3CA9-44E1-8A53-21EF8BA26ABF}"/>
                </a:ext>
              </a:extLst>
            </p:cNvPr>
            <p:cNvCxnSpPr>
              <a:cxnSpLocks/>
              <a:stCxn id="56" idx="6"/>
              <a:endCxn id="79" idx="1"/>
            </p:cNvCxnSpPr>
            <p:nvPr/>
          </p:nvCxnSpPr>
          <p:spPr>
            <a:xfrm>
              <a:off x="9941422" y="3997428"/>
              <a:ext cx="262366" cy="745"/>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79F1A27-B04D-49B6-BF8F-050BBBA244CB}"/>
                </a:ext>
              </a:extLst>
            </p:cNvPr>
            <p:cNvCxnSpPr>
              <a:cxnSpLocks/>
              <a:stCxn id="68" idx="6"/>
              <a:endCxn id="82" idx="1"/>
            </p:cNvCxnSpPr>
            <p:nvPr/>
          </p:nvCxnSpPr>
          <p:spPr>
            <a:xfrm flipV="1">
              <a:off x="9948023" y="5945567"/>
              <a:ext cx="257106" cy="3661"/>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B35A80EC-7EBB-4384-83A5-13A455DF544D}"/>
                </a:ext>
              </a:extLst>
            </p:cNvPr>
            <p:cNvSpPr/>
            <p:nvPr/>
          </p:nvSpPr>
          <p:spPr bwMode="auto">
            <a:xfrm>
              <a:off x="9623160" y="5324019"/>
              <a:ext cx="175815" cy="3223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1" name="Rectangle 90">
              <a:extLst>
                <a:ext uri="{FF2B5EF4-FFF2-40B4-BE49-F238E27FC236}">
                  <a16:creationId xmlns:a16="http://schemas.microsoft.com/office/drawing/2014/main" id="{C81D342E-2139-4084-96FC-DD9AAA1896FC}"/>
                </a:ext>
              </a:extLst>
            </p:cNvPr>
            <p:cNvSpPr/>
            <p:nvPr/>
          </p:nvSpPr>
          <p:spPr bwMode="auto">
            <a:xfrm>
              <a:off x="9623160" y="3351507"/>
              <a:ext cx="175815" cy="3223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101" name="TextBox 100">
            <a:extLst>
              <a:ext uri="{FF2B5EF4-FFF2-40B4-BE49-F238E27FC236}">
                <a16:creationId xmlns:a16="http://schemas.microsoft.com/office/drawing/2014/main" id="{E9A2046F-EB75-4AD9-B314-D7FC3D410F79}"/>
              </a:ext>
            </a:extLst>
          </p:cNvPr>
          <p:cNvSpPr txBox="1"/>
          <p:nvPr/>
        </p:nvSpPr>
        <p:spPr>
          <a:xfrm>
            <a:off x="5778234" y="1646871"/>
            <a:ext cx="1974901" cy="307777"/>
          </a:xfrm>
          <a:prstGeom prst="rect">
            <a:avLst/>
          </a:prstGeom>
          <a:noFill/>
        </p:spPr>
        <p:txBody>
          <a:bodyPr wrap="none" lIns="0" tIns="0" rIns="0" bIns="0" rtlCol="0">
            <a:spAutoFit/>
          </a:bodyPr>
          <a:lstStyle/>
          <a:p>
            <a:pPr algn="ctr"/>
            <a:r>
              <a:rPr lang="en-US" sz="2000">
                <a:solidFill>
                  <a:srgbClr val="202192"/>
                </a:solidFill>
                <a:latin typeface="Consolas" panose="020B0609020204030204" pitchFamily="49" charset="0"/>
              </a:rPr>
              <a:t>dapr run myapp</a:t>
            </a:r>
          </a:p>
        </p:txBody>
      </p:sp>
      <p:cxnSp>
        <p:nvCxnSpPr>
          <p:cNvPr id="7173" name="Straight Arrow Connector 139">
            <a:extLst>
              <a:ext uri="{FF2B5EF4-FFF2-40B4-BE49-F238E27FC236}">
                <a16:creationId xmlns:a16="http://schemas.microsoft.com/office/drawing/2014/main" id="{DEE09774-5E57-4880-8225-643ECB2AD039}"/>
              </a:ext>
            </a:extLst>
          </p:cNvPr>
          <p:cNvCxnSpPr>
            <a:cxnSpLocks/>
            <a:stCxn id="101" idx="2"/>
            <a:endCxn id="38" idx="0"/>
          </p:cNvCxnSpPr>
          <p:nvPr/>
        </p:nvCxnSpPr>
        <p:spPr>
          <a:xfrm>
            <a:off x="6765685" y="1954648"/>
            <a:ext cx="8700" cy="1689145"/>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177" name="TextBox 7176">
            <a:extLst>
              <a:ext uri="{FF2B5EF4-FFF2-40B4-BE49-F238E27FC236}">
                <a16:creationId xmlns:a16="http://schemas.microsoft.com/office/drawing/2014/main" id="{B0FB31E9-2BA6-4F5F-B9A2-FD907F8F8BFC}"/>
              </a:ext>
            </a:extLst>
          </p:cNvPr>
          <p:cNvSpPr txBox="1"/>
          <p:nvPr/>
        </p:nvSpPr>
        <p:spPr>
          <a:xfrm>
            <a:off x="7376958" y="3747917"/>
            <a:ext cx="1974138" cy="161583"/>
          </a:xfrm>
          <a:prstGeom prst="rect">
            <a:avLst/>
          </a:prstGeom>
          <a:noFill/>
        </p:spPr>
        <p:txBody>
          <a:bodyPr wrap="square" lIns="0" tIns="0" rIns="0" bIns="0" rtlCol="0" anchor="ctr">
            <a:spAutoFit/>
          </a:bodyPr>
          <a:lstStyle/>
          <a:p>
            <a:pPr algn="ctr"/>
            <a:r>
              <a:rPr lang="en-US" sz="1050">
                <a:latin typeface="+mj-lt"/>
              </a:rPr>
              <a:t>Use components</a:t>
            </a:r>
          </a:p>
        </p:txBody>
      </p:sp>
      <p:sp>
        <p:nvSpPr>
          <p:cNvPr id="109" name="TextBox 108">
            <a:extLst>
              <a:ext uri="{FF2B5EF4-FFF2-40B4-BE49-F238E27FC236}">
                <a16:creationId xmlns:a16="http://schemas.microsoft.com/office/drawing/2014/main" id="{556752FC-CE31-4272-99A5-9DA46F06C808}"/>
              </a:ext>
            </a:extLst>
          </p:cNvPr>
          <p:cNvSpPr txBox="1"/>
          <p:nvPr/>
        </p:nvSpPr>
        <p:spPr>
          <a:xfrm>
            <a:off x="6861529" y="2220275"/>
            <a:ext cx="1974138" cy="638636"/>
          </a:xfrm>
          <a:prstGeom prst="rect">
            <a:avLst/>
          </a:prstGeom>
          <a:noFill/>
        </p:spPr>
        <p:txBody>
          <a:bodyPr wrap="square" lIns="0" tIns="0" rIns="0" bIns="0" rtlCol="0" anchor="ctr">
            <a:spAutoFit/>
          </a:bodyPr>
          <a:lstStyle/>
          <a:p>
            <a:pPr>
              <a:spcAft>
                <a:spcPts val="600"/>
              </a:spcAft>
            </a:pPr>
            <a:r>
              <a:rPr lang="en-US" sz="1050">
                <a:latin typeface="+mj-lt"/>
              </a:rPr>
              <a:t>Launch application</a:t>
            </a:r>
          </a:p>
          <a:p>
            <a:pPr>
              <a:spcAft>
                <a:spcPts val="600"/>
              </a:spcAft>
            </a:pPr>
            <a:r>
              <a:rPr lang="en-US" sz="1050">
                <a:latin typeface="+mj-lt"/>
              </a:rPr>
              <a:t>Launch sidecar process</a:t>
            </a:r>
          </a:p>
          <a:p>
            <a:pPr>
              <a:spcAft>
                <a:spcPts val="600"/>
              </a:spcAft>
            </a:pPr>
            <a:r>
              <a:rPr lang="en-US" sz="1050">
                <a:latin typeface="+mj-lt"/>
              </a:rPr>
              <a:t>Set env variables</a:t>
            </a:r>
          </a:p>
        </p:txBody>
      </p:sp>
      <p:cxnSp>
        <p:nvCxnSpPr>
          <p:cNvPr id="7178" name="Straight Arrow Connector 139">
            <a:extLst>
              <a:ext uri="{FF2B5EF4-FFF2-40B4-BE49-F238E27FC236}">
                <a16:creationId xmlns:a16="http://schemas.microsoft.com/office/drawing/2014/main" id="{A20D82C0-28BE-446F-99E9-115918B19827}"/>
              </a:ext>
            </a:extLst>
          </p:cNvPr>
          <p:cNvCxnSpPr>
            <a:cxnSpLocks/>
            <a:stCxn id="46" idx="1"/>
            <a:endCxn id="5" idx="3"/>
          </p:cNvCxnSpPr>
          <p:nvPr/>
        </p:nvCxnSpPr>
        <p:spPr>
          <a:xfrm rot="10800000">
            <a:off x="2570292" y="2996383"/>
            <a:ext cx="3884791" cy="1021892"/>
          </a:xfrm>
          <a:prstGeom prst="bentConnector3">
            <a:avLst>
              <a:gd name="adj1" fmla="val 32216"/>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181" name="Straight Arrow Connector 139">
            <a:extLst>
              <a:ext uri="{FF2B5EF4-FFF2-40B4-BE49-F238E27FC236}">
                <a16:creationId xmlns:a16="http://schemas.microsoft.com/office/drawing/2014/main" id="{50404A2E-CFF6-47A6-8FFC-8B5A3A155F4F}"/>
              </a:ext>
            </a:extLst>
          </p:cNvPr>
          <p:cNvCxnSpPr>
            <a:cxnSpLocks/>
            <a:stCxn id="46" idx="1"/>
            <a:endCxn id="23" idx="3"/>
          </p:cNvCxnSpPr>
          <p:nvPr/>
        </p:nvCxnSpPr>
        <p:spPr>
          <a:xfrm rot="10800000" flipV="1">
            <a:off x="2572302" y="4018274"/>
            <a:ext cx="3882781" cy="994225"/>
          </a:xfrm>
          <a:prstGeom prst="bentConnector3">
            <a:avLst>
              <a:gd name="adj1" fmla="val 32207"/>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185" name="Straight Arrow Connector 139">
            <a:extLst>
              <a:ext uri="{FF2B5EF4-FFF2-40B4-BE49-F238E27FC236}">
                <a16:creationId xmlns:a16="http://schemas.microsoft.com/office/drawing/2014/main" id="{BB841656-2F31-4A18-8079-BC0838BB52E6}"/>
              </a:ext>
            </a:extLst>
          </p:cNvPr>
          <p:cNvCxnSpPr>
            <a:cxnSpLocks/>
            <a:stCxn id="46" idx="1"/>
            <a:endCxn id="15" idx="3"/>
          </p:cNvCxnSpPr>
          <p:nvPr/>
        </p:nvCxnSpPr>
        <p:spPr>
          <a:xfrm flipH="1" flipV="1">
            <a:off x="2287208" y="4017915"/>
            <a:ext cx="4167874" cy="360"/>
          </a:xfrm>
          <a:prstGeom prst="straightConnector1">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5A39C556-2B47-431E-B24D-7EAC185155B8}"/>
              </a:ext>
            </a:extLst>
          </p:cNvPr>
          <p:cNvSpPr txBox="1"/>
          <p:nvPr/>
        </p:nvSpPr>
        <p:spPr>
          <a:xfrm>
            <a:off x="3076719" y="5085084"/>
            <a:ext cx="2292841" cy="400110"/>
          </a:xfrm>
          <a:prstGeom prst="rect">
            <a:avLst/>
          </a:prstGeom>
          <a:noFill/>
        </p:spPr>
        <p:txBody>
          <a:bodyPr wrap="square" lIns="0" tIns="0" rIns="0" bIns="0" rtlCol="0" anchor="ctr">
            <a:spAutoFit/>
          </a:bodyPr>
          <a:lstStyle/>
          <a:p>
            <a:pPr>
              <a:spcAft>
                <a:spcPts val="600"/>
              </a:spcAft>
            </a:pPr>
            <a:r>
              <a:rPr lang="en-US" sz="1050">
                <a:latin typeface="+mj-lt"/>
              </a:rPr>
              <a:t>Save and retrieve state</a:t>
            </a:r>
          </a:p>
          <a:p>
            <a:pPr>
              <a:spcAft>
                <a:spcPts val="600"/>
              </a:spcAft>
            </a:pPr>
            <a:r>
              <a:rPr lang="en-US" sz="1050">
                <a:latin typeface="+mj-lt"/>
              </a:rPr>
              <a:t>Publish and subscribe to messages</a:t>
            </a:r>
          </a:p>
        </p:txBody>
      </p:sp>
      <p:sp>
        <p:nvSpPr>
          <p:cNvPr id="7190" name="TextBox 7189">
            <a:extLst>
              <a:ext uri="{FF2B5EF4-FFF2-40B4-BE49-F238E27FC236}">
                <a16:creationId xmlns:a16="http://schemas.microsoft.com/office/drawing/2014/main" id="{61182353-23E4-44DA-B20A-F7CBC970FDC7}"/>
              </a:ext>
            </a:extLst>
          </p:cNvPr>
          <p:cNvSpPr txBox="1"/>
          <p:nvPr/>
        </p:nvSpPr>
        <p:spPr>
          <a:xfrm>
            <a:off x="3072284" y="3069463"/>
            <a:ext cx="1649179" cy="307777"/>
          </a:xfrm>
          <a:prstGeom prst="rect">
            <a:avLst/>
          </a:prstGeom>
          <a:noFill/>
        </p:spPr>
        <p:txBody>
          <a:bodyPr wrap="square" lIns="0" tIns="0" rIns="0" bIns="0" rtlCol="0" anchor="t">
            <a:spAutoFit/>
          </a:bodyPr>
          <a:lstStyle/>
          <a:p>
            <a:pPr>
              <a:spcAft>
                <a:spcPts val="600"/>
              </a:spcAft>
            </a:pPr>
            <a:r>
              <a:rPr lang="en-US" sz="1000">
                <a:latin typeface="+mj-lt"/>
              </a:rPr>
              <a:t>Create mapping table of actor instances to pods</a:t>
            </a:r>
          </a:p>
        </p:txBody>
      </p:sp>
      <p:sp>
        <p:nvSpPr>
          <p:cNvPr id="130" name="TextBox 129">
            <a:extLst>
              <a:ext uri="{FF2B5EF4-FFF2-40B4-BE49-F238E27FC236}">
                <a16:creationId xmlns:a16="http://schemas.microsoft.com/office/drawing/2014/main" id="{B330C6C9-4CFC-4F43-801C-63999064C1E4}"/>
              </a:ext>
            </a:extLst>
          </p:cNvPr>
          <p:cNvSpPr txBox="1"/>
          <p:nvPr/>
        </p:nvSpPr>
        <p:spPr>
          <a:xfrm>
            <a:off x="3072284" y="4121252"/>
            <a:ext cx="1649179" cy="153888"/>
          </a:xfrm>
          <a:prstGeom prst="rect">
            <a:avLst/>
          </a:prstGeom>
          <a:noFill/>
        </p:spPr>
        <p:txBody>
          <a:bodyPr wrap="square" lIns="0" tIns="0" rIns="0" bIns="0" rtlCol="0" anchor="t">
            <a:spAutoFit/>
          </a:bodyPr>
          <a:lstStyle/>
          <a:p>
            <a:pPr>
              <a:spcAft>
                <a:spcPts val="600"/>
              </a:spcAft>
            </a:pPr>
            <a:r>
              <a:rPr lang="en-US" sz="1000">
                <a:latin typeface="+mj-lt"/>
              </a:rPr>
              <a:t>Send distributed tracing</a:t>
            </a:r>
          </a:p>
        </p:txBody>
      </p:sp>
    </p:spTree>
    <p:extLst>
      <p:ext uri="{BB962C8B-B14F-4D97-AF65-F5344CB8AC3E}">
        <p14:creationId xmlns:p14="http://schemas.microsoft.com/office/powerpoint/2010/main" val="566375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100000" fill="hold" nodeType="withEffect">
                                  <p:stCondLst>
                                    <p:cond delay="0"/>
                                  </p:stCondLst>
                                  <p:childTnLst>
                                    <p:animMotion origin="layout" path="M 3.75E-6 2.59259E-6 L 3.75E-6 0.03773 " pathEditMode="relative" rAng="0" ptsTypes="AA">
                                      <p:cBhvr>
                                        <p:cTn id="9" dur="750" spd="-100000" fill="hold"/>
                                        <p:tgtEl>
                                          <p:spTgt spid="3"/>
                                        </p:tgtEl>
                                        <p:attrNameLst>
                                          <p:attrName>ppt_x</p:attrName>
                                          <p:attrName>ppt_y</p:attrName>
                                        </p:attrNameLst>
                                      </p:cBhvr>
                                      <p:rCtr x="0" y="187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2" presetClass="path" presetSubtype="0" decel="100000" fill="hold" nodeType="withEffect">
                                  <p:stCondLst>
                                    <p:cond delay="0"/>
                                  </p:stCondLst>
                                  <p:childTnLst>
                                    <p:animMotion origin="layout" path="M 3.75E-6 2.59259E-6 L 3.75E-6 0.03773 " pathEditMode="relative" rAng="0" ptsTypes="AA">
                                      <p:cBhvr>
                                        <p:cTn id="16" dur="750" spd="-100000" fill="hold"/>
                                        <p:tgtEl>
                                          <p:spTgt spid="14"/>
                                        </p:tgtEl>
                                        <p:attrNameLst>
                                          <p:attrName>ppt_x</p:attrName>
                                          <p:attrName>ppt_y</p:attrName>
                                        </p:attrNameLst>
                                      </p:cBhvr>
                                      <p:rCtr x="0" y="1875"/>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500"/>
                                        <p:tgtEl>
                                          <p:spTgt spid="101"/>
                                        </p:tgtEl>
                                      </p:cBhvr>
                                    </p:animEffect>
                                  </p:childTnLst>
                                </p:cTn>
                              </p:par>
                              <p:par>
                                <p:cTn id="22" presetID="42" presetClass="path" presetSubtype="0" decel="100000" fill="hold" grpId="1" nodeType="withEffect">
                                  <p:stCondLst>
                                    <p:cond delay="0"/>
                                  </p:stCondLst>
                                  <p:childTnLst>
                                    <p:animMotion origin="layout" path="M 3.75E-6 2.59259E-6 L 3.75E-6 0.03773 " pathEditMode="relative" rAng="0" ptsTypes="AA">
                                      <p:cBhvr>
                                        <p:cTn id="23" dur="750" spd="-100000" fill="hold"/>
                                        <p:tgtEl>
                                          <p:spTgt spid="101"/>
                                        </p:tgtEl>
                                        <p:attrNameLst>
                                          <p:attrName>ppt_x</p:attrName>
                                          <p:attrName>ppt_y</p:attrName>
                                        </p:attrNameLst>
                                      </p:cBhvr>
                                      <p:rCtr x="0" y="1875"/>
                                    </p:animMotion>
                                  </p:childTnLst>
                                </p:cTn>
                              </p:par>
                            </p:childTnLst>
                          </p:cTn>
                        </p:par>
                        <p:par>
                          <p:cTn id="24" fill="hold">
                            <p:stCondLst>
                              <p:cond delay="750"/>
                            </p:stCondLst>
                            <p:childTnLst>
                              <p:par>
                                <p:cTn id="25" presetID="22" presetClass="entr" presetSubtype="1" fill="hold" nodeType="after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wipe(up)">
                                      <p:cBhvr>
                                        <p:cTn id="27" dur="500"/>
                                        <p:tgtEl>
                                          <p:spTgt spid="71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fade">
                                      <p:cBhvr>
                                        <p:cTn id="30" dur="500"/>
                                        <p:tgtEl>
                                          <p:spTgt spid="109"/>
                                        </p:tgtEl>
                                      </p:cBhvr>
                                    </p:animEffect>
                                  </p:childTnLst>
                                </p:cTn>
                              </p:par>
                              <p:par>
                                <p:cTn id="31" presetID="53" presetClass="entr" presetSubtype="16"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7185"/>
                                        </p:tgtEl>
                                        <p:attrNameLst>
                                          <p:attrName>style.visibility</p:attrName>
                                        </p:attrNameLst>
                                      </p:cBhvr>
                                      <p:to>
                                        <p:strVal val="visible"/>
                                      </p:to>
                                    </p:set>
                                    <p:animEffect transition="in" filter="wipe(right)">
                                      <p:cBhvr>
                                        <p:cTn id="40" dur="500"/>
                                        <p:tgtEl>
                                          <p:spTgt spid="7185"/>
                                        </p:tgtEl>
                                      </p:cBhvr>
                                    </p:animEffect>
                                  </p:childTnLst>
                                </p:cTn>
                              </p:par>
                              <p:par>
                                <p:cTn id="41" presetID="22" presetClass="entr" presetSubtype="2" fill="hold" nodeType="withEffect">
                                  <p:stCondLst>
                                    <p:cond delay="0"/>
                                  </p:stCondLst>
                                  <p:childTnLst>
                                    <p:set>
                                      <p:cBhvr>
                                        <p:cTn id="42" dur="1" fill="hold">
                                          <p:stCondLst>
                                            <p:cond delay="0"/>
                                          </p:stCondLst>
                                        </p:cTn>
                                        <p:tgtEl>
                                          <p:spTgt spid="7178"/>
                                        </p:tgtEl>
                                        <p:attrNameLst>
                                          <p:attrName>style.visibility</p:attrName>
                                        </p:attrNameLst>
                                      </p:cBhvr>
                                      <p:to>
                                        <p:strVal val="visible"/>
                                      </p:to>
                                    </p:set>
                                    <p:animEffect transition="in" filter="wipe(right)">
                                      <p:cBhvr>
                                        <p:cTn id="43" dur="500"/>
                                        <p:tgtEl>
                                          <p:spTgt spid="7178"/>
                                        </p:tgtEl>
                                      </p:cBhvr>
                                    </p:animEffect>
                                  </p:childTnLst>
                                </p:cTn>
                              </p:par>
                              <p:par>
                                <p:cTn id="44" presetID="22" presetClass="entr" presetSubtype="2" fill="hold" nodeType="withEffect">
                                  <p:stCondLst>
                                    <p:cond delay="0"/>
                                  </p:stCondLst>
                                  <p:childTnLst>
                                    <p:set>
                                      <p:cBhvr>
                                        <p:cTn id="45" dur="1" fill="hold">
                                          <p:stCondLst>
                                            <p:cond delay="0"/>
                                          </p:stCondLst>
                                        </p:cTn>
                                        <p:tgtEl>
                                          <p:spTgt spid="7181"/>
                                        </p:tgtEl>
                                        <p:attrNameLst>
                                          <p:attrName>style.visibility</p:attrName>
                                        </p:attrNameLst>
                                      </p:cBhvr>
                                      <p:to>
                                        <p:strVal val="visible"/>
                                      </p:to>
                                    </p:set>
                                    <p:animEffect transition="in" filter="wipe(right)">
                                      <p:cBhvr>
                                        <p:cTn id="46" dur="500"/>
                                        <p:tgtEl>
                                          <p:spTgt spid="7181"/>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7190"/>
                                        </p:tgtEl>
                                        <p:attrNameLst>
                                          <p:attrName>style.visibility</p:attrName>
                                        </p:attrNameLst>
                                      </p:cBhvr>
                                      <p:to>
                                        <p:strVal val="visible"/>
                                      </p:to>
                                    </p:set>
                                    <p:animEffect transition="in" filter="fade">
                                      <p:cBhvr>
                                        <p:cTn id="49" dur="500"/>
                                        <p:tgtEl>
                                          <p:spTgt spid="7190"/>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130"/>
                                        </p:tgtEl>
                                        <p:attrNameLst>
                                          <p:attrName>style.visibility</p:attrName>
                                        </p:attrNameLst>
                                      </p:cBhvr>
                                      <p:to>
                                        <p:strVal val="visible"/>
                                      </p:to>
                                    </p:set>
                                    <p:animEffect transition="in" filter="fade">
                                      <p:cBhvr>
                                        <p:cTn id="52" dur="500"/>
                                        <p:tgtEl>
                                          <p:spTgt spid="130"/>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126"/>
                                        </p:tgtEl>
                                        <p:attrNameLst>
                                          <p:attrName>style.visibility</p:attrName>
                                        </p:attrNameLst>
                                      </p:cBhvr>
                                      <p:to>
                                        <p:strVal val="visible"/>
                                      </p:to>
                                    </p:set>
                                    <p:animEffect transition="in" filter="fade">
                                      <p:cBhvr>
                                        <p:cTn id="55" dur="500"/>
                                        <p:tgtEl>
                                          <p:spTgt spid="1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191"/>
                                        </p:tgtEl>
                                        <p:attrNameLst>
                                          <p:attrName>style.visibility</p:attrName>
                                        </p:attrNameLst>
                                      </p:cBhvr>
                                      <p:to>
                                        <p:strVal val="visible"/>
                                      </p:to>
                                    </p:set>
                                    <p:animEffect transition="in" filter="fade">
                                      <p:cBhvr>
                                        <p:cTn id="60" dur="500"/>
                                        <p:tgtEl>
                                          <p:spTgt spid="7191"/>
                                        </p:tgtEl>
                                      </p:cBhvr>
                                    </p:animEffect>
                                  </p:childTnLst>
                                </p:cTn>
                              </p:par>
                              <p:par>
                                <p:cTn id="61" presetID="42" presetClass="path" presetSubtype="0" decel="100000" fill="hold" nodeType="withEffect">
                                  <p:stCondLst>
                                    <p:cond delay="0"/>
                                  </p:stCondLst>
                                  <p:childTnLst>
                                    <p:animMotion origin="layout" path="M 3.75E-6 2.59259E-6 L 3.75E-6 0.03773 " pathEditMode="relative" rAng="0" ptsTypes="AA">
                                      <p:cBhvr>
                                        <p:cTn id="62" dur="750" spd="-100000" fill="hold"/>
                                        <p:tgtEl>
                                          <p:spTgt spid="7191"/>
                                        </p:tgtEl>
                                        <p:attrNameLst>
                                          <p:attrName>ppt_x</p:attrName>
                                          <p:attrName>ppt_y</p:attrName>
                                        </p:attrNameLst>
                                      </p:cBhvr>
                                      <p:rCtr x="0" y="1875"/>
                                    </p:animMotion>
                                  </p:childTnLst>
                                </p:cTn>
                              </p:par>
                              <p:par>
                                <p:cTn id="63" presetID="22" presetClass="entr" presetSubtype="8" fill="hold" nodeType="withEffect">
                                  <p:stCondLst>
                                    <p:cond delay="0"/>
                                  </p:stCondLst>
                                  <p:childTnLst>
                                    <p:set>
                                      <p:cBhvr>
                                        <p:cTn id="64" dur="1" fill="hold">
                                          <p:stCondLst>
                                            <p:cond delay="0"/>
                                          </p:stCondLst>
                                        </p:cTn>
                                        <p:tgtEl>
                                          <p:spTgt spid="7192"/>
                                        </p:tgtEl>
                                        <p:attrNameLst>
                                          <p:attrName>style.visibility</p:attrName>
                                        </p:attrNameLst>
                                      </p:cBhvr>
                                      <p:to>
                                        <p:strVal val="visible"/>
                                      </p:to>
                                    </p:set>
                                    <p:animEffect transition="in" filter="wipe(left)">
                                      <p:cBhvr>
                                        <p:cTn id="65" dur="500"/>
                                        <p:tgtEl>
                                          <p:spTgt spid="7192"/>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7177"/>
                                        </p:tgtEl>
                                        <p:attrNameLst>
                                          <p:attrName>style.visibility</p:attrName>
                                        </p:attrNameLst>
                                      </p:cBhvr>
                                      <p:to>
                                        <p:strVal val="visible"/>
                                      </p:to>
                                    </p:set>
                                    <p:animEffect transition="in" filter="fade">
                                      <p:cBhvr>
                                        <p:cTn id="68"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P spid="7177" grpId="0"/>
      <p:bldP spid="109" grpId="0"/>
      <p:bldP spid="126" grpId="0"/>
      <p:bldP spid="7190" grpId="0"/>
      <p:bldP spid="1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 name="Group 292">
            <a:extLst>
              <a:ext uri="{FF2B5EF4-FFF2-40B4-BE49-F238E27FC236}">
                <a16:creationId xmlns:a16="http://schemas.microsoft.com/office/drawing/2014/main" id="{2AB62CED-316F-4F83-8727-99EAC5188A37}"/>
              </a:ext>
            </a:extLst>
          </p:cNvPr>
          <p:cNvGrpSpPr/>
          <p:nvPr/>
        </p:nvGrpSpPr>
        <p:grpSpPr>
          <a:xfrm>
            <a:off x="586740" y="1330503"/>
            <a:ext cx="8563610" cy="4506953"/>
            <a:chOff x="586740" y="1330503"/>
            <a:chExt cx="8563610" cy="4506953"/>
          </a:xfrm>
        </p:grpSpPr>
        <p:sp>
          <p:nvSpPr>
            <p:cNvPr id="6" name="Rectangle 5">
              <a:extLst>
                <a:ext uri="{FF2B5EF4-FFF2-40B4-BE49-F238E27FC236}">
                  <a16:creationId xmlns:a16="http://schemas.microsoft.com/office/drawing/2014/main" id="{3EF53D0B-FF5E-4E88-8FA4-A3C2A0202AB4}"/>
                </a:ext>
              </a:extLst>
            </p:cNvPr>
            <p:cNvSpPr/>
            <p:nvPr/>
          </p:nvSpPr>
          <p:spPr bwMode="auto">
            <a:xfrm>
              <a:off x="586740" y="1330503"/>
              <a:ext cx="8563610" cy="4506953"/>
            </a:xfrm>
            <a:prstGeom prst="rect">
              <a:avLst/>
            </a:prstGeom>
            <a:solidFill>
              <a:schemeClr val="bg1"/>
            </a:solidFill>
            <a:ln w="28575">
              <a:noFill/>
              <a:headEnd type="none" w="med" len="med"/>
              <a:tailEnd type="none" w="med" len="med"/>
            </a:ln>
            <a:effectLst>
              <a:glow rad="101600">
                <a:schemeClr val="accent1">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1" name="Group 10">
              <a:extLst>
                <a:ext uri="{FF2B5EF4-FFF2-40B4-BE49-F238E27FC236}">
                  <a16:creationId xmlns:a16="http://schemas.microsoft.com/office/drawing/2014/main" id="{90C01D56-EEAC-460A-9FF7-0F020C744D76}"/>
                </a:ext>
              </a:extLst>
            </p:cNvPr>
            <p:cNvGrpSpPr/>
            <p:nvPr/>
          </p:nvGrpSpPr>
          <p:grpSpPr>
            <a:xfrm>
              <a:off x="716616" y="1441586"/>
              <a:ext cx="2372986" cy="387229"/>
              <a:chOff x="851762" y="1941841"/>
              <a:chExt cx="2372986" cy="387229"/>
            </a:xfrm>
          </p:grpSpPr>
          <p:sp>
            <p:nvSpPr>
              <p:cNvPr id="7" name="Rectangle 6">
                <a:extLst>
                  <a:ext uri="{FF2B5EF4-FFF2-40B4-BE49-F238E27FC236}">
                    <a16:creationId xmlns:a16="http://schemas.microsoft.com/office/drawing/2014/main" id="{EC4E74C7-0AC8-4861-A8F8-EEB98F3D67BC}"/>
                  </a:ext>
                </a:extLst>
              </p:cNvPr>
              <p:cNvSpPr/>
              <p:nvPr/>
            </p:nvSpPr>
            <p:spPr bwMode="auto">
              <a:xfrm>
                <a:off x="851762" y="1990276"/>
                <a:ext cx="2372986" cy="2903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5" name="Graphic 4">
                <a:extLst>
                  <a:ext uri="{FF2B5EF4-FFF2-40B4-BE49-F238E27FC236}">
                    <a16:creationId xmlns:a16="http://schemas.microsoft.com/office/drawing/2014/main" id="{4A9C0FD5-9DC1-42B3-8121-BABC364892B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5107" y="1941841"/>
                <a:ext cx="2190733" cy="387229"/>
              </a:xfrm>
              <a:prstGeom prst="rect">
                <a:avLst/>
              </a:prstGeom>
            </p:spPr>
          </p:pic>
        </p:grpSp>
      </p:grpSp>
      <p:sp>
        <p:nvSpPr>
          <p:cNvPr id="2" name="Title 1">
            <a:extLst>
              <a:ext uri="{FF2B5EF4-FFF2-40B4-BE49-F238E27FC236}">
                <a16:creationId xmlns:a16="http://schemas.microsoft.com/office/drawing/2014/main" id="{249C2531-AF57-490A-81FC-5AE9187A4A4F}"/>
              </a:ext>
            </a:extLst>
          </p:cNvPr>
          <p:cNvSpPr>
            <a:spLocks noGrp="1"/>
          </p:cNvSpPr>
          <p:nvPr>
            <p:ph type="title"/>
          </p:nvPr>
        </p:nvSpPr>
        <p:spPr/>
        <p:txBody>
          <a:bodyPr/>
          <a:lstStyle/>
          <a:p>
            <a:r>
              <a:rPr lang="en-US"/>
              <a:t>Dapr on Kubernetes</a:t>
            </a:r>
          </a:p>
        </p:txBody>
      </p:sp>
      <p:sp>
        <p:nvSpPr>
          <p:cNvPr id="13" name="Rectangle 12">
            <a:extLst>
              <a:ext uri="{FF2B5EF4-FFF2-40B4-BE49-F238E27FC236}">
                <a16:creationId xmlns:a16="http://schemas.microsoft.com/office/drawing/2014/main" id="{68D1020F-C49F-44C4-BCEF-0491A63025FF}"/>
              </a:ext>
            </a:extLst>
          </p:cNvPr>
          <p:cNvSpPr/>
          <p:nvPr/>
        </p:nvSpPr>
        <p:spPr bwMode="auto">
          <a:xfrm>
            <a:off x="586740" y="5961519"/>
            <a:ext cx="8563610" cy="553998"/>
          </a:xfrm>
          <a:prstGeom prst="rect">
            <a:avLst/>
          </a:prstGeom>
          <a:solidFill>
            <a:schemeClr val="bg1"/>
          </a:solidFill>
          <a:ln w="28575">
            <a:noFill/>
            <a:headEnd type="none" w="med" len="med"/>
            <a:tailEnd type="none" w="med" len="med"/>
          </a:ln>
          <a:effectLst>
            <a:outerShdw blurRad="63500" sx="101000" sy="101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tx1">
                    <a:lumMod val="75000"/>
                    <a:lumOff val="25000"/>
                  </a:schemeClr>
                </a:solidFill>
                <a:latin typeface="+mj-lt"/>
                <a:ea typeface="Segoe UI" pitchFamily="34" charset="0"/>
                <a:cs typeface="Segoe UI" pitchFamily="34" charset="0"/>
              </a:rPr>
              <a:t>Any cloud or edge infrastructure</a:t>
            </a:r>
          </a:p>
        </p:txBody>
      </p:sp>
      <p:pic>
        <p:nvPicPr>
          <p:cNvPr id="17" name="Picture 16" descr="Graphical user interface&#10;&#10;Description automatically generated">
            <a:extLst>
              <a:ext uri="{FF2B5EF4-FFF2-40B4-BE49-F238E27FC236}">
                <a16:creationId xmlns:a16="http://schemas.microsoft.com/office/drawing/2014/main" id="{469703AF-9ADB-4F17-ABCF-6B5411AAB83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9502" y="5961519"/>
            <a:ext cx="1674935" cy="553998"/>
          </a:xfrm>
          <a:prstGeom prst="rect">
            <a:avLst/>
          </a:prstGeom>
        </p:spPr>
      </p:pic>
      <p:grpSp>
        <p:nvGrpSpPr>
          <p:cNvPr id="18" name="Group 17">
            <a:extLst>
              <a:ext uri="{FF2B5EF4-FFF2-40B4-BE49-F238E27FC236}">
                <a16:creationId xmlns:a16="http://schemas.microsoft.com/office/drawing/2014/main" id="{0E06B4D2-4430-470E-844C-F286D2770913}"/>
              </a:ext>
            </a:extLst>
          </p:cNvPr>
          <p:cNvGrpSpPr/>
          <p:nvPr/>
        </p:nvGrpSpPr>
        <p:grpSpPr>
          <a:xfrm>
            <a:off x="8590652" y="6091306"/>
            <a:ext cx="294425" cy="294425"/>
            <a:chOff x="729363" y="7184715"/>
            <a:chExt cx="573750" cy="573750"/>
          </a:xfrm>
        </p:grpSpPr>
        <p:sp>
          <p:nvSpPr>
            <p:cNvPr id="19" name="AutoShape 25">
              <a:extLst>
                <a:ext uri="{FF2B5EF4-FFF2-40B4-BE49-F238E27FC236}">
                  <a16:creationId xmlns:a16="http://schemas.microsoft.com/office/drawing/2014/main" id="{5986470D-3834-48F4-9A22-A6DAE33807CA}"/>
                </a:ext>
              </a:extLst>
            </p:cNvPr>
            <p:cNvSpPr>
              <a:spLocks noChangeAspect="1" noChangeArrowheads="1" noTextEdit="1"/>
            </p:cNvSpPr>
            <p:nvPr/>
          </p:nvSpPr>
          <p:spPr bwMode="auto">
            <a:xfrm>
              <a:off x="729363" y="7184715"/>
              <a:ext cx="573750" cy="573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27">
              <a:extLst>
                <a:ext uri="{FF2B5EF4-FFF2-40B4-BE49-F238E27FC236}">
                  <a16:creationId xmlns:a16="http://schemas.microsoft.com/office/drawing/2014/main" id="{4E72E5BC-4A2C-4386-BE47-F9876358AD28}"/>
                </a:ext>
              </a:extLst>
            </p:cNvPr>
            <p:cNvSpPr>
              <a:spLocks noEditPoints="1"/>
            </p:cNvSpPr>
            <p:nvPr/>
          </p:nvSpPr>
          <p:spPr bwMode="auto">
            <a:xfrm>
              <a:off x="798841" y="7319188"/>
              <a:ext cx="226363" cy="396695"/>
            </a:xfrm>
            <a:custGeom>
              <a:avLst/>
              <a:gdLst>
                <a:gd name="T0" fmla="*/ 54 w 163"/>
                <a:gd name="T1" fmla="*/ 54 h 285"/>
                <a:gd name="T2" fmla="*/ 54 w 163"/>
                <a:gd name="T3" fmla="*/ 54 h 285"/>
                <a:gd name="T4" fmla="*/ 27 w 163"/>
                <a:gd name="T5" fmla="*/ 54 h 285"/>
                <a:gd name="T6" fmla="*/ 27 w 163"/>
                <a:gd name="T7" fmla="*/ 27 h 285"/>
                <a:gd name="T8" fmla="*/ 54 w 163"/>
                <a:gd name="T9" fmla="*/ 27 h 285"/>
                <a:gd name="T10" fmla="*/ 54 w 163"/>
                <a:gd name="T11" fmla="*/ 54 h 285"/>
                <a:gd name="T12" fmla="*/ 54 w 163"/>
                <a:gd name="T13" fmla="*/ 108 h 285"/>
                <a:gd name="T14" fmla="*/ 54 w 163"/>
                <a:gd name="T15" fmla="*/ 108 h 285"/>
                <a:gd name="T16" fmla="*/ 27 w 163"/>
                <a:gd name="T17" fmla="*/ 108 h 285"/>
                <a:gd name="T18" fmla="*/ 27 w 163"/>
                <a:gd name="T19" fmla="*/ 81 h 285"/>
                <a:gd name="T20" fmla="*/ 54 w 163"/>
                <a:gd name="T21" fmla="*/ 81 h 285"/>
                <a:gd name="T22" fmla="*/ 54 w 163"/>
                <a:gd name="T23" fmla="*/ 108 h 285"/>
                <a:gd name="T24" fmla="*/ 54 w 163"/>
                <a:gd name="T25" fmla="*/ 163 h 285"/>
                <a:gd name="T26" fmla="*/ 54 w 163"/>
                <a:gd name="T27" fmla="*/ 163 h 285"/>
                <a:gd name="T28" fmla="*/ 27 w 163"/>
                <a:gd name="T29" fmla="*/ 163 h 285"/>
                <a:gd name="T30" fmla="*/ 27 w 163"/>
                <a:gd name="T31" fmla="*/ 135 h 285"/>
                <a:gd name="T32" fmla="*/ 54 w 163"/>
                <a:gd name="T33" fmla="*/ 135 h 285"/>
                <a:gd name="T34" fmla="*/ 54 w 163"/>
                <a:gd name="T35" fmla="*/ 163 h 285"/>
                <a:gd name="T36" fmla="*/ 54 w 163"/>
                <a:gd name="T37" fmla="*/ 217 h 285"/>
                <a:gd name="T38" fmla="*/ 54 w 163"/>
                <a:gd name="T39" fmla="*/ 217 h 285"/>
                <a:gd name="T40" fmla="*/ 27 w 163"/>
                <a:gd name="T41" fmla="*/ 217 h 285"/>
                <a:gd name="T42" fmla="*/ 27 w 163"/>
                <a:gd name="T43" fmla="*/ 190 h 285"/>
                <a:gd name="T44" fmla="*/ 54 w 163"/>
                <a:gd name="T45" fmla="*/ 190 h 285"/>
                <a:gd name="T46" fmla="*/ 54 w 163"/>
                <a:gd name="T47" fmla="*/ 217 h 285"/>
                <a:gd name="T48" fmla="*/ 54 w 163"/>
                <a:gd name="T49" fmla="*/ 271 h 285"/>
                <a:gd name="T50" fmla="*/ 54 w 163"/>
                <a:gd name="T51" fmla="*/ 271 h 285"/>
                <a:gd name="T52" fmla="*/ 27 w 163"/>
                <a:gd name="T53" fmla="*/ 271 h 285"/>
                <a:gd name="T54" fmla="*/ 27 w 163"/>
                <a:gd name="T55" fmla="*/ 244 h 285"/>
                <a:gd name="T56" fmla="*/ 54 w 163"/>
                <a:gd name="T57" fmla="*/ 244 h 285"/>
                <a:gd name="T58" fmla="*/ 54 w 163"/>
                <a:gd name="T59" fmla="*/ 271 h 285"/>
                <a:gd name="T60" fmla="*/ 81 w 163"/>
                <a:gd name="T61" fmla="*/ 27 h 285"/>
                <a:gd name="T62" fmla="*/ 81 w 163"/>
                <a:gd name="T63" fmla="*/ 27 h 285"/>
                <a:gd name="T64" fmla="*/ 163 w 163"/>
                <a:gd name="T65" fmla="*/ 27 h 285"/>
                <a:gd name="T66" fmla="*/ 163 w 163"/>
                <a:gd name="T67" fmla="*/ 0 h 285"/>
                <a:gd name="T68" fmla="*/ 0 w 163"/>
                <a:gd name="T69" fmla="*/ 0 h 285"/>
                <a:gd name="T70" fmla="*/ 0 w 163"/>
                <a:gd name="T71" fmla="*/ 285 h 285"/>
                <a:gd name="T72" fmla="*/ 81 w 163"/>
                <a:gd name="T73" fmla="*/ 285 h 285"/>
                <a:gd name="T74" fmla="*/ 81 w 163"/>
                <a:gd name="T75" fmla="*/ 2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285">
                  <a:moveTo>
                    <a:pt x="54" y="54"/>
                  </a:moveTo>
                  <a:lnTo>
                    <a:pt x="54" y="54"/>
                  </a:lnTo>
                  <a:lnTo>
                    <a:pt x="27" y="54"/>
                  </a:lnTo>
                  <a:lnTo>
                    <a:pt x="27" y="27"/>
                  </a:lnTo>
                  <a:lnTo>
                    <a:pt x="54" y="27"/>
                  </a:lnTo>
                  <a:lnTo>
                    <a:pt x="54" y="54"/>
                  </a:lnTo>
                  <a:close/>
                  <a:moveTo>
                    <a:pt x="54" y="108"/>
                  </a:moveTo>
                  <a:lnTo>
                    <a:pt x="54" y="108"/>
                  </a:lnTo>
                  <a:lnTo>
                    <a:pt x="27" y="108"/>
                  </a:lnTo>
                  <a:lnTo>
                    <a:pt x="27" y="81"/>
                  </a:lnTo>
                  <a:lnTo>
                    <a:pt x="54" y="81"/>
                  </a:lnTo>
                  <a:lnTo>
                    <a:pt x="54" y="108"/>
                  </a:lnTo>
                  <a:close/>
                  <a:moveTo>
                    <a:pt x="54" y="163"/>
                  </a:moveTo>
                  <a:lnTo>
                    <a:pt x="54" y="163"/>
                  </a:lnTo>
                  <a:lnTo>
                    <a:pt x="27" y="163"/>
                  </a:lnTo>
                  <a:lnTo>
                    <a:pt x="27" y="135"/>
                  </a:lnTo>
                  <a:lnTo>
                    <a:pt x="54" y="135"/>
                  </a:lnTo>
                  <a:lnTo>
                    <a:pt x="54" y="163"/>
                  </a:lnTo>
                  <a:close/>
                  <a:moveTo>
                    <a:pt x="54" y="217"/>
                  </a:moveTo>
                  <a:lnTo>
                    <a:pt x="54" y="217"/>
                  </a:lnTo>
                  <a:lnTo>
                    <a:pt x="27" y="217"/>
                  </a:lnTo>
                  <a:lnTo>
                    <a:pt x="27" y="190"/>
                  </a:lnTo>
                  <a:lnTo>
                    <a:pt x="54" y="190"/>
                  </a:lnTo>
                  <a:lnTo>
                    <a:pt x="54" y="217"/>
                  </a:lnTo>
                  <a:close/>
                  <a:moveTo>
                    <a:pt x="54" y="271"/>
                  </a:moveTo>
                  <a:lnTo>
                    <a:pt x="54" y="271"/>
                  </a:lnTo>
                  <a:lnTo>
                    <a:pt x="27" y="271"/>
                  </a:lnTo>
                  <a:lnTo>
                    <a:pt x="27" y="244"/>
                  </a:lnTo>
                  <a:lnTo>
                    <a:pt x="54" y="244"/>
                  </a:lnTo>
                  <a:lnTo>
                    <a:pt x="54" y="271"/>
                  </a:lnTo>
                  <a:close/>
                  <a:moveTo>
                    <a:pt x="81" y="27"/>
                  </a:moveTo>
                  <a:lnTo>
                    <a:pt x="81" y="27"/>
                  </a:lnTo>
                  <a:lnTo>
                    <a:pt x="163" y="27"/>
                  </a:lnTo>
                  <a:lnTo>
                    <a:pt x="163" y="0"/>
                  </a:lnTo>
                  <a:lnTo>
                    <a:pt x="0" y="0"/>
                  </a:lnTo>
                  <a:lnTo>
                    <a:pt x="0" y="285"/>
                  </a:lnTo>
                  <a:lnTo>
                    <a:pt x="81" y="285"/>
                  </a:lnTo>
                  <a:lnTo>
                    <a:pt x="81" y="2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8">
              <a:extLst>
                <a:ext uri="{FF2B5EF4-FFF2-40B4-BE49-F238E27FC236}">
                  <a16:creationId xmlns:a16="http://schemas.microsoft.com/office/drawing/2014/main" id="{F6FAA087-B23D-4C1B-9CA7-3364B8E4E46F}"/>
                </a:ext>
              </a:extLst>
            </p:cNvPr>
            <p:cNvSpPr>
              <a:spLocks noEditPoints="1"/>
            </p:cNvSpPr>
            <p:nvPr/>
          </p:nvSpPr>
          <p:spPr bwMode="auto">
            <a:xfrm>
              <a:off x="949002" y="7395390"/>
              <a:ext cx="190503" cy="320494"/>
            </a:xfrm>
            <a:custGeom>
              <a:avLst/>
              <a:gdLst>
                <a:gd name="T0" fmla="*/ 82 w 136"/>
                <a:gd name="T1" fmla="*/ 81 h 231"/>
                <a:gd name="T2" fmla="*/ 82 w 136"/>
                <a:gd name="T3" fmla="*/ 81 h 231"/>
                <a:gd name="T4" fmla="*/ 109 w 136"/>
                <a:gd name="T5" fmla="*/ 81 h 231"/>
                <a:gd name="T6" fmla="*/ 109 w 136"/>
                <a:gd name="T7" fmla="*/ 109 h 231"/>
                <a:gd name="T8" fmla="*/ 82 w 136"/>
                <a:gd name="T9" fmla="*/ 109 h 231"/>
                <a:gd name="T10" fmla="*/ 82 w 136"/>
                <a:gd name="T11" fmla="*/ 81 h 231"/>
                <a:gd name="T12" fmla="*/ 55 w 136"/>
                <a:gd name="T13" fmla="*/ 54 h 231"/>
                <a:gd name="T14" fmla="*/ 55 w 136"/>
                <a:gd name="T15" fmla="*/ 54 h 231"/>
                <a:gd name="T16" fmla="*/ 28 w 136"/>
                <a:gd name="T17" fmla="*/ 54 h 231"/>
                <a:gd name="T18" fmla="*/ 28 w 136"/>
                <a:gd name="T19" fmla="*/ 27 h 231"/>
                <a:gd name="T20" fmla="*/ 55 w 136"/>
                <a:gd name="T21" fmla="*/ 27 h 231"/>
                <a:gd name="T22" fmla="*/ 55 w 136"/>
                <a:gd name="T23" fmla="*/ 54 h 231"/>
                <a:gd name="T24" fmla="*/ 55 w 136"/>
                <a:gd name="T25" fmla="*/ 109 h 231"/>
                <a:gd name="T26" fmla="*/ 55 w 136"/>
                <a:gd name="T27" fmla="*/ 109 h 231"/>
                <a:gd name="T28" fmla="*/ 28 w 136"/>
                <a:gd name="T29" fmla="*/ 109 h 231"/>
                <a:gd name="T30" fmla="*/ 28 w 136"/>
                <a:gd name="T31" fmla="*/ 81 h 231"/>
                <a:gd name="T32" fmla="*/ 55 w 136"/>
                <a:gd name="T33" fmla="*/ 81 h 231"/>
                <a:gd name="T34" fmla="*/ 55 w 136"/>
                <a:gd name="T35" fmla="*/ 109 h 231"/>
                <a:gd name="T36" fmla="*/ 82 w 136"/>
                <a:gd name="T37" fmla="*/ 27 h 231"/>
                <a:gd name="T38" fmla="*/ 82 w 136"/>
                <a:gd name="T39" fmla="*/ 27 h 231"/>
                <a:gd name="T40" fmla="*/ 109 w 136"/>
                <a:gd name="T41" fmla="*/ 27 h 231"/>
                <a:gd name="T42" fmla="*/ 109 w 136"/>
                <a:gd name="T43" fmla="*/ 54 h 231"/>
                <a:gd name="T44" fmla="*/ 82 w 136"/>
                <a:gd name="T45" fmla="*/ 54 h 231"/>
                <a:gd name="T46" fmla="*/ 82 w 136"/>
                <a:gd name="T47" fmla="*/ 27 h 231"/>
                <a:gd name="T48" fmla="*/ 136 w 136"/>
                <a:gd name="T49" fmla="*/ 231 h 231"/>
                <a:gd name="T50" fmla="*/ 136 w 136"/>
                <a:gd name="T51" fmla="*/ 231 h 231"/>
                <a:gd name="T52" fmla="*/ 136 w 136"/>
                <a:gd name="T53" fmla="*/ 0 h 231"/>
                <a:gd name="T54" fmla="*/ 0 w 136"/>
                <a:gd name="T55" fmla="*/ 0 h 231"/>
                <a:gd name="T56" fmla="*/ 0 w 136"/>
                <a:gd name="T57" fmla="*/ 231 h 231"/>
                <a:gd name="T58" fmla="*/ 28 w 136"/>
                <a:gd name="T59" fmla="*/ 231 h 231"/>
                <a:gd name="T60" fmla="*/ 28 w 136"/>
                <a:gd name="T61" fmla="*/ 136 h 231"/>
                <a:gd name="T62" fmla="*/ 109 w 136"/>
                <a:gd name="T63" fmla="*/ 136 h 231"/>
                <a:gd name="T64" fmla="*/ 109 w 136"/>
                <a:gd name="T65" fmla="*/ 231 h 231"/>
                <a:gd name="T66" fmla="*/ 136 w 136"/>
                <a:gd name="T6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231">
                  <a:moveTo>
                    <a:pt x="82" y="81"/>
                  </a:moveTo>
                  <a:lnTo>
                    <a:pt x="82" y="81"/>
                  </a:lnTo>
                  <a:lnTo>
                    <a:pt x="109" y="81"/>
                  </a:lnTo>
                  <a:lnTo>
                    <a:pt x="109" y="109"/>
                  </a:lnTo>
                  <a:lnTo>
                    <a:pt x="82" y="109"/>
                  </a:lnTo>
                  <a:lnTo>
                    <a:pt x="82" y="81"/>
                  </a:lnTo>
                  <a:close/>
                  <a:moveTo>
                    <a:pt x="55" y="54"/>
                  </a:moveTo>
                  <a:lnTo>
                    <a:pt x="55" y="54"/>
                  </a:lnTo>
                  <a:lnTo>
                    <a:pt x="28" y="54"/>
                  </a:lnTo>
                  <a:lnTo>
                    <a:pt x="28" y="27"/>
                  </a:lnTo>
                  <a:lnTo>
                    <a:pt x="55" y="27"/>
                  </a:lnTo>
                  <a:lnTo>
                    <a:pt x="55" y="54"/>
                  </a:lnTo>
                  <a:close/>
                  <a:moveTo>
                    <a:pt x="55" y="109"/>
                  </a:moveTo>
                  <a:lnTo>
                    <a:pt x="55" y="109"/>
                  </a:lnTo>
                  <a:lnTo>
                    <a:pt x="28" y="109"/>
                  </a:lnTo>
                  <a:lnTo>
                    <a:pt x="28" y="81"/>
                  </a:lnTo>
                  <a:lnTo>
                    <a:pt x="55" y="81"/>
                  </a:lnTo>
                  <a:lnTo>
                    <a:pt x="55" y="109"/>
                  </a:lnTo>
                  <a:close/>
                  <a:moveTo>
                    <a:pt x="82" y="27"/>
                  </a:moveTo>
                  <a:lnTo>
                    <a:pt x="82" y="27"/>
                  </a:lnTo>
                  <a:lnTo>
                    <a:pt x="109" y="27"/>
                  </a:lnTo>
                  <a:lnTo>
                    <a:pt x="109" y="54"/>
                  </a:lnTo>
                  <a:lnTo>
                    <a:pt x="82" y="54"/>
                  </a:lnTo>
                  <a:lnTo>
                    <a:pt x="82" y="27"/>
                  </a:lnTo>
                  <a:close/>
                  <a:moveTo>
                    <a:pt x="136" y="231"/>
                  </a:moveTo>
                  <a:lnTo>
                    <a:pt x="136" y="231"/>
                  </a:lnTo>
                  <a:lnTo>
                    <a:pt x="136" y="0"/>
                  </a:lnTo>
                  <a:lnTo>
                    <a:pt x="0" y="0"/>
                  </a:lnTo>
                  <a:lnTo>
                    <a:pt x="0" y="231"/>
                  </a:lnTo>
                  <a:lnTo>
                    <a:pt x="28" y="231"/>
                  </a:lnTo>
                  <a:lnTo>
                    <a:pt x="28" y="136"/>
                  </a:lnTo>
                  <a:lnTo>
                    <a:pt x="109" y="136"/>
                  </a:lnTo>
                  <a:lnTo>
                    <a:pt x="109" y="231"/>
                  </a:lnTo>
                  <a:lnTo>
                    <a:pt x="136" y="231"/>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9">
              <a:extLst>
                <a:ext uri="{FF2B5EF4-FFF2-40B4-BE49-F238E27FC236}">
                  <a16:creationId xmlns:a16="http://schemas.microsoft.com/office/drawing/2014/main" id="{CF9E6E3E-5342-4256-B0EC-AA14BCA54BB9}"/>
                </a:ext>
              </a:extLst>
            </p:cNvPr>
            <p:cNvSpPr>
              <a:spLocks/>
            </p:cNvSpPr>
            <p:nvPr/>
          </p:nvSpPr>
          <p:spPr bwMode="auto">
            <a:xfrm>
              <a:off x="1025203" y="7621752"/>
              <a:ext cx="38101" cy="94131"/>
            </a:xfrm>
            <a:custGeom>
              <a:avLst/>
              <a:gdLst>
                <a:gd name="T0" fmla="*/ 27 w 27"/>
                <a:gd name="T1" fmla="*/ 0 h 68"/>
                <a:gd name="T2" fmla="*/ 27 w 27"/>
                <a:gd name="T3" fmla="*/ 0 h 68"/>
                <a:gd name="T4" fmla="*/ 0 w 27"/>
                <a:gd name="T5" fmla="*/ 0 h 68"/>
                <a:gd name="T6" fmla="*/ 0 w 27"/>
                <a:gd name="T7" fmla="*/ 68 h 68"/>
                <a:gd name="T8" fmla="*/ 27 w 27"/>
                <a:gd name="T9" fmla="*/ 68 h 68"/>
                <a:gd name="T10" fmla="*/ 27 w 27"/>
                <a:gd name="T11" fmla="*/ 0 h 68"/>
              </a:gdLst>
              <a:ahLst/>
              <a:cxnLst>
                <a:cxn ang="0">
                  <a:pos x="T0" y="T1"/>
                </a:cxn>
                <a:cxn ang="0">
                  <a:pos x="T2" y="T3"/>
                </a:cxn>
                <a:cxn ang="0">
                  <a:pos x="T4" y="T5"/>
                </a:cxn>
                <a:cxn ang="0">
                  <a:pos x="T6" y="T7"/>
                </a:cxn>
                <a:cxn ang="0">
                  <a:pos x="T8" y="T9"/>
                </a:cxn>
                <a:cxn ang="0">
                  <a:pos x="T10" y="T11"/>
                </a:cxn>
              </a:cxnLst>
              <a:rect l="0" t="0" r="r" b="b"/>
              <a:pathLst>
                <a:path w="27" h="68">
                  <a:moveTo>
                    <a:pt x="27" y="0"/>
                  </a:moveTo>
                  <a:lnTo>
                    <a:pt x="27" y="0"/>
                  </a:lnTo>
                  <a:lnTo>
                    <a:pt x="0" y="0"/>
                  </a:lnTo>
                  <a:lnTo>
                    <a:pt x="0" y="68"/>
                  </a:lnTo>
                  <a:lnTo>
                    <a:pt x="27" y="68"/>
                  </a:lnTo>
                  <a:lnTo>
                    <a:pt x="2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0">
              <a:extLst>
                <a:ext uri="{FF2B5EF4-FFF2-40B4-BE49-F238E27FC236}">
                  <a16:creationId xmlns:a16="http://schemas.microsoft.com/office/drawing/2014/main" id="{2FB658B5-5EA8-4716-AAD7-AE5D1436A463}"/>
                </a:ext>
              </a:extLst>
            </p:cNvPr>
            <p:cNvSpPr>
              <a:spLocks/>
            </p:cNvSpPr>
            <p:nvPr/>
          </p:nvSpPr>
          <p:spPr bwMode="auto">
            <a:xfrm>
              <a:off x="1139505" y="7231781"/>
              <a:ext cx="112061" cy="484102"/>
            </a:xfrm>
            <a:custGeom>
              <a:avLst/>
              <a:gdLst>
                <a:gd name="T0" fmla="*/ 82 w 82"/>
                <a:gd name="T1" fmla="*/ 348 h 348"/>
                <a:gd name="T2" fmla="*/ 82 w 82"/>
                <a:gd name="T3" fmla="*/ 348 h 348"/>
                <a:gd name="T4" fmla="*/ 82 w 82"/>
                <a:gd name="T5" fmla="*/ 82 h 348"/>
                <a:gd name="T6" fmla="*/ 0 w 82"/>
                <a:gd name="T7" fmla="*/ 0 h 348"/>
                <a:gd name="T8" fmla="*/ 0 w 82"/>
                <a:gd name="T9" fmla="*/ 90 h 348"/>
                <a:gd name="T10" fmla="*/ 27 w 82"/>
                <a:gd name="T11" fmla="*/ 90 h 348"/>
                <a:gd name="T12" fmla="*/ 27 w 82"/>
                <a:gd name="T13" fmla="*/ 348 h 348"/>
                <a:gd name="T14" fmla="*/ 82 w 82"/>
                <a:gd name="T15" fmla="*/ 348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48">
                  <a:moveTo>
                    <a:pt x="82" y="348"/>
                  </a:moveTo>
                  <a:lnTo>
                    <a:pt x="82" y="348"/>
                  </a:lnTo>
                  <a:lnTo>
                    <a:pt x="82" y="82"/>
                  </a:lnTo>
                  <a:lnTo>
                    <a:pt x="0" y="0"/>
                  </a:lnTo>
                  <a:lnTo>
                    <a:pt x="0" y="90"/>
                  </a:lnTo>
                  <a:lnTo>
                    <a:pt x="27" y="90"/>
                  </a:lnTo>
                  <a:lnTo>
                    <a:pt x="27" y="348"/>
                  </a:lnTo>
                  <a:lnTo>
                    <a:pt x="82" y="348"/>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1">
              <a:extLst>
                <a:ext uri="{FF2B5EF4-FFF2-40B4-BE49-F238E27FC236}">
                  <a16:creationId xmlns:a16="http://schemas.microsoft.com/office/drawing/2014/main" id="{8AFDC78E-F896-4816-83E2-C6E98F045B5A}"/>
                </a:ext>
              </a:extLst>
            </p:cNvPr>
            <p:cNvSpPr>
              <a:spLocks/>
            </p:cNvSpPr>
            <p:nvPr/>
          </p:nvSpPr>
          <p:spPr bwMode="auto">
            <a:xfrm>
              <a:off x="836941" y="7431248"/>
              <a:ext cx="38101" cy="38101"/>
            </a:xfrm>
            <a:custGeom>
              <a:avLst/>
              <a:gdLst>
                <a:gd name="T0" fmla="*/ 0 w 27"/>
                <a:gd name="T1" fmla="*/ 27 h 27"/>
                <a:gd name="T2" fmla="*/ 0 w 27"/>
                <a:gd name="T3" fmla="*/ 27 h 27"/>
                <a:gd name="T4" fmla="*/ 27 w 27"/>
                <a:gd name="T5" fmla="*/ 27 h 27"/>
                <a:gd name="T6" fmla="*/ 27 w 27"/>
                <a:gd name="T7" fmla="*/ 0 h 27"/>
                <a:gd name="T8" fmla="*/ 0 w 27"/>
                <a:gd name="T9" fmla="*/ 0 h 27"/>
                <a:gd name="T10" fmla="*/ 0 w 27"/>
                <a:gd name="T11" fmla="*/ 27 h 27"/>
              </a:gdLst>
              <a:ahLst/>
              <a:cxnLst>
                <a:cxn ang="0">
                  <a:pos x="T0" y="T1"/>
                </a:cxn>
                <a:cxn ang="0">
                  <a:pos x="T2" y="T3"/>
                </a:cxn>
                <a:cxn ang="0">
                  <a:pos x="T4" y="T5"/>
                </a:cxn>
                <a:cxn ang="0">
                  <a:pos x="T6" y="T7"/>
                </a:cxn>
                <a:cxn ang="0">
                  <a:pos x="T8" y="T9"/>
                </a:cxn>
                <a:cxn ang="0">
                  <a:pos x="T10" y="T11"/>
                </a:cxn>
              </a:cxnLst>
              <a:rect l="0" t="0" r="r" b="b"/>
              <a:pathLst>
                <a:path w="27" h="27">
                  <a:moveTo>
                    <a:pt x="0" y="27"/>
                  </a:moveTo>
                  <a:lnTo>
                    <a:pt x="0" y="27"/>
                  </a:lnTo>
                  <a:lnTo>
                    <a:pt x="27" y="27"/>
                  </a:lnTo>
                  <a:lnTo>
                    <a:pt x="27" y="0"/>
                  </a:lnTo>
                  <a:lnTo>
                    <a:pt x="0" y="0"/>
                  </a:lnTo>
                  <a:lnTo>
                    <a:pt x="0" y="27"/>
                  </a:lnTo>
                  <a:close/>
                </a:path>
              </a:pathLst>
            </a:custGeom>
            <a:solidFill>
              <a:srgbClr val="50E6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2">
              <a:extLst>
                <a:ext uri="{FF2B5EF4-FFF2-40B4-BE49-F238E27FC236}">
                  <a16:creationId xmlns:a16="http://schemas.microsoft.com/office/drawing/2014/main" id="{3F695C19-D260-4962-9163-6841FC3937F0}"/>
                </a:ext>
              </a:extLst>
            </p:cNvPr>
            <p:cNvSpPr>
              <a:spLocks/>
            </p:cNvSpPr>
            <p:nvPr/>
          </p:nvSpPr>
          <p:spPr bwMode="auto">
            <a:xfrm>
              <a:off x="987103" y="7507449"/>
              <a:ext cx="38101" cy="38101"/>
            </a:xfrm>
            <a:custGeom>
              <a:avLst/>
              <a:gdLst>
                <a:gd name="T0" fmla="*/ 0 w 27"/>
                <a:gd name="T1" fmla="*/ 28 h 28"/>
                <a:gd name="T2" fmla="*/ 0 w 27"/>
                <a:gd name="T3" fmla="*/ 28 h 28"/>
                <a:gd name="T4" fmla="*/ 27 w 27"/>
                <a:gd name="T5" fmla="*/ 28 h 28"/>
                <a:gd name="T6" fmla="*/ 27 w 27"/>
                <a:gd name="T7" fmla="*/ 0 h 28"/>
                <a:gd name="T8" fmla="*/ 0 w 27"/>
                <a:gd name="T9" fmla="*/ 0 h 28"/>
                <a:gd name="T10" fmla="*/ 0 w 27"/>
                <a:gd name="T11" fmla="*/ 28 h 28"/>
              </a:gdLst>
              <a:ahLst/>
              <a:cxnLst>
                <a:cxn ang="0">
                  <a:pos x="T0" y="T1"/>
                </a:cxn>
                <a:cxn ang="0">
                  <a:pos x="T2" y="T3"/>
                </a:cxn>
                <a:cxn ang="0">
                  <a:pos x="T4" y="T5"/>
                </a:cxn>
                <a:cxn ang="0">
                  <a:pos x="T6" y="T7"/>
                </a:cxn>
                <a:cxn ang="0">
                  <a:pos x="T8" y="T9"/>
                </a:cxn>
                <a:cxn ang="0">
                  <a:pos x="T10" y="T11"/>
                </a:cxn>
              </a:cxnLst>
              <a:rect l="0" t="0" r="r" b="b"/>
              <a:pathLst>
                <a:path w="27" h="28">
                  <a:moveTo>
                    <a:pt x="0" y="28"/>
                  </a:moveTo>
                  <a:lnTo>
                    <a:pt x="0" y="28"/>
                  </a:lnTo>
                  <a:lnTo>
                    <a:pt x="27" y="28"/>
                  </a:lnTo>
                  <a:lnTo>
                    <a:pt x="27" y="0"/>
                  </a:lnTo>
                  <a:lnTo>
                    <a:pt x="0" y="0"/>
                  </a:lnTo>
                  <a:lnTo>
                    <a:pt x="0" y="28"/>
                  </a:lnTo>
                  <a:close/>
                </a:path>
              </a:pathLst>
            </a:custGeom>
            <a:solidFill>
              <a:srgbClr val="50E6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33">
              <a:extLst>
                <a:ext uri="{FF2B5EF4-FFF2-40B4-BE49-F238E27FC236}">
                  <a16:creationId xmlns:a16="http://schemas.microsoft.com/office/drawing/2014/main" id="{C89DC2FA-DE06-40CD-BA52-425E74EDEF1B}"/>
                </a:ext>
              </a:extLst>
            </p:cNvPr>
            <p:cNvSpPr>
              <a:spLocks/>
            </p:cNvSpPr>
            <p:nvPr/>
          </p:nvSpPr>
          <p:spPr bwMode="auto">
            <a:xfrm>
              <a:off x="1063304" y="7431248"/>
              <a:ext cx="38101" cy="38101"/>
            </a:xfrm>
            <a:custGeom>
              <a:avLst/>
              <a:gdLst>
                <a:gd name="T0" fmla="*/ 27 w 27"/>
                <a:gd name="T1" fmla="*/ 0 h 27"/>
                <a:gd name="T2" fmla="*/ 27 w 27"/>
                <a:gd name="T3" fmla="*/ 0 h 27"/>
                <a:gd name="T4" fmla="*/ 0 w 27"/>
                <a:gd name="T5" fmla="*/ 0 h 27"/>
                <a:gd name="T6" fmla="*/ 0 w 27"/>
                <a:gd name="T7" fmla="*/ 27 h 27"/>
                <a:gd name="T8" fmla="*/ 27 w 27"/>
                <a:gd name="T9" fmla="*/ 27 h 27"/>
                <a:gd name="T10" fmla="*/ 27 w 27"/>
                <a:gd name="T11" fmla="*/ 0 h 27"/>
              </a:gdLst>
              <a:ahLst/>
              <a:cxnLst>
                <a:cxn ang="0">
                  <a:pos x="T0" y="T1"/>
                </a:cxn>
                <a:cxn ang="0">
                  <a:pos x="T2" y="T3"/>
                </a:cxn>
                <a:cxn ang="0">
                  <a:pos x="T4" y="T5"/>
                </a:cxn>
                <a:cxn ang="0">
                  <a:pos x="T6" y="T7"/>
                </a:cxn>
                <a:cxn ang="0">
                  <a:pos x="T8" y="T9"/>
                </a:cxn>
                <a:cxn ang="0">
                  <a:pos x="T10" y="T11"/>
                </a:cxn>
              </a:cxnLst>
              <a:rect l="0" t="0" r="r" b="b"/>
              <a:pathLst>
                <a:path w="27" h="27">
                  <a:moveTo>
                    <a:pt x="27" y="0"/>
                  </a:moveTo>
                  <a:lnTo>
                    <a:pt x="27" y="0"/>
                  </a:lnTo>
                  <a:lnTo>
                    <a:pt x="0" y="0"/>
                  </a:lnTo>
                  <a:lnTo>
                    <a:pt x="0" y="27"/>
                  </a:lnTo>
                  <a:lnTo>
                    <a:pt x="27" y="27"/>
                  </a:lnTo>
                  <a:lnTo>
                    <a:pt x="27" y="0"/>
                  </a:lnTo>
                  <a:close/>
                </a:path>
              </a:pathLst>
            </a:custGeom>
            <a:solidFill>
              <a:srgbClr val="50E6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0" name="Graphic 29">
            <a:extLst>
              <a:ext uri="{FF2B5EF4-FFF2-40B4-BE49-F238E27FC236}">
                <a16:creationId xmlns:a16="http://schemas.microsoft.com/office/drawing/2014/main" id="{CCA3C12F-1135-4C93-B78A-67E62AC063F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40176" y="6136140"/>
            <a:ext cx="1323600" cy="204756"/>
          </a:xfrm>
          <a:prstGeom prst="rect">
            <a:avLst/>
          </a:prstGeom>
        </p:spPr>
      </p:pic>
      <p:pic>
        <p:nvPicPr>
          <p:cNvPr id="1026" name="Picture 2" descr="See the source image">
            <a:extLst>
              <a:ext uri="{FF2B5EF4-FFF2-40B4-BE49-F238E27FC236}">
                <a16:creationId xmlns:a16="http://schemas.microsoft.com/office/drawing/2014/main" id="{EBC97293-3CE9-4FCD-A450-DDC82DB1996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445077" y="6115458"/>
            <a:ext cx="412472" cy="24612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1FB94837-B367-45B6-B875-C66EFEF00335}"/>
              </a:ext>
            </a:extLst>
          </p:cNvPr>
          <p:cNvGrpSpPr/>
          <p:nvPr/>
        </p:nvGrpSpPr>
        <p:grpSpPr>
          <a:xfrm>
            <a:off x="800871" y="1971472"/>
            <a:ext cx="1733957" cy="1070816"/>
            <a:chOff x="851763" y="2231185"/>
            <a:chExt cx="1733957" cy="1070816"/>
          </a:xfrm>
        </p:grpSpPr>
        <p:grpSp>
          <p:nvGrpSpPr>
            <p:cNvPr id="10" name="Group 9">
              <a:extLst>
                <a:ext uri="{FF2B5EF4-FFF2-40B4-BE49-F238E27FC236}">
                  <a16:creationId xmlns:a16="http://schemas.microsoft.com/office/drawing/2014/main" id="{B0945835-AF1E-43F2-BBF0-E6E43F2995C7}"/>
                </a:ext>
              </a:extLst>
            </p:cNvPr>
            <p:cNvGrpSpPr/>
            <p:nvPr/>
          </p:nvGrpSpPr>
          <p:grpSpPr>
            <a:xfrm>
              <a:off x="851763" y="2231185"/>
              <a:ext cx="1733957" cy="1070816"/>
              <a:chOff x="851763" y="2231185"/>
              <a:chExt cx="1733957" cy="1070816"/>
            </a:xfrm>
          </p:grpSpPr>
          <p:sp>
            <p:nvSpPr>
              <p:cNvPr id="4" name="Rectangle 3">
                <a:extLst>
                  <a:ext uri="{FF2B5EF4-FFF2-40B4-BE49-F238E27FC236}">
                    <a16:creationId xmlns:a16="http://schemas.microsoft.com/office/drawing/2014/main" id="{D25AFFF7-6FED-425B-B594-AC6390AC1515}"/>
                  </a:ext>
                </a:extLst>
              </p:cNvPr>
              <p:cNvSpPr/>
              <p:nvPr/>
            </p:nvSpPr>
            <p:spPr bwMode="auto">
              <a:xfrm>
                <a:off x="851763" y="2315825"/>
                <a:ext cx="1733957" cy="986176"/>
              </a:xfrm>
              <a:prstGeom prst="rect">
                <a:avLst/>
              </a:prstGeom>
              <a:solidFill>
                <a:schemeClr val="bg1"/>
              </a:solidFill>
              <a:ln w="19050">
                <a:solidFill>
                  <a:schemeClr val="bg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Box 7">
                <a:extLst>
                  <a:ext uri="{FF2B5EF4-FFF2-40B4-BE49-F238E27FC236}">
                    <a16:creationId xmlns:a16="http://schemas.microsoft.com/office/drawing/2014/main" id="{01B6C1B6-03F5-4AFD-BE63-4892712E65AC}"/>
                  </a:ext>
                </a:extLst>
              </p:cNvPr>
              <p:cNvSpPr txBox="1"/>
              <p:nvPr/>
            </p:nvSpPr>
            <p:spPr>
              <a:xfrm>
                <a:off x="926057" y="2231185"/>
                <a:ext cx="366364" cy="169277"/>
              </a:xfrm>
              <a:prstGeom prst="rect">
                <a:avLst/>
              </a:prstGeom>
              <a:solidFill>
                <a:schemeClr val="bg1"/>
              </a:solidFill>
            </p:spPr>
            <p:txBody>
              <a:bodyPr wrap="square" lIns="0" tIns="0" rIns="0" bIns="0" rtlCol="0">
                <a:spAutoFit/>
              </a:bodyPr>
              <a:lstStyle/>
              <a:p>
                <a:pPr algn="ctr"/>
                <a:r>
                  <a:rPr lang="en-US" sz="1100">
                    <a:solidFill>
                      <a:schemeClr val="tx1">
                        <a:lumMod val="50000"/>
                        <a:lumOff val="50000"/>
                      </a:schemeClr>
                    </a:solidFill>
                    <a:latin typeface="+mj-lt"/>
                  </a:rPr>
                  <a:t>Pod</a:t>
                </a:r>
              </a:p>
            </p:txBody>
          </p:sp>
        </p:grpSp>
        <p:sp>
          <p:nvSpPr>
            <p:cNvPr id="47" name="TextBox 46">
              <a:extLst>
                <a:ext uri="{FF2B5EF4-FFF2-40B4-BE49-F238E27FC236}">
                  <a16:creationId xmlns:a16="http://schemas.microsoft.com/office/drawing/2014/main" id="{2495627C-8D7F-4FFC-9BAD-D2888115DABF}"/>
                </a:ext>
              </a:extLst>
            </p:cNvPr>
            <p:cNvSpPr txBox="1"/>
            <p:nvPr/>
          </p:nvSpPr>
          <p:spPr>
            <a:xfrm>
              <a:off x="1740916" y="2524292"/>
              <a:ext cx="786384" cy="553998"/>
            </a:xfrm>
            <a:prstGeom prst="rect">
              <a:avLst/>
            </a:prstGeom>
            <a:noFill/>
          </p:spPr>
          <p:txBody>
            <a:bodyPr wrap="square" lIns="0" tIns="0" rIns="0" bIns="0" rtlCol="0" anchor="ctr">
              <a:spAutoFit/>
            </a:bodyPr>
            <a:lstStyle/>
            <a:p>
              <a:r>
                <a:rPr lang="en-US" sz="1200">
                  <a:solidFill>
                    <a:srgbClr val="202192"/>
                  </a:solidFill>
                  <a:latin typeface="+mj-lt"/>
                </a:rPr>
                <a:t>Actor partition placement</a:t>
              </a:r>
            </a:p>
          </p:txBody>
        </p:sp>
        <p:grpSp>
          <p:nvGrpSpPr>
            <p:cNvPr id="9" name="Group 8">
              <a:extLst>
                <a:ext uri="{FF2B5EF4-FFF2-40B4-BE49-F238E27FC236}">
                  <a16:creationId xmlns:a16="http://schemas.microsoft.com/office/drawing/2014/main" id="{2C0C86B9-CB87-4572-B7C1-1BCDAB697906}"/>
                </a:ext>
              </a:extLst>
            </p:cNvPr>
            <p:cNvGrpSpPr/>
            <p:nvPr/>
          </p:nvGrpSpPr>
          <p:grpSpPr>
            <a:xfrm>
              <a:off x="949495" y="2388449"/>
              <a:ext cx="716366" cy="835760"/>
              <a:chOff x="1021444" y="2381230"/>
              <a:chExt cx="843399" cy="983966"/>
            </a:xfrm>
          </p:grpSpPr>
          <p:grpSp>
            <p:nvGrpSpPr>
              <p:cNvPr id="44" name="Group 43">
                <a:extLst>
                  <a:ext uri="{FF2B5EF4-FFF2-40B4-BE49-F238E27FC236}">
                    <a16:creationId xmlns:a16="http://schemas.microsoft.com/office/drawing/2014/main" id="{6CA68DAF-866B-437E-ACC5-827976D051DF}"/>
                  </a:ext>
                </a:extLst>
              </p:cNvPr>
              <p:cNvGrpSpPr/>
              <p:nvPr/>
            </p:nvGrpSpPr>
            <p:grpSpPr>
              <a:xfrm>
                <a:off x="1021444" y="2381230"/>
                <a:ext cx="843399" cy="983966"/>
                <a:chOff x="4597460" y="1724939"/>
                <a:chExt cx="843399" cy="983966"/>
              </a:xfrm>
            </p:grpSpPr>
            <p:pic>
              <p:nvPicPr>
                <p:cNvPr id="45" name="Graphic 44">
                  <a:extLst>
                    <a:ext uri="{FF2B5EF4-FFF2-40B4-BE49-F238E27FC236}">
                      <a16:creationId xmlns:a16="http://schemas.microsoft.com/office/drawing/2014/main" id="{A59731B3-6CAA-402E-AA67-28495F5A2F9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597460" y="1724939"/>
                  <a:ext cx="843399" cy="983966"/>
                </a:xfrm>
                <a:prstGeom prst="rect">
                  <a:avLst/>
                </a:prstGeom>
                <a:effectLst/>
              </p:spPr>
            </p:pic>
            <p:pic>
              <p:nvPicPr>
                <p:cNvPr id="46" name="Graphic 45">
                  <a:extLst>
                    <a:ext uri="{FF2B5EF4-FFF2-40B4-BE49-F238E27FC236}">
                      <a16:creationId xmlns:a16="http://schemas.microsoft.com/office/drawing/2014/main" id="{0AC5A1EF-55AB-4FDB-864E-009D6DD78E93}"/>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t="10685" b="10685"/>
                <a:stretch/>
              </p:blipFill>
              <p:spPr>
                <a:xfrm>
                  <a:off x="4723538" y="1863350"/>
                  <a:ext cx="568128" cy="446718"/>
                </a:xfrm>
                <a:prstGeom prst="rect">
                  <a:avLst/>
                </a:prstGeom>
              </p:spPr>
            </p:pic>
          </p:grpSp>
          <p:sp>
            <p:nvSpPr>
              <p:cNvPr id="48" name="TextBox 47">
                <a:extLst>
                  <a:ext uri="{FF2B5EF4-FFF2-40B4-BE49-F238E27FC236}">
                    <a16:creationId xmlns:a16="http://schemas.microsoft.com/office/drawing/2014/main" id="{DEE21372-7E8A-43BB-A762-DF2FA3C8109C}"/>
                  </a:ext>
                </a:extLst>
              </p:cNvPr>
              <p:cNvSpPr txBox="1"/>
              <p:nvPr/>
            </p:nvSpPr>
            <p:spPr>
              <a:xfrm>
                <a:off x="1109808" y="2913183"/>
                <a:ext cx="643556" cy="163059"/>
              </a:xfrm>
              <a:prstGeom prst="rect">
                <a:avLst/>
              </a:prstGeom>
              <a:noFill/>
            </p:spPr>
            <p:txBody>
              <a:bodyPr wrap="none" lIns="0" tIns="0" rIns="0" bIns="0" rtlCol="0">
                <a:spAutoFit/>
              </a:bodyPr>
              <a:lstStyle/>
              <a:p>
                <a:pPr algn="ctr"/>
                <a:r>
                  <a:rPr lang="en-US" sz="900">
                    <a:solidFill>
                      <a:srgbClr val="202192"/>
                    </a:solidFill>
                    <a:latin typeface="+mj-lt"/>
                  </a:rPr>
                  <a:t>Placement</a:t>
                </a:r>
              </a:p>
            </p:txBody>
          </p:sp>
        </p:grpSp>
      </p:grpSp>
      <p:grpSp>
        <p:nvGrpSpPr>
          <p:cNvPr id="97" name="Group 96">
            <a:extLst>
              <a:ext uri="{FF2B5EF4-FFF2-40B4-BE49-F238E27FC236}">
                <a16:creationId xmlns:a16="http://schemas.microsoft.com/office/drawing/2014/main" id="{7627B149-5591-4DCA-928F-7EC4E49D1D80}"/>
              </a:ext>
            </a:extLst>
          </p:cNvPr>
          <p:cNvGrpSpPr/>
          <p:nvPr/>
        </p:nvGrpSpPr>
        <p:grpSpPr>
          <a:xfrm>
            <a:off x="2843876" y="1971472"/>
            <a:ext cx="1602522" cy="1070816"/>
            <a:chOff x="851763" y="2231185"/>
            <a:chExt cx="1602522" cy="1070816"/>
          </a:xfrm>
        </p:grpSpPr>
        <p:grpSp>
          <p:nvGrpSpPr>
            <p:cNvPr id="98" name="Group 97">
              <a:extLst>
                <a:ext uri="{FF2B5EF4-FFF2-40B4-BE49-F238E27FC236}">
                  <a16:creationId xmlns:a16="http://schemas.microsoft.com/office/drawing/2014/main" id="{F7391DE0-783C-4D9F-A2FC-4AC980F0B497}"/>
                </a:ext>
              </a:extLst>
            </p:cNvPr>
            <p:cNvGrpSpPr/>
            <p:nvPr/>
          </p:nvGrpSpPr>
          <p:grpSpPr>
            <a:xfrm>
              <a:off x="851763" y="2231185"/>
              <a:ext cx="1598487" cy="1070816"/>
              <a:chOff x="851763" y="2231185"/>
              <a:chExt cx="1598487" cy="1070816"/>
            </a:xfrm>
          </p:grpSpPr>
          <p:sp>
            <p:nvSpPr>
              <p:cNvPr id="105" name="Rectangle 104">
                <a:extLst>
                  <a:ext uri="{FF2B5EF4-FFF2-40B4-BE49-F238E27FC236}">
                    <a16:creationId xmlns:a16="http://schemas.microsoft.com/office/drawing/2014/main" id="{89BD5640-4B11-49A6-8EF2-068429269DDC}"/>
                  </a:ext>
                </a:extLst>
              </p:cNvPr>
              <p:cNvSpPr/>
              <p:nvPr/>
            </p:nvSpPr>
            <p:spPr bwMode="auto">
              <a:xfrm>
                <a:off x="851763" y="2315825"/>
                <a:ext cx="1598487" cy="986176"/>
              </a:xfrm>
              <a:prstGeom prst="rect">
                <a:avLst/>
              </a:prstGeom>
              <a:solidFill>
                <a:schemeClr val="bg1"/>
              </a:solidFill>
              <a:ln w="19050">
                <a:solidFill>
                  <a:schemeClr val="bg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6" name="TextBox 105">
                <a:extLst>
                  <a:ext uri="{FF2B5EF4-FFF2-40B4-BE49-F238E27FC236}">
                    <a16:creationId xmlns:a16="http://schemas.microsoft.com/office/drawing/2014/main" id="{3DFCA1E3-7C85-4DA0-A49D-1BAF0F256776}"/>
                  </a:ext>
                </a:extLst>
              </p:cNvPr>
              <p:cNvSpPr txBox="1"/>
              <p:nvPr/>
            </p:nvSpPr>
            <p:spPr>
              <a:xfrm>
                <a:off x="926057" y="2231185"/>
                <a:ext cx="366364" cy="169277"/>
              </a:xfrm>
              <a:prstGeom prst="rect">
                <a:avLst/>
              </a:prstGeom>
              <a:solidFill>
                <a:schemeClr val="bg1"/>
              </a:solidFill>
            </p:spPr>
            <p:txBody>
              <a:bodyPr wrap="square" lIns="0" tIns="0" rIns="0" bIns="0" rtlCol="0">
                <a:spAutoFit/>
              </a:bodyPr>
              <a:lstStyle/>
              <a:p>
                <a:pPr algn="ctr"/>
                <a:r>
                  <a:rPr lang="en-US" sz="1100">
                    <a:solidFill>
                      <a:schemeClr val="tx1">
                        <a:lumMod val="50000"/>
                        <a:lumOff val="50000"/>
                      </a:schemeClr>
                    </a:solidFill>
                    <a:latin typeface="+mj-lt"/>
                  </a:rPr>
                  <a:t>Pod</a:t>
                </a:r>
              </a:p>
            </p:txBody>
          </p:sp>
        </p:grpSp>
        <p:sp>
          <p:nvSpPr>
            <p:cNvPr id="99" name="TextBox 98">
              <a:extLst>
                <a:ext uri="{FF2B5EF4-FFF2-40B4-BE49-F238E27FC236}">
                  <a16:creationId xmlns:a16="http://schemas.microsoft.com/office/drawing/2014/main" id="{D3522D0D-99FF-413B-90B3-98A63BBB3663}"/>
                </a:ext>
              </a:extLst>
            </p:cNvPr>
            <p:cNvSpPr txBox="1"/>
            <p:nvPr/>
          </p:nvSpPr>
          <p:spPr>
            <a:xfrm>
              <a:off x="1740916" y="2524292"/>
              <a:ext cx="713369" cy="553998"/>
            </a:xfrm>
            <a:prstGeom prst="rect">
              <a:avLst/>
            </a:prstGeom>
            <a:noFill/>
          </p:spPr>
          <p:txBody>
            <a:bodyPr wrap="square" lIns="0" tIns="0" rIns="0" bIns="0" rtlCol="0" anchor="ctr">
              <a:spAutoFit/>
            </a:bodyPr>
            <a:lstStyle/>
            <a:p>
              <a:r>
                <a:rPr lang="en-US" sz="1200">
                  <a:solidFill>
                    <a:srgbClr val="202192"/>
                  </a:solidFill>
                  <a:latin typeface="+mj-lt"/>
                </a:rPr>
                <a:t>Dapr</a:t>
              </a:r>
            </a:p>
            <a:p>
              <a:r>
                <a:rPr lang="en-US" sz="1200">
                  <a:solidFill>
                    <a:srgbClr val="202192"/>
                  </a:solidFill>
                  <a:latin typeface="+mj-lt"/>
                </a:rPr>
                <a:t>runtime</a:t>
              </a:r>
            </a:p>
            <a:p>
              <a:r>
                <a:rPr lang="en-US" sz="1200">
                  <a:solidFill>
                    <a:srgbClr val="202192"/>
                  </a:solidFill>
                  <a:latin typeface="+mj-lt"/>
                </a:rPr>
                <a:t>injector</a:t>
              </a:r>
            </a:p>
          </p:txBody>
        </p:sp>
        <p:grpSp>
          <p:nvGrpSpPr>
            <p:cNvPr id="100" name="Group 99">
              <a:extLst>
                <a:ext uri="{FF2B5EF4-FFF2-40B4-BE49-F238E27FC236}">
                  <a16:creationId xmlns:a16="http://schemas.microsoft.com/office/drawing/2014/main" id="{C605D41C-352A-4D37-B912-C98886746760}"/>
                </a:ext>
              </a:extLst>
            </p:cNvPr>
            <p:cNvGrpSpPr/>
            <p:nvPr/>
          </p:nvGrpSpPr>
          <p:grpSpPr>
            <a:xfrm>
              <a:off x="949495" y="2388449"/>
              <a:ext cx="716366" cy="835760"/>
              <a:chOff x="1021444" y="2381230"/>
              <a:chExt cx="843399" cy="983966"/>
            </a:xfrm>
          </p:grpSpPr>
          <p:grpSp>
            <p:nvGrpSpPr>
              <p:cNvPr id="101" name="Group 100">
                <a:extLst>
                  <a:ext uri="{FF2B5EF4-FFF2-40B4-BE49-F238E27FC236}">
                    <a16:creationId xmlns:a16="http://schemas.microsoft.com/office/drawing/2014/main" id="{DFD94579-61C5-479A-BFB3-8C1E4895FE4F}"/>
                  </a:ext>
                </a:extLst>
              </p:cNvPr>
              <p:cNvGrpSpPr/>
              <p:nvPr/>
            </p:nvGrpSpPr>
            <p:grpSpPr>
              <a:xfrm>
                <a:off x="1021444" y="2381230"/>
                <a:ext cx="843399" cy="983966"/>
                <a:chOff x="4597460" y="1724939"/>
                <a:chExt cx="843399" cy="983966"/>
              </a:xfrm>
            </p:grpSpPr>
            <p:pic>
              <p:nvPicPr>
                <p:cNvPr id="103" name="Graphic 102">
                  <a:extLst>
                    <a:ext uri="{FF2B5EF4-FFF2-40B4-BE49-F238E27FC236}">
                      <a16:creationId xmlns:a16="http://schemas.microsoft.com/office/drawing/2014/main" id="{DF1D01B6-252D-4AF5-89D0-08C59310A4E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597460" y="1724939"/>
                  <a:ext cx="843399" cy="983966"/>
                </a:xfrm>
                <a:prstGeom prst="rect">
                  <a:avLst/>
                </a:prstGeom>
                <a:effectLst/>
              </p:spPr>
            </p:pic>
            <p:pic>
              <p:nvPicPr>
                <p:cNvPr id="104" name="Graphic 103">
                  <a:extLst>
                    <a:ext uri="{FF2B5EF4-FFF2-40B4-BE49-F238E27FC236}">
                      <a16:creationId xmlns:a16="http://schemas.microsoft.com/office/drawing/2014/main" id="{84944992-F301-4668-8626-CB9D124DB015}"/>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t="10685" b="10685"/>
                <a:stretch/>
              </p:blipFill>
              <p:spPr>
                <a:xfrm>
                  <a:off x="4723538" y="1863350"/>
                  <a:ext cx="568128" cy="446718"/>
                </a:xfrm>
                <a:prstGeom prst="rect">
                  <a:avLst/>
                </a:prstGeom>
              </p:spPr>
            </p:pic>
          </p:grpSp>
          <p:sp>
            <p:nvSpPr>
              <p:cNvPr id="102" name="TextBox 101">
                <a:extLst>
                  <a:ext uri="{FF2B5EF4-FFF2-40B4-BE49-F238E27FC236}">
                    <a16:creationId xmlns:a16="http://schemas.microsoft.com/office/drawing/2014/main" id="{0F3274E6-A7C8-4981-8D41-979E58FF39BA}"/>
                  </a:ext>
                </a:extLst>
              </p:cNvPr>
              <p:cNvSpPr txBox="1"/>
              <p:nvPr/>
            </p:nvSpPr>
            <p:spPr>
              <a:xfrm>
                <a:off x="1195682" y="2913183"/>
                <a:ext cx="471816" cy="163059"/>
              </a:xfrm>
              <a:prstGeom prst="rect">
                <a:avLst/>
              </a:prstGeom>
              <a:noFill/>
            </p:spPr>
            <p:txBody>
              <a:bodyPr wrap="none" lIns="0" tIns="0" rIns="0" bIns="0" rtlCol="0">
                <a:spAutoFit/>
              </a:bodyPr>
              <a:lstStyle/>
              <a:p>
                <a:pPr algn="ctr"/>
                <a:r>
                  <a:rPr lang="en-US" sz="900">
                    <a:solidFill>
                      <a:srgbClr val="202192"/>
                    </a:solidFill>
                    <a:latin typeface="+mj-lt"/>
                  </a:rPr>
                  <a:t>Injector</a:t>
                </a:r>
              </a:p>
            </p:txBody>
          </p:sp>
        </p:grpSp>
      </p:grpSp>
      <p:grpSp>
        <p:nvGrpSpPr>
          <p:cNvPr id="232" name="Group 231">
            <a:extLst>
              <a:ext uri="{FF2B5EF4-FFF2-40B4-BE49-F238E27FC236}">
                <a16:creationId xmlns:a16="http://schemas.microsoft.com/office/drawing/2014/main" id="{564222BA-3DC0-4530-8060-9997E3DB8AFB}"/>
              </a:ext>
            </a:extLst>
          </p:cNvPr>
          <p:cNvGrpSpPr/>
          <p:nvPr/>
        </p:nvGrpSpPr>
        <p:grpSpPr>
          <a:xfrm>
            <a:off x="4755446" y="1971472"/>
            <a:ext cx="1938816" cy="1070816"/>
            <a:chOff x="4876079" y="2231185"/>
            <a:chExt cx="1938816" cy="1070816"/>
          </a:xfrm>
        </p:grpSpPr>
        <p:grpSp>
          <p:nvGrpSpPr>
            <p:cNvPr id="108" name="Group 107">
              <a:extLst>
                <a:ext uri="{FF2B5EF4-FFF2-40B4-BE49-F238E27FC236}">
                  <a16:creationId xmlns:a16="http://schemas.microsoft.com/office/drawing/2014/main" id="{09BBF7A2-B7AC-4CD3-BFB5-18181D1F326E}"/>
                </a:ext>
              </a:extLst>
            </p:cNvPr>
            <p:cNvGrpSpPr/>
            <p:nvPr/>
          </p:nvGrpSpPr>
          <p:grpSpPr>
            <a:xfrm>
              <a:off x="4876079" y="2231185"/>
              <a:ext cx="1938816" cy="1070816"/>
              <a:chOff x="955767" y="2231185"/>
              <a:chExt cx="1938816" cy="1070816"/>
            </a:xfrm>
          </p:grpSpPr>
          <p:sp>
            <p:nvSpPr>
              <p:cNvPr id="115" name="Rectangle 114">
                <a:extLst>
                  <a:ext uri="{FF2B5EF4-FFF2-40B4-BE49-F238E27FC236}">
                    <a16:creationId xmlns:a16="http://schemas.microsoft.com/office/drawing/2014/main" id="{65B1191F-D750-4B69-A455-C238678AE8EA}"/>
                  </a:ext>
                </a:extLst>
              </p:cNvPr>
              <p:cNvSpPr/>
              <p:nvPr/>
            </p:nvSpPr>
            <p:spPr bwMode="auto">
              <a:xfrm>
                <a:off x="955767" y="2315825"/>
                <a:ext cx="1938816" cy="986176"/>
              </a:xfrm>
              <a:prstGeom prst="rect">
                <a:avLst/>
              </a:prstGeom>
              <a:solidFill>
                <a:schemeClr val="bg1"/>
              </a:solidFill>
              <a:ln w="19050">
                <a:solidFill>
                  <a:schemeClr val="bg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6" name="TextBox 115">
                <a:extLst>
                  <a:ext uri="{FF2B5EF4-FFF2-40B4-BE49-F238E27FC236}">
                    <a16:creationId xmlns:a16="http://schemas.microsoft.com/office/drawing/2014/main" id="{A595A8E6-D943-40F7-BC08-B4F0794AC182}"/>
                  </a:ext>
                </a:extLst>
              </p:cNvPr>
              <p:cNvSpPr txBox="1"/>
              <p:nvPr/>
            </p:nvSpPr>
            <p:spPr>
              <a:xfrm>
                <a:off x="2473514" y="2231185"/>
                <a:ext cx="366364" cy="169277"/>
              </a:xfrm>
              <a:prstGeom prst="rect">
                <a:avLst/>
              </a:prstGeom>
              <a:solidFill>
                <a:schemeClr val="bg1"/>
              </a:solidFill>
            </p:spPr>
            <p:txBody>
              <a:bodyPr wrap="square" lIns="0" tIns="0" rIns="0" bIns="0" rtlCol="0">
                <a:spAutoFit/>
              </a:bodyPr>
              <a:lstStyle/>
              <a:p>
                <a:pPr algn="ctr"/>
                <a:r>
                  <a:rPr lang="en-US" sz="1100">
                    <a:solidFill>
                      <a:schemeClr val="tx1">
                        <a:lumMod val="50000"/>
                        <a:lumOff val="50000"/>
                      </a:schemeClr>
                    </a:solidFill>
                    <a:latin typeface="+mj-lt"/>
                  </a:rPr>
                  <a:t>Pod</a:t>
                </a:r>
              </a:p>
            </p:txBody>
          </p:sp>
        </p:grpSp>
        <p:sp>
          <p:nvSpPr>
            <p:cNvPr id="109" name="TextBox 108">
              <a:extLst>
                <a:ext uri="{FF2B5EF4-FFF2-40B4-BE49-F238E27FC236}">
                  <a16:creationId xmlns:a16="http://schemas.microsoft.com/office/drawing/2014/main" id="{2FC96A91-EFE9-4B3F-81DC-18A3D8A2ECD6}"/>
                </a:ext>
              </a:extLst>
            </p:cNvPr>
            <p:cNvSpPr txBox="1"/>
            <p:nvPr/>
          </p:nvSpPr>
          <p:spPr>
            <a:xfrm>
              <a:off x="4900113" y="2621049"/>
              <a:ext cx="1063272" cy="369332"/>
            </a:xfrm>
            <a:prstGeom prst="rect">
              <a:avLst/>
            </a:prstGeom>
            <a:noFill/>
          </p:spPr>
          <p:txBody>
            <a:bodyPr wrap="square" lIns="0" tIns="0" rIns="0" bIns="0" rtlCol="0" anchor="ctr">
              <a:spAutoFit/>
            </a:bodyPr>
            <a:lstStyle/>
            <a:p>
              <a:pPr algn="r"/>
              <a:r>
                <a:rPr lang="en-US" sz="1200">
                  <a:solidFill>
                    <a:srgbClr val="202192"/>
                  </a:solidFill>
                  <a:latin typeface="+mj-lt"/>
                </a:rPr>
                <a:t>Cert authority</a:t>
              </a:r>
            </a:p>
            <a:p>
              <a:pPr algn="r"/>
              <a:r>
                <a:rPr lang="en-US" sz="1200">
                  <a:solidFill>
                    <a:srgbClr val="202192"/>
                  </a:solidFill>
                  <a:latin typeface="+mj-lt"/>
                </a:rPr>
                <a:t>and identity</a:t>
              </a:r>
            </a:p>
          </p:txBody>
        </p:sp>
        <p:grpSp>
          <p:nvGrpSpPr>
            <p:cNvPr id="110" name="Group 109">
              <a:extLst>
                <a:ext uri="{FF2B5EF4-FFF2-40B4-BE49-F238E27FC236}">
                  <a16:creationId xmlns:a16="http://schemas.microsoft.com/office/drawing/2014/main" id="{B1A715D5-A354-49B2-97A3-B82BEBAF6805}"/>
                </a:ext>
              </a:extLst>
            </p:cNvPr>
            <p:cNvGrpSpPr/>
            <p:nvPr/>
          </p:nvGrpSpPr>
          <p:grpSpPr>
            <a:xfrm>
              <a:off x="6029038" y="2388449"/>
              <a:ext cx="716366" cy="835760"/>
              <a:chOff x="1021444" y="2381230"/>
              <a:chExt cx="843399" cy="983966"/>
            </a:xfrm>
          </p:grpSpPr>
          <p:grpSp>
            <p:nvGrpSpPr>
              <p:cNvPr id="111" name="Group 110">
                <a:extLst>
                  <a:ext uri="{FF2B5EF4-FFF2-40B4-BE49-F238E27FC236}">
                    <a16:creationId xmlns:a16="http://schemas.microsoft.com/office/drawing/2014/main" id="{2DDB2F49-7CB5-44CD-A0C2-7FF66635A886}"/>
                  </a:ext>
                </a:extLst>
              </p:cNvPr>
              <p:cNvGrpSpPr/>
              <p:nvPr/>
            </p:nvGrpSpPr>
            <p:grpSpPr>
              <a:xfrm>
                <a:off x="1021444" y="2381230"/>
                <a:ext cx="843399" cy="983966"/>
                <a:chOff x="4597460" y="1724939"/>
                <a:chExt cx="843399" cy="983966"/>
              </a:xfrm>
            </p:grpSpPr>
            <p:pic>
              <p:nvPicPr>
                <p:cNvPr id="113" name="Graphic 112">
                  <a:extLst>
                    <a:ext uri="{FF2B5EF4-FFF2-40B4-BE49-F238E27FC236}">
                      <a16:creationId xmlns:a16="http://schemas.microsoft.com/office/drawing/2014/main" id="{BAC397F1-5E8D-47D7-BFAE-A47B27EB46A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597460" y="1724939"/>
                  <a:ext cx="843399" cy="983966"/>
                </a:xfrm>
                <a:prstGeom prst="rect">
                  <a:avLst/>
                </a:prstGeom>
                <a:effectLst/>
              </p:spPr>
            </p:pic>
            <p:pic>
              <p:nvPicPr>
                <p:cNvPr id="114" name="Graphic 113">
                  <a:extLst>
                    <a:ext uri="{FF2B5EF4-FFF2-40B4-BE49-F238E27FC236}">
                      <a16:creationId xmlns:a16="http://schemas.microsoft.com/office/drawing/2014/main" id="{0A800EC4-D4A9-43CF-952A-B35E64F7B881}"/>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t="10685" b="10685"/>
                <a:stretch/>
              </p:blipFill>
              <p:spPr>
                <a:xfrm>
                  <a:off x="4723538" y="1863350"/>
                  <a:ext cx="568128" cy="446718"/>
                </a:xfrm>
                <a:prstGeom prst="rect">
                  <a:avLst/>
                </a:prstGeom>
              </p:spPr>
            </p:pic>
          </p:grpSp>
          <p:sp>
            <p:nvSpPr>
              <p:cNvPr id="112" name="TextBox 111">
                <a:extLst>
                  <a:ext uri="{FF2B5EF4-FFF2-40B4-BE49-F238E27FC236}">
                    <a16:creationId xmlns:a16="http://schemas.microsoft.com/office/drawing/2014/main" id="{F753F9A8-7156-4CDE-A433-6CF65225193D}"/>
                  </a:ext>
                </a:extLst>
              </p:cNvPr>
              <p:cNvSpPr txBox="1"/>
              <p:nvPr/>
            </p:nvSpPr>
            <p:spPr>
              <a:xfrm>
                <a:off x="1234366" y="2913183"/>
                <a:ext cx="394438" cy="163059"/>
              </a:xfrm>
              <a:prstGeom prst="rect">
                <a:avLst/>
              </a:prstGeom>
              <a:noFill/>
            </p:spPr>
            <p:txBody>
              <a:bodyPr wrap="none" lIns="0" tIns="0" rIns="0" bIns="0" rtlCol="0">
                <a:spAutoFit/>
              </a:bodyPr>
              <a:lstStyle/>
              <a:p>
                <a:pPr algn="ctr"/>
                <a:r>
                  <a:rPr lang="en-US" sz="900">
                    <a:solidFill>
                      <a:srgbClr val="202192"/>
                    </a:solidFill>
                    <a:latin typeface="+mj-lt"/>
                  </a:rPr>
                  <a:t>Sentry</a:t>
                </a:r>
              </a:p>
            </p:txBody>
          </p:sp>
        </p:grpSp>
      </p:grpSp>
      <p:grpSp>
        <p:nvGrpSpPr>
          <p:cNvPr id="233" name="Group 232">
            <a:extLst>
              <a:ext uri="{FF2B5EF4-FFF2-40B4-BE49-F238E27FC236}">
                <a16:creationId xmlns:a16="http://schemas.microsoft.com/office/drawing/2014/main" id="{3EBEF7E4-4EE7-4AD2-AC61-D3C1C8ACA60B}"/>
              </a:ext>
            </a:extLst>
          </p:cNvPr>
          <p:cNvGrpSpPr/>
          <p:nvPr/>
        </p:nvGrpSpPr>
        <p:grpSpPr>
          <a:xfrm>
            <a:off x="7003311" y="1971472"/>
            <a:ext cx="1881765" cy="1070816"/>
            <a:chOff x="7003311" y="2231185"/>
            <a:chExt cx="1881765" cy="1070816"/>
          </a:xfrm>
        </p:grpSpPr>
        <p:grpSp>
          <p:nvGrpSpPr>
            <p:cNvPr id="118" name="Group 117">
              <a:extLst>
                <a:ext uri="{FF2B5EF4-FFF2-40B4-BE49-F238E27FC236}">
                  <a16:creationId xmlns:a16="http://schemas.microsoft.com/office/drawing/2014/main" id="{F1678E5C-873D-4536-AD44-808B60D4E69A}"/>
                </a:ext>
              </a:extLst>
            </p:cNvPr>
            <p:cNvGrpSpPr/>
            <p:nvPr/>
          </p:nvGrpSpPr>
          <p:grpSpPr>
            <a:xfrm>
              <a:off x="7003311" y="2231185"/>
              <a:ext cx="1881765" cy="1070816"/>
              <a:chOff x="851763" y="2231185"/>
              <a:chExt cx="1881765" cy="1070816"/>
            </a:xfrm>
          </p:grpSpPr>
          <p:sp>
            <p:nvSpPr>
              <p:cNvPr id="125" name="Rectangle 124">
                <a:extLst>
                  <a:ext uri="{FF2B5EF4-FFF2-40B4-BE49-F238E27FC236}">
                    <a16:creationId xmlns:a16="http://schemas.microsoft.com/office/drawing/2014/main" id="{1B72D09F-8966-4BA3-80E3-30651D6EE7CF}"/>
                  </a:ext>
                </a:extLst>
              </p:cNvPr>
              <p:cNvSpPr/>
              <p:nvPr/>
            </p:nvSpPr>
            <p:spPr bwMode="auto">
              <a:xfrm>
                <a:off x="851763" y="2315825"/>
                <a:ext cx="1881765" cy="986176"/>
              </a:xfrm>
              <a:prstGeom prst="rect">
                <a:avLst/>
              </a:prstGeom>
              <a:solidFill>
                <a:schemeClr val="bg1"/>
              </a:solidFill>
              <a:ln w="19050">
                <a:solidFill>
                  <a:schemeClr val="bg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6" name="TextBox 125">
                <a:extLst>
                  <a:ext uri="{FF2B5EF4-FFF2-40B4-BE49-F238E27FC236}">
                    <a16:creationId xmlns:a16="http://schemas.microsoft.com/office/drawing/2014/main" id="{381EB00C-B3E3-470A-B3C4-EB83CDACE86C}"/>
                  </a:ext>
                </a:extLst>
              </p:cNvPr>
              <p:cNvSpPr txBox="1"/>
              <p:nvPr/>
            </p:nvSpPr>
            <p:spPr>
              <a:xfrm>
                <a:off x="2300371" y="2231185"/>
                <a:ext cx="366364" cy="169277"/>
              </a:xfrm>
              <a:prstGeom prst="rect">
                <a:avLst/>
              </a:prstGeom>
              <a:solidFill>
                <a:schemeClr val="bg1"/>
              </a:solidFill>
            </p:spPr>
            <p:txBody>
              <a:bodyPr wrap="square" lIns="0" tIns="0" rIns="0" bIns="0" rtlCol="0">
                <a:spAutoFit/>
              </a:bodyPr>
              <a:lstStyle/>
              <a:p>
                <a:pPr algn="ctr"/>
                <a:r>
                  <a:rPr lang="en-US" sz="1100">
                    <a:solidFill>
                      <a:schemeClr val="tx1">
                        <a:lumMod val="50000"/>
                        <a:lumOff val="50000"/>
                      </a:schemeClr>
                    </a:solidFill>
                    <a:latin typeface="+mj-lt"/>
                  </a:rPr>
                  <a:t>Pod</a:t>
                </a:r>
              </a:p>
            </p:txBody>
          </p:sp>
        </p:grpSp>
        <p:sp>
          <p:nvSpPr>
            <p:cNvPr id="119" name="TextBox 118">
              <a:extLst>
                <a:ext uri="{FF2B5EF4-FFF2-40B4-BE49-F238E27FC236}">
                  <a16:creationId xmlns:a16="http://schemas.microsoft.com/office/drawing/2014/main" id="{FD6771CC-4C25-4D77-A4ED-990810AA2E19}"/>
                </a:ext>
              </a:extLst>
            </p:cNvPr>
            <p:cNvSpPr txBox="1"/>
            <p:nvPr/>
          </p:nvSpPr>
          <p:spPr>
            <a:xfrm>
              <a:off x="7077604" y="2524292"/>
              <a:ext cx="958121" cy="553998"/>
            </a:xfrm>
            <a:prstGeom prst="rect">
              <a:avLst/>
            </a:prstGeom>
            <a:noFill/>
          </p:spPr>
          <p:txBody>
            <a:bodyPr wrap="square" lIns="0" tIns="0" rIns="0" bIns="0" rtlCol="0" anchor="ctr">
              <a:spAutoFit/>
            </a:bodyPr>
            <a:lstStyle/>
            <a:p>
              <a:pPr algn="r"/>
              <a:r>
                <a:rPr lang="en-US" sz="1200">
                  <a:solidFill>
                    <a:srgbClr val="202192"/>
                  </a:solidFill>
                  <a:latin typeface="+mj-lt"/>
                </a:rPr>
                <a:t>Update component</a:t>
              </a:r>
            </a:p>
            <a:p>
              <a:pPr algn="r"/>
              <a:r>
                <a:rPr lang="en-US" sz="1200">
                  <a:solidFill>
                    <a:srgbClr val="202192"/>
                  </a:solidFill>
                  <a:latin typeface="+mj-lt"/>
                </a:rPr>
                <a:t>changes</a:t>
              </a:r>
            </a:p>
          </p:txBody>
        </p:sp>
        <p:grpSp>
          <p:nvGrpSpPr>
            <p:cNvPr id="120" name="Group 119">
              <a:extLst>
                <a:ext uri="{FF2B5EF4-FFF2-40B4-BE49-F238E27FC236}">
                  <a16:creationId xmlns:a16="http://schemas.microsoft.com/office/drawing/2014/main" id="{114F9FCA-75D1-4F69-B1CD-F4D6B3E6A2CC}"/>
                </a:ext>
              </a:extLst>
            </p:cNvPr>
            <p:cNvGrpSpPr/>
            <p:nvPr/>
          </p:nvGrpSpPr>
          <p:grpSpPr>
            <a:xfrm>
              <a:off x="8098347" y="2388449"/>
              <a:ext cx="716366" cy="835760"/>
              <a:chOff x="1021444" y="2381230"/>
              <a:chExt cx="843399" cy="983966"/>
            </a:xfrm>
          </p:grpSpPr>
          <p:grpSp>
            <p:nvGrpSpPr>
              <p:cNvPr id="121" name="Group 120">
                <a:extLst>
                  <a:ext uri="{FF2B5EF4-FFF2-40B4-BE49-F238E27FC236}">
                    <a16:creationId xmlns:a16="http://schemas.microsoft.com/office/drawing/2014/main" id="{F3287425-8E3E-4B68-87BE-25D383CEFECE}"/>
                  </a:ext>
                </a:extLst>
              </p:cNvPr>
              <p:cNvGrpSpPr/>
              <p:nvPr/>
            </p:nvGrpSpPr>
            <p:grpSpPr>
              <a:xfrm>
                <a:off x="1021444" y="2381230"/>
                <a:ext cx="843399" cy="983966"/>
                <a:chOff x="4597460" y="1724939"/>
                <a:chExt cx="843399" cy="983966"/>
              </a:xfrm>
            </p:grpSpPr>
            <p:pic>
              <p:nvPicPr>
                <p:cNvPr id="123" name="Graphic 122">
                  <a:extLst>
                    <a:ext uri="{FF2B5EF4-FFF2-40B4-BE49-F238E27FC236}">
                      <a16:creationId xmlns:a16="http://schemas.microsoft.com/office/drawing/2014/main" id="{F92EBF23-AE13-4AF0-8D03-F41126BEEBA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597460" y="1724939"/>
                  <a:ext cx="843399" cy="983966"/>
                </a:xfrm>
                <a:prstGeom prst="rect">
                  <a:avLst/>
                </a:prstGeom>
                <a:effectLst/>
              </p:spPr>
            </p:pic>
            <p:pic>
              <p:nvPicPr>
                <p:cNvPr id="124" name="Graphic 123">
                  <a:extLst>
                    <a:ext uri="{FF2B5EF4-FFF2-40B4-BE49-F238E27FC236}">
                      <a16:creationId xmlns:a16="http://schemas.microsoft.com/office/drawing/2014/main" id="{0C21ADA4-3F70-4082-9945-4D926C086FB0}"/>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t="10685" b="10685"/>
                <a:stretch/>
              </p:blipFill>
              <p:spPr>
                <a:xfrm>
                  <a:off x="4723538" y="1863350"/>
                  <a:ext cx="568128" cy="446718"/>
                </a:xfrm>
                <a:prstGeom prst="rect">
                  <a:avLst/>
                </a:prstGeom>
              </p:spPr>
            </p:pic>
          </p:grpSp>
          <p:sp>
            <p:nvSpPr>
              <p:cNvPr id="122" name="TextBox 121">
                <a:extLst>
                  <a:ext uri="{FF2B5EF4-FFF2-40B4-BE49-F238E27FC236}">
                    <a16:creationId xmlns:a16="http://schemas.microsoft.com/office/drawing/2014/main" id="{F6E2A7A8-A7C1-47F3-81EC-FDD805AF0DEB}"/>
                  </a:ext>
                </a:extLst>
              </p:cNvPr>
              <p:cNvSpPr txBox="1"/>
              <p:nvPr/>
            </p:nvSpPr>
            <p:spPr>
              <a:xfrm>
                <a:off x="1152272" y="2913183"/>
                <a:ext cx="558630" cy="163059"/>
              </a:xfrm>
              <a:prstGeom prst="rect">
                <a:avLst/>
              </a:prstGeom>
              <a:noFill/>
            </p:spPr>
            <p:txBody>
              <a:bodyPr wrap="none" lIns="0" tIns="0" rIns="0" bIns="0" rtlCol="0">
                <a:spAutoFit/>
              </a:bodyPr>
              <a:lstStyle/>
              <a:p>
                <a:pPr algn="ctr"/>
                <a:r>
                  <a:rPr lang="en-US" sz="900">
                    <a:solidFill>
                      <a:srgbClr val="202192"/>
                    </a:solidFill>
                    <a:latin typeface="+mj-lt"/>
                  </a:rPr>
                  <a:t>Operator</a:t>
                </a:r>
              </a:p>
            </p:txBody>
          </p:sp>
        </p:grpSp>
      </p:grpSp>
      <p:grpSp>
        <p:nvGrpSpPr>
          <p:cNvPr id="294" name="Group 293">
            <a:extLst>
              <a:ext uri="{FF2B5EF4-FFF2-40B4-BE49-F238E27FC236}">
                <a16:creationId xmlns:a16="http://schemas.microsoft.com/office/drawing/2014/main" id="{134FF87C-515F-4091-93D0-6DCEC1A34CA0}"/>
              </a:ext>
            </a:extLst>
          </p:cNvPr>
          <p:cNvGrpSpPr/>
          <p:nvPr/>
        </p:nvGrpSpPr>
        <p:grpSpPr>
          <a:xfrm>
            <a:off x="3960234" y="3909889"/>
            <a:ext cx="1764926" cy="1548113"/>
            <a:chOff x="3960234" y="3909889"/>
            <a:chExt cx="1764926" cy="1548113"/>
          </a:xfrm>
        </p:grpSpPr>
        <p:grpSp>
          <p:nvGrpSpPr>
            <p:cNvPr id="15" name="Group 14">
              <a:extLst>
                <a:ext uri="{FF2B5EF4-FFF2-40B4-BE49-F238E27FC236}">
                  <a16:creationId xmlns:a16="http://schemas.microsoft.com/office/drawing/2014/main" id="{B80CB3E8-D14B-4A99-BFFA-0BAF79E751F5}"/>
                </a:ext>
              </a:extLst>
            </p:cNvPr>
            <p:cNvGrpSpPr/>
            <p:nvPr/>
          </p:nvGrpSpPr>
          <p:grpSpPr>
            <a:xfrm>
              <a:off x="3960234" y="3909889"/>
              <a:ext cx="1764926" cy="1548113"/>
              <a:chOff x="3786286" y="3842010"/>
              <a:chExt cx="2033322" cy="1548113"/>
            </a:xfrm>
          </p:grpSpPr>
          <p:sp>
            <p:nvSpPr>
              <p:cNvPr id="135" name="Rectangle 134">
                <a:extLst>
                  <a:ext uri="{FF2B5EF4-FFF2-40B4-BE49-F238E27FC236}">
                    <a16:creationId xmlns:a16="http://schemas.microsoft.com/office/drawing/2014/main" id="{DEE5545C-A3D3-40D0-B063-A88D07123B7F}"/>
                  </a:ext>
                </a:extLst>
              </p:cNvPr>
              <p:cNvSpPr/>
              <p:nvPr/>
            </p:nvSpPr>
            <p:spPr bwMode="auto">
              <a:xfrm>
                <a:off x="3786286" y="3926651"/>
                <a:ext cx="2033322" cy="1463472"/>
              </a:xfrm>
              <a:prstGeom prst="rect">
                <a:avLst/>
              </a:prstGeom>
              <a:solidFill>
                <a:schemeClr val="bg1"/>
              </a:solidFill>
              <a:ln w="19050">
                <a:solidFill>
                  <a:schemeClr val="bg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6" name="TextBox 135">
                <a:extLst>
                  <a:ext uri="{FF2B5EF4-FFF2-40B4-BE49-F238E27FC236}">
                    <a16:creationId xmlns:a16="http://schemas.microsoft.com/office/drawing/2014/main" id="{B6C6133F-A2F2-4F67-82F1-438CA120D430}"/>
                  </a:ext>
                </a:extLst>
              </p:cNvPr>
              <p:cNvSpPr txBox="1"/>
              <p:nvPr/>
            </p:nvSpPr>
            <p:spPr>
              <a:xfrm>
                <a:off x="3880790" y="3842010"/>
                <a:ext cx="466026" cy="169277"/>
              </a:xfrm>
              <a:prstGeom prst="rect">
                <a:avLst/>
              </a:prstGeom>
              <a:solidFill>
                <a:schemeClr val="bg1"/>
              </a:solidFill>
            </p:spPr>
            <p:txBody>
              <a:bodyPr wrap="square" lIns="0" tIns="0" rIns="0" bIns="0" rtlCol="0" anchor="ctr">
                <a:spAutoFit/>
              </a:bodyPr>
              <a:lstStyle/>
              <a:p>
                <a:pPr algn="ctr"/>
                <a:r>
                  <a:rPr lang="en-US" sz="1100">
                    <a:solidFill>
                      <a:schemeClr val="tx1">
                        <a:lumMod val="50000"/>
                        <a:lumOff val="50000"/>
                      </a:schemeClr>
                    </a:solidFill>
                    <a:latin typeface="+mj-lt"/>
                  </a:rPr>
                  <a:t>Pod</a:t>
                </a:r>
              </a:p>
            </p:txBody>
          </p:sp>
        </p:grpSp>
        <p:grpSp>
          <p:nvGrpSpPr>
            <p:cNvPr id="27" name="!!AppA">
              <a:extLst>
                <a:ext uri="{FF2B5EF4-FFF2-40B4-BE49-F238E27FC236}">
                  <a16:creationId xmlns:a16="http://schemas.microsoft.com/office/drawing/2014/main" id="{B1687EA3-ABB5-40A7-94A9-2DAB28C7D2B9}"/>
                </a:ext>
              </a:extLst>
            </p:cNvPr>
            <p:cNvGrpSpPr/>
            <p:nvPr/>
          </p:nvGrpSpPr>
          <p:grpSpPr>
            <a:xfrm>
              <a:off x="4282279" y="4082102"/>
              <a:ext cx="1041365" cy="1214927"/>
              <a:chOff x="3444425" y="1954650"/>
              <a:chExt cx="1400539" cy="1633964"/>
            </a:xfrm>
          </p:grpSpPr>
          <p:pic>
            <p:nvPicPr>
              <p:cNvPr id="28" name="Graphic 27">
                <a:extLst>
                  <a:ext uri="{FF2B5EF4-FFF2-40B4-BE49-F238E27FC236}">
                    <a16:creationId xmlns:a16="http://schemas.microsoft.com/office/drawing/2014/main" id="{6A62726A-05BA-4F16-B476-1482DF273B6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3444425" y="1954650"/>
                <a:ext cx="1400539" cy="1633964"/>
              </a:xfrm>
              <a:prstGeom prst="rect">
                <a:avLst/>
              </a:prstGeom>
            </p:spPr>
          </p:pic>
          <p:sp>
            <p:nvSpPr>
              <p:cNvPr id="29" name="TextBox 28">
                <a:extLst>
                  <a:ext uri="{FF2B5EF4-FFF2-40B4-BE49-F238E27FC236}">
                    <a16:creationId xmlns:a16="http://schemas.microsoft.com/office/drawing/2014/main" id="{41F574AA-DE31-4BB1-A298-F3FBF69F81C7}"/>
                  </a:ext>
                </a:extLst>
              </p:cNvPr>
              <p:cNvSpPr txBox="1"/>
              <p:nvPr/>
            </p:nvSpPr>
            <p:spPr>
              <a:xfrm>
                <a:off x="3609567" y="2429761"/>
                <a:ext cx="987399" cy="331144"/>
              </a:xfrm>
              <a:prstGeom prst="rect">
                <a:avLst/>
              </a:prstGeom>
              <a:noFill/>
            </p:spPr>
            <p:txBody>
              <a:bodyPr wrap="none" lIns="0" tIns="0" rIns="0" bIns="0" rtlCol="0">
                <a:spAutoFit/>
              </a:bodyPr>
              <a:lstStyle/>
              <a:p>
                <a:pPr algn="ctr"/>
                <a:r>
                  <a:rPr lang="en-US" sz="1600">
                    <a:solidFill>
                      <a:srgbClr val="202192"/>
                    </a:solidFill>
                    <a:latin typeface="+mj-lt"/>
                  </a:rPr>
                  <a:t>My App</a:t>
                </a:r>
              </a:p>
            </p:txBody>
          </p:sp>
        </p:grpSp>
      </p:grpSp>
      <p:grpSp>
        <p:nvGrpSpPr>
          <p:cNvPr id="31" name="!!Sidecar">
            <a:extLst>
              <a:ext uri="{FF2B5EF4-FFF2-40B4-BE49-F238E27FC236}">
                <a16:creationId xmlns:a16="http://schemas.microsoft.com/office/drawing/2014/main" id="{4C671201-AD3B-47DD-B710-8081778AE605}"/>
              </a:ext>
            </a:extLst>
          </p:cNvPr>
          <p:cNvGrpSpPr/>
          <p:nvPr/>
        </p:nvGrpSpPr>
        <p:grpSpPr>
          <a:xfrm>
            <a:off x="4876079" y="4770700"/>
            <a:ext cx="527037" cy="617069"/>
            <a:chOff x="8298598" y="2543027"/>
            <a:chExt cx="1186830" cy="1389573"/>
          </a:xfrm>
        </p:grpSpPr>
        <p:sp>
          <p:nvSpPr>
            <p:cNvPr id="32" name="Freeform: Shape 31">
              <a:extLst>
                <a:ext uri="{FF2B5EF4-FFF2-40B4-BE49-F238E27FC236}">
                  <a16:creationId xmlns:a16="http://schemas.microsoft.com/office/drawing/2014/main" id="{B1CE1E2B-9FF6-403F-9C52-31D03C31D725}"/>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sz="1400"/>
            </a:p>
          </p:txBody>
        </p:sp>
        <p:sp>
          <p:nvSpPr>
            <p:cNvPr id="33" name="Freeform: Shape 32">
              <a:extLst>
                <a:ext uri="{FF2B5EF4-FFF2-40B4-BE49-F238E27FC236}">
                  <a16:creationId xmlns:a16="http://schemas.microsoft.com/office/drawing/2014/main" id="{F7A11A29-4D68-4E29-929D-7A200C31BF73}"/>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sz="1400"/>
            </a:p>
          </p:txBody>
        </p:sp>
        <p:grpSp>
          <p:nvGrpSpPr>
            <p:cNvPr id="34" name="Graphic 11">
              <a:extLst>
                <a:ext uri="{FF2B5EF4-FFF2-40B4-BE49-F238E27FC236}">
                  <a16:creationId xmlns:a16="http://schemas.microsoft.com/office/drawing/2014/main" id="{43E739E8-D06D-4657-BB69-7E806790E281}"/>
                </a:ext>
              </a:extLst>
            </p:cNvPr>
            <p:cNvGrpSpPr/>
            <p:nvPr/>
          </p:nvGrpSpPr>
          <p:grpSpPr>
            <a:xfrm>
              <a:off x="8386477" y="2846026"/>
              <a:ext cx="952402" cy="699902"/>
              <a:chOff x="8386477" y="2846026"/>
              <a:chExt cx="952402" cy="699902"/>
            </a:xfrm>
          </p:grpSpPr>
          <p:sp>
            <p:nvSpPr>
              <p:cNvPr id="35" name="Freeform: Shape 34">
                <a:extLst>
                  <a:ext uri="{FF2B5EF4-FFF2-40B4-BE49-F238E27FC236}">
                    <a16:creationId xmlns:a16="http://schemas.microsoft.com/office/drawing/2014/main" id="{CA9400E5-B801-44B9-A91E-11B391B51813}"/>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sz="1400"/>
              </a:p>
            </p:txBody>
          </p:sp>
          <p:sp>
            <p:nvSpPr>
              <p:cNvPr id="36" name="Freeform: Shape 35">
                <a:extLst>
                  <a:ext uri="{FF2B5EF4-FFF2-40B4-BE49-F238E27FC236}">
                    <a16:creationId xmlns:a16="http://schemas.microsoft.com/office/drawing/2014/main" id="{E98E1F03-0451-40D6-90EF-88B81B17577E}"/>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sz="1400"/>
              </a:p>
            </p:txBody>
          </p:sp>
          <p:sp>
            <p:nvSpPr>
              <p:cNvPr id="37" name="Freeform: Shape 36">
                <a:extLst>
                  <a:ext uri="{FF2B5EF4-FFF2-40B4-BE49-F238E27FC236}">
                    <a16:creationId xmlns:a16="http://schemas.microsoft.com/office/drawing/2014/main" id="{2880B82E-7193-456C-80EB-89A9F9490211}"/>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sz="1400"/>
              </a:p>
            </p:txBody>
          </p:sp>
          <p:sp>
            <p:nvSpPr>
              <p:cNvPr id="38" name="Freeform: Shape 37">
                <a:extLst>
                  <a:ext uri="{FF2B5EF4-FFF2-40B4-BE49-F238E27FC236}">
                    <a16:creationId xmlns:a16="http://schemas.microsoft.com/office/drawing/2014/main" id="{6EABC74E-B92D-4561-86AB-0B6075184FE4}"/>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sz="1400"/>
              </a:p>
            </p:txBody>
          </p:sp>
          <p:sp>
            <p:nvSpPr>
              <p:cNvPr id="39" name="Freeform: Shape 38">
                <a:extLst>
                  <a:ext uri="{FF2B5EF4-FFF2-40B4-BE49-F238E27FC236}">
                    <a16:creationId xmlns:a16="http://schemas.microsoft.com/office/drawing/2014/main" id="{60FBD218-0932-4E0E-BD1D-E2448E84C2DB}"/>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sz="1400"/>
              </a:p>
            </p:txBody>
          </p:sp>
          <p:sp>
            <p:nvSpPr>
              <p:cNvPr id="40" name="Freeform: Shape 39">
                <a:extLst>
                  <a:ext uri="{FF2B5EF4-FFF2-40B4-BE49-F238E27FC236}">
                    <a16:creationId xmlns:a16="http://schemas.microsoft.com/office/drawing/2014/main" id="{7E7BDF0A-0165-4E6A-9F3C-AED7D71262E7}"/>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sz="1400"/>
              </a:p>
            </p:txBody>
          </p:sp>
        </p:grpSp>
      </p:grpSp>
      <p:cxnSp>
        <p:nvCxnSpPr>
          <p:cNvPr id="16" name="Straight Arrow Connector 15">
            <a:extLst>
              <a:ext uri="{FF2B5EF4-FFF2-40B4-BE49-F238E27FC236}">
                <a16:creationId xmlns:a16="http://schemas.microsoft.com/office/drawing/2014/main" id="{3D1D7F29-314B-457B-A383-59F57D4C0006}"/>
              </a:ext>
            </a:extLst>
          </p:cNvPr>
          <p:cNvCxnSpPr>
            <a:cxnSpLocks/>
            <a:stCxn id="45" idx="2"/>
            <a:endCxn id="150" idx="1"/>
          </p:cNvCxnSpPr>
          <p:nvPr/>
        </p:nvCxnSpPr>
        <p:spPr>
          <a:xfrm rot="16200000" flipH="1">
            <a:off x="2009102" y="2212179"/>
            <a:ext cx="2111406" cy="3616039"/>
          </a:xfrm>
          <a:prstGeom prst="bentConnector2">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27" name="Straight Arrow Connector 15">
            <a:extLst>
              <a:ext uri="{FF2B5EF4-FFF2-40B4-BE49-F238E27FC236}">
                <a16:creationId xmlns:a16="http://schemas.microsoft.com/office/drawing/2014/main" id="{884FB003-0B80-4EC2-87B8-4C6CEF0493C9}"/>
              </a:ext>
            </a:extLst>
          </p:cNvPr>
          <p:cNvCxnSpPr>
            <a:cxnSpLocks/>
            <a:stCxn id="103" idx="2"/>
            <a:endCxn id="150" idx="1"/>
          </p:cNvCxnSpPr>
          <p:nvPr/>
        </p:nvCxnSpPr>
        <p:spPr>
          <a:xfrm rot="16200000" flipH="1">
            <a:off x="3030605" y="3233682"/>
            <a:ext cx="2111406" cy="1573034"/>
          </a:xfrm>
          <a:prstGeom prst="bentConnector2">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30" name="Straight Arrow Connector 15">
            <a:extLst>
              <a:ext uri="{FF2B5EF4-FFF2-40B4-BE49-F238E27FC236}">
                <a16:creationId xmlns:a16="http://schemas.microsoft.com/office/drawing/2014/main" id="{1B3F5ED6-3884-4E46-91E0-001D70BCB814}"/>
              </a:ext>
            </a:extLst>
          </p:cNvPr>
          <p:cNvCxnSpPr>
            <a:cxnSpLocks/>
            <a:stCxn id="123" idx="2"/>
            <a:endCxn id="150" idx="3"/>
          </p:cNvCxnSpPr>
          <p:nvPr/>
        </p:nvCxnSpPr>
        <p:spPr>
          <a:xfrm rot="5400000">
            <a:off x="5873947" y="2493319"/>
            <a:ext cx="2111406" cy="3053761"/>
          </a:xfrm>
          <a:prstGeom prst="bentConnector2">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33" name="Straight Arrow Connector 15">
            <a:extLst>
              <a:ext uri="{FF2B5EF4-FFF2-40B4-BE49-F238E27FC236}">
                <a16:creationId xmlns:a16="http://schemas.microsoft.com/office/drawing/2014/main" id="{E93D2234-F658-4B51-B425-A5291D014E07}"/>
              </a:ext>
            </a:extLst>
          </p:cNvPr>
          <p:cNvCxnSpPr>
            <a:cxnSpLocks/>
            <a:stCxn id="113" idx="2"/>
            <a:endCxn id="150" idx="3"/>
          </p:cNvCxnSpPr>
          <p:nvPr/>
        </p:nvCxnSpPr>
        <p:spPr>
          <a:xfrm rot="5400000">
            <a:off x="4778976" y="3588290"/>
            <a:ext cx="2111406" cy="863819"/>
          </a:xfrm>
          <a:prstGeom prst="bentConnector2">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86" name="Straight Arrow Connector 1085">
            <a:extLst>
              <a:ext uri="{FF2B5EF4-FFF2-40B4-BE49-F238E27FC236}">
                <a16:creationId xmlns:a16="http://schemas.microsoft.com/office/drawing/2014/main" id="{6502DEB9-F3D7-48D8-BA3D-0F2506CCC9F3}"/>
              </a:ext>
            </a:extLst>
          </p:cNvPr>
          <p:cNvCxnSpPr>
            <a:cxnSpLocks/>
            <a:stCxn id="123" idx="2"/>
            <a:endCxn id="248" idx="1"/>
          </p:cNvCxnSpPr>
          <p:nvPr/>
        </p:nvCxnSpPr>
        <p:spPr>
          <a:xfrm rot="16200000" flipH="1">
            <a:off x="8693566" y="2727459"/>
            <a:ext cx="700985" cy="1175057"/>
          </a:xfrm>
          <a:prstGeom prst="bentConnector2">
            <a:avLst/>
          </a:prstGeom>
          <a:ln w="28575">
            <a:solidFill>
              <a:srgbClr val="20219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155AC947-6EFA-4140-A552-8EE5F6CAE20A}"/>
              </a:ext>
            </a:extLst>
          </p:cNvPr>
          <p:cNvCxnSpPr>
            <a:cxnSpLocks/>
            <a:stCxn id="146" idx="1"/>
            <a:endCxn id="150" idx="2"/>
          </p:cNvCxnSpPr>
          <p:nvPr/>
        </p:nvCxnSpPr>
        <p:spPr>
          <a:xfrm rot="10800000">
            <a:off x="5137797" y="5385573"/>
            <a:ext cx="4493790" cy="252421"/>
          </a:xfrm>
          <a:prstGeom prst="bentConnector2">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C876E559-CE22-4728-A17D-BC8B358E9E8C}"/>
              </a:ext>
            </a:extLst>
          </p:cNvPr>
          <p:cNvSpPr/>
          <p:nvPr/>
        </p:nvSpPr>
        <p:spPr bwMode="auto">
          <a:xfrm>
            <a:off x="4872825" y="4766231"/>
            <a:ext cx="529944" cy="6193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225" name="Group 224">
            <a:extLst>
              <a:ext uri="{FF2B5EF4-FFF2-40B4-BE49-F238E27FC236}">
                <a16:creationId xmlns:a16="http://schemas.microsoft.com/office/drawing/2014/main" id="{AD4E9470-D4AE-40E0-BECC-A6138C969DD2}"/>
              </a:ext>
            </a:extLst>
          </p:cNvPr>
          <p:cNvGrpSpPr/>
          <p:nvPr/>
        </p:nvGrpSpPr>
        <p:grpSpPr>
          <a:xfrm>
            <a:off x="2528579" y="5211473"/>
            <a:ext cx="1234697" cy="528005"/>
            <a:chOff x="1490435" y="5019503"/>
            <a:chExt cx="1234697" cy="528005"/>
          </a:xfrm>
        </p:grpSpPr>
        <p:sp>
          <p:nvSpPr>
            <p:cNvPr id="303" name="Rectangle 302">
              <a:extLst>
                <a:ext uri="{FF2B5EF4-FFF2-40B4-BE49-F238E27FC236}">
                  <a16:creationId xmlns:a16="http://schemas.microsoft.com/office/drawing/2014/main" id="{8FEFDCEB-B7E5-4035-B87D-56CC884BEB03}"/>
                </a:ext>
              </a:extLst>
            </p:cNvPr>
            <p:cNvSpPr/>
            <p:nvPr/>
          </p:nvSpPr>
          <p:spPr bwMode="auto">
            <a:xfrm>
              <a:off x="1490435" y="5019503"/>
              <a:ext cx="1234697" cy="528005"/>
            </a:xfrm>
            <a:prstGeom prst="rect">
              <a:avLst/>
            </a:prstGeom>
            <a:solidFill>
              <a:schemeClr val="bg1"/>
            </a:solidFill>
            <a:ln w="19050">
              <a:solidFill>
                <a:schemeClr val="bg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97" name="TextBox 296">
              <a:extLst>
                <a:ext uri="{FF2B5EF4-FFF2-40B4-BE49-F238E27FC236}">
                  <a16:creationId xmlns:a16="http://schemas.microsoft.com/office/drawing/2014/main" id="{867FB5FD-8F85-45EC-85C2-8A14C3FBE021}"/>
                </a:ext>
              </a:extLst>
            </p:cNvPr>
            <p:cNvSpPr txBox="1"/>
            <p:nvPr/>
          </p:nvSpPr>
          <p:spPr>
            <a:xfrm>
              <a:off x="2017490" y="5191172"/>
              <a:ext cx="661438" cy="184666"/>
            </a:xfrm>
            <a:prstGeom prst="rect">
              <a:avLst/>
            </a:prstGeom>
            <a:noFill/>
          </p:spPr>
          <p:txBody>
            <a:bodyPr wrap="square" lIns="0" tIns="0" rIns="0" bIns="0" rtlCol="0" anchor="ctr">
              <a:spAutoFit/>
            </a:bodyPr>
            <a:lstStyle/>
            <a:p>
              <a:r>
                <a:rPr lang="en-US" sz="1200" err="1">
                  <a:solidFill>
                    <a:srgbClr val="326DE6"/>
                  </a:solidFill>
                  <a:latin typeface="+mj-lt"/>
                </a:rPr>
                <a:t>Kubelet</a:t>
              </a:r>
              <a:endParaRPr lang="en-US" sz="1200">
                <a:solidFill>
                  <a:srgbClr val="326DE6"/>
                </a:solidFill>
                <a:latin typeface="+mj-lt"/>
              </a:endParaRPr>
            </a:p>
          </p:txBody>
        </p:sp>
        <p:pic>
          <p:nvPicPr>
            <p:cNvPr id="156" name="Graphic 155">
              <a:extLst>
                <a:ext uri="{FF2B5EF4-FFF2-40B4-BE49-F238E27FC236}">
                  <a16:creationId xmlns:a16="http://schemas.microsoft.com/office/drawing/2014/main" id="{494CFB91-D02E-4FAE-A6BF-411166C15FF5}"/>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81424"/>
            <a:stretch/>
          </p:blipFill>
          <p:spPr>
            <a:xfrm>
              <a:off x="1570312" y="5089891"/>
              <a:ext cx="406942" cy="387229"/>
            </a:xfrm>
            <a:prstGeom prst="rect">
              <a:avLst/>
            </a:prstGeom>
          </p:spPr>
        </p:pic>
      </p:grpSp>
      <p:cxnSp>
        <p:nvCxnSpPr>
          <p:cNvPr id="226" name="Straight Arrow Connector 15">
            <a:extLst>
              <a:ext uri="{FF2B5EF4-FFF2-40B4-BE49-F238E27FC236}">
                <a16:creationId xmlns:a16="http://schemas.microsoft.com/office/drawing/2014/main" id="{EFE4240E-3083-432C-A1B0-70319BAE43F5}"/>
              </a:ext>
            </a:extLst>
          </p:cNvPr>
          <p:cNvCxnSpPr>
            <a:cxnSpLocks/>
            <a:stCxn id="303" idx="0"/>
            <a:endCxn id="150" idx="1"/>
          </p:cNvCxnSpPr>
          <p:nvPr/>
        </p:nvCxnSpPr>
        <p:spPr>
          <a:xfrm rot="5400000" flipH="1" flipV="1">
            <a:off x="3941591" y="4280240"/>
            <a:ext cx="135571" cy="1726897"/>
          </a:xfrm>
          <a:prstGeom prst="bentConnector2">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0BE8C16C-B47A-4EAB-B050-A4529F59EA6D}"/>
              </a:ext>
            </a:extLst>
          </p:cNvPr>
          <p:cNvSpPr txBox="1"/>
          <p:nvPr/>
        </p:nvSpPr>
        <p:spPr>
          <a:xfrm>
            <a:off x="6297532" y="5401432"/>
            <a:ext cx="1974138" cy="161583"/>
          </a:xfrm>
          <a:prstGeom prst="rect">
            <a:avLst/>
          </a:prstGeom>
          <a:noFill/>
        </p:spPr>
        <p:txBody>
          <a:bodyPr wrap="square" lIns="0" tIns="0" rIns="0" bIns="0" rtlCol="0" anchor="ctr">
            <a:spAutoFit/>
          </a:bodyPr>
          <a:lstStyle/>
          <a:p>
            <a:pPr algn="ctr"/>
            <a:r>
              <a:rPr lang="en-US" sz="1050">
                <a:latin typeface="+mj-lt"/>
              </a:rPr>
              <a:t>Use components</a:t>
            </a:r>
          </a:p>
        </p:txBody>
      </p:sp>
      <p:sp>
        <p:nvSpPr>
          <p:cNvPr id="321" name="TextBox 320">
            <a:extLst>
              <a:ext uri="{FF2B5EF4-FFF2-40B4-BE49-F238E27FC236}">
                <a16:creationId xmlns:a16="http://schemas.microsoft.com/office/drawing/2014/main" id="{C98D7919-13EA-4C06-9153-C2B0B80C9C97}"/>
              </a:ext>
            </a:extLst>
          </p:cNvPr>
          <p:cNvSpPr txBox="1"/>
          <p:nvPr/>
        </p:nvSpPr>
        <p:spPr>
          <a:xfrm>
            <a:off x="3406241" y="3218068"/>
            <a:ext cx="1244475" cy="538609"/>
          </a:xfrm>
          <a:prstGeom prst="rect">
            <a:avLst/>
          </a:prstGeom>
          <a:noFill/>
        </p:spPr>
        <p:txBody>
          <a:bodyPr wrap="square" lIns="0" tIns="0" rIns="0" bIns="0" rtlCol="0" anchor="t">
            <a:spAutoFit/>
          </a:bodyPr>
          <a:lstStyle/>
          <a:p>
            <a:pPr>
              <a:spcAft>
                <a:spcPts val="600"/>
              </a:spcAft>
            </a:pPr>
            <a:r>
              <a:rPr lang="en-US" sz="1000">
                <a:latin typeface="+mj-lt"/>
              </a:rPr>
              <a:t>Inject Dapr sidecar into annotated pods</a:t>
            </a:r>
          </a:p>
          <a:p>
            <a:pPr>
              <a:spcAft>
                <a:spcPts val="600"/>
              </a:spcAft>
            </a:pPr>
            <a:r>
              <a:rPr lang="en-US" sz="1000">
                <a:latin typeface="+mj-lt"/>
              </a:rPr>
              <a:t>Inject env variables</a:t>
            </a:r>
          </a:p>
        </p:txBody>
      </p:sp>
      <p:sp>
        <p:nvSpPr>
          <p:cNvPr id="322" name="TextBox 321">
            <a:extLst>
              <a:ext uri="{FF2B5EF4-FFF2-40B4-BE49-F238E27FC236}">
                <a16:creationId xmlns:a16="http://schemas.microsoft.com/office/drawing/2014/main" id="{25441865-58DC-40D7-A4D4-E943E3701EDB}"/>
              </a:ext>
            </a:extLst>
          </p:cNvPr>
          <p:cNvSpPr txBox="1"/>
          <p:nvPr/>
        </p:nvSpPr>
        <p:spPr>
          <a:xfrm>
            <a:off x="4894086" y="3213839"/>
            <a:ext cx="1256090" cy="538609"/>
          </a:xfrm>
          <a:prstGeom prst="rect">
            <a:avLst/>
          </a:prstGeom>
          <a:noFill/>
        </p:spPr>
        <p:txBody>
          <a:bodyPr wrap="square" lIns="0" tIns="0" rIns="0" bIns="0" rtlCol="0" anchor="t">
            <a:spAutoFit/>
          </a:bodyPr>
          <a:lstStyle/>
          <a:p>
            <a:pPr algn="r">
              <a:spcAft>
                <a:spcPts val="600"/>
              </a:spcAft>
            </a:pPr>
            <a:r>
              <a:rPr lang="en-US" sz="1000">
                <a:latin typeface="+mj-lt"/>
              </a:rPr>
              <a:t>Manage </a:t>
            </a:r>
            <a:r>
              <a:rPr lang="en-US" sz="1000" err="1">
                <a:latin typeface="+mj-lt"/>
              </a:rPr>
              <a:t>mTLS</a:t>
            </a:r>
            <a:r>
              <a:rPr lang="en-US" sz="1000">
                <a:latin typeface="+mj-lt"/>
              </a:rPr>
              <a:t> between services</a:t>
            </a:r>
          </a:p>
          <a:p>
            <a:pPr algn="r">
              <a:spcAft>
                <a:spcPts val="600"/>
              </a:spcAft>
            </a:pPr>
            <a:r>
              <a:rPr lang="en-US" sz="1000">
                <a:latin typeface="+mj-lt"/>
              </a:rPr>
              <a:t>Assign </a:t>
            </a:r>
            <a:r>
              <a:rPr lang="en-US" sz="1000" err="1">
                <a:latin typeface="+mj-lt"/>
              </a:rPr>
              <a:t>spiffe</a:t>
            </a:r>
            <a:r>
              <a:rPr lang="en-US" sz="1000">
                <a:latin typeface="+mj-lt"/>
              </a:rPr>
              <a:t> identity</a:t>
            </a:r>
          </a:p>
        </p:txBody>
      </p:sp>
      <p:sp>
        <p:nvSpPr>
          <p:cNvPr id="323" name="TextBox 322">
            <a:extLst>
              <a:ext uri="{FF2B5EF4-FFF2-40B4-BE49-F238E27FC236}">
                <a16:creationId xmlns:a16="http://schemas.microsoft.com/office/drawing/2014/main" id="{2E72F70C-8B18-42F0-AE5D-701FAA047164}"/>
              </a:ext>
            </a:extLst>
          </p:cNvPr>
          <p:cNvSpPr txBox="1"/>
          <p:nvPr/>
        </p:nvSpPr>
        <p:spPr>
          <a:xfrm>
            <a:off x="1375178" y="3221775"/>
            <a:ext cx="1649179" cy="307777"/>
          </a:xfrm>
          <a:prstGeom prst="rect">
            <a:avLst/>
          </a:prstGeom>
          <a:noFill/>
        </p:spPr>
        <p:txBody>
          <a:bodyPr wrap="square" lIns="0" tIns="0" rIns="0" bIns="0" rtlCol="0" anchor="t">
            <a:spAutoFit/>
          </a:bodyPr>
          <a:lstStyle/>
          <a:p>
            <a:pPr>
              <a:spcAft>
                <a:spcPts val="600"/>
              </a:spcAft>
            </a:pPr>
            <a:r>
              <a:rPr lang="en-US" sz="1000">
                <a:latin typeface="+mj-lt"/>
              </a:rPr>
              <a:t>Create mapping table of actor instances to pods</a:t>
            </a:r>
          </a:p>
        </p:txBody>
      </p:sp>
      <p:sp>
        <p:nvSpPr>
          <p:cNvPr id="324" name="TextBox 323">
            <a:extLst>
              <a:ext uri="{FF2B5EF4-FFF2-40B4-BE49-F238E27FC236}">
                <a16:creationId xmlns:a16="http://schemas.microsoft.com/office/drawing/2014/main" id="{61AE114D-E3A9-4F4A-8BD7-116ACFC0AC8B}"/>
              </a:ext>
            </a:extLst>
          </p:cNvPr>
          <p:cNvSpPr txBox="1"/>
          <p:nvPr/>
        </p:nvSpPr>
        <p:spPr>
          <a:xfrm>
            <a:off x="6609080" y="3221775"/>
            <a:ext cx="1729175" cy="538609"/>
          </a:xfrm>
          <a:prstGeom prst="rect">
            <a:avLst/>
          </a:prstGeom>
          <a:noFill/>
        </p:spPr>
        <p:txBody>
          <a:bodyPr wrap="square" lIns="0" tIns="0" rIns="0" bIns="0" rtlCol="0" anchor="t">
            <a:spAutoFit/>
          </a:bodyPr>
          <a:lstStyle/>
          <a:p>
            <a:pPr algn="r">
              <a:spcAft>
                <a:spcPts val="600"/>
              </a:spcAft>
            </a:pPr>
            <a:r>
              <a:rPr lang="en-US" sz="1000">
                <a:latin typeface="+mj-lt"/>
              </a:rPr>
              <a:t>Manage component updates</a:t>
            </a:r>
          </a:p>
          <a:p>
            <a:pPr algn="r"/>
            <a:r>
              <a:rPr lang="en-US" sz="1000">
                <a:latin typeface="+mj-lt"/>
              </a:rPr>
              <a:t>Manage Kubernetes</a:t>
            </a:r>
          </a:p>
          <a:p>
            <a:pPr algn="r">
              <a:spcAft>
                <a:spcPts val="600"/>
              </a:spcAft>
            </a:pPr>
            <a:r>
              <a:rPr lang="en-US" sz="1000">
                <a:latin typeface="+mj-lt"/>
              </a:rPr>
              <a:t>service endpoints</a:t>
            </a:r>
          </a:p>
        </p:txBody>
      </p:sp>
      <p:sp>
        <p:nvSpPr>
          <p:cNvPr id="325" name="TextBox 324">
            <a:extLst>
              <a:ext uri="{FF2B5EF4-FFF2-40B4-BE49-F238E27FC236}">
                <a16:creationId xmlns:a16="http://schemas.microsoft.com/office/drawing/2014/main" id="{8DF08C46-3071-441A-AAFC-AACC81A9E2FF}"/>
              </a:ext>
            </a:extLst>
          </p:cNvPr>
          <p:cNvSpPr txBox="1"/>
          <p:nvPr/>
        </p:nvSpPr>
        <p:spPr>
          <a:xfrm>
            <a:off x="739344" y="5242689"/>
            <a:ext cx="1687275" cy="461665"/>
          </a:xfrm>
          <a:prstGeom prst="rect">
            <a:avLst/>
          </a:prstGeom>
          <a:noFill/>
        </p:spPr>
        <p:txBody>
          <a:bodyPr wrap="square" lIns="0" tIns="0" rIns="0" bIns="0" rtlCol="0" anchor="t">
            <a:spAutoFit/>
          </a:bodyPr>
          <a:lstStyle/>
          <a:p>
            <a:pPr algn="r">
              <a:spcAft>
                <a:spcPts val="600"/>
              </a:spcAft>
            </a:pPr>
            <a:r>
              <a:rPr lang="en-US" sz="1000">
                <a:latin typeface="+mj-lt"/>
              </a:rPr>
              <a:t>Readiness and Liveness probe on </a:t>
            </a:r>
            <a:r>
              <a:rPr lang="en-US" sz="1000" err="1">
                <a:latin typeface="+mj-lt"/>
              </a:rPr>
              <a:t>healthz</a:t>
            </a:r>
            <a:r>
              <a:rPr lang="en-US" sz="1000">
                <a:latin typeface="+mj-lt"/>
              </a:rPr>
              <a:t> API to determine Dapr health state</a:t>
            </a:r>
          </a:p>
        </p:txBody>
      </p:sp>
      <p:grpSp>
        <p:nvGrpSpPr>
          <p:cNvPr id="292" name="Group 291">
            <a:extLst>
              <a:ext uri="{FF2B5EF4-FFF2-40B4-BE49-F238E27FC236}">
                <a16:creationId xmlns:a16="http://schemas.microsoft.com/office/drawing/2014/main" id="{AB963488-F637-4237-BD1C-7D999D988358}"/>
              </a:ext>
            </a:extLst>
          </p:cNvPr>
          <p:cNvGrpSpPr/>
          <p:nvPr/>
        </p:nvGrpSpPr>
        <p:grpSpPr>
          <a:xfrm>
            <a:off x="9773538" y="1279377"/>
            <a:ext cx="2149976" cy="5137659"/>
            <a:chOff x="9773538" y="1279377"/>
            <a:chExt cx="2149976" cy="5137659"/>
          </a:xfrm>
        </p:grpSpPr>
        <p:grpSp>
          <p:nvGrpSpPr>
            <p:cNvPr id="1060" name="Group 1059">
              <a:extLst>
                <a:ext uri="{FF2B5EF4-FFF2-40B4-BE49-F238E27FC236}">
                  <a16:creationId xmlns:a16="http://schemas.microsoft.com/office/drawing/2014/main" id="{FFA432DE-37CB-41F3-81E9-F6951C197BE9}"/>
                </a:ext>
              </a:extLst>
            </p:cNvPr>
            <p:cNvGrpSpPr/>
            <p:nvPr/>
          </p:nvGrpSpPr>
          <p:grpSpPr>
            <a:xfrm>
              <a:off x="10203788" y="1882310"/>
              <a:ext cx="1718387" cy="639938"/>
              <a:chOff x="9924112" y="485174"/>
              <a:chExt cx="1718387" cy="639938"/>
            </a:xfrm>
          </p:grpSpPr>
          <p:sp>
            <p:nvSpPr>
              <p:cNvPr id="158" name="Rounded Rectangle 5">
                <a:extLst>
                  <a:ext uri="{FF2B5EF4-FFF2-40B4-BE49-F238E27FC236}">
                    <a16:creationId xmlns:a16="http://schemas.microsoft.com/office/drawing/2014/main" id="{BA9645D7-0D59-434A-91AE-BA3593D20FAB}"/>
                  </a:ext>
                </a:extLst>
              </p:cNvPr>
              <p:cNvSpPr/>
              <p:nvPr/>
            </p:nvSpPr>
            <p:spPr bwMode="auto">
              <a:xfrm>
                <a:off x="9924112" y="485174"/>
                <a:ext cx="1718387" cy="639938"/>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mn-cs"/>
                  </a:rPr>
                  <a:t>State Stores</a:t>
                </a:r>
              </a:p>
            </p:txBody>
          </p:sp>
          <p:pic>
            <p:nvPicPr>
              <p:cNvPr id="159" name="Graphic 158">
                <a:extLst>
                  <a:ext uri="{FF2B5EF4-FFF2-40B4-BE49-F238E27FC236}">
                    <a16:creationId xmlns:a16="http://schemas.microsoft.com/office/drawing/2014/main" id="{AD2A4E35-67B0-4701-97A7-D2D1FB6C0842}"/>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102326" y="563829"/>
                <a:ext cx="298842" cy="489176"/>
              </a:xfrm>
              <a:prstGeom prst="rect">
                <a:avLst/>
              </a:prstGeom>
            </p:spPr>
          </p:pic>
        </p:grpSp>
        <p:grpSp>
          <p:nvGrpSpPr>
            <p:cNvPr id="1059" name="Group 1058">
              <a:extLst>
                <a:ext uri="{FF2B5EF4-FFF2-40B4-BE49-F238E27FC236}">
                  <a16:creationId xmlns:a16="http://schemas.microsoft.com/office/drawing/2014/main" id="{EBA44D46-16FE-4525-AED9-9EF0301A8B39}"/>
                </a:ext>
              </a:extLst>
            </p:cNvPr>
            <p:cNvGrpSpPr/>
            <p:nvPr/>
          </p:nvGrpSpPr>
          <p:grpSpPr>
            <a:xfrm>
              <a:off x="10203788" y="2856007"/>
              <a:ext cx="1718388" cy="639938"/>
              <a:chOff x="9924112" y="1688138"/>
              <a:chExt cx="1718388" cy="639938"/>
            </a:xfrm>
          </p:grpSpPr>
          <p:sp>
            <p:nvSpPr>
              <p:cNvPr id="162" name="Rounded Rectangle 5">
                <a:extLst>
                  <a:ext uri="{FF2B5EF4-FFF2-40B4-BE49-F238E27FC236}">
                    <a16:creationId xmlns:a16="http://schemas.microsoft.com/office/drawing/2014/main" id="{056D3D50-74A7-448D-9E20-DB499836AC6D}"/>
                  </a:ext>
                </a:extLst>
              </p:cNvPr>
              <p:cNvSpPr/>
              <p:nvPr/>
            </p:nvSpPr>
            <p:spPr bwMode="auto">
              <a:xfrm>
                <a:off x="9924112" y="1688138"/>
                <a:ext cx="1718388" cy="639938"/>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mn-cs"/>
                  </a:rPr>
                  <a:t>Pub/Sub</a:t>
                </a:r>
              </a:p>
              <a:p>
                <a:pPr marL="0" marR="0" lvl="0" indent="0" defTabSz="932472" rtl="0" eaLnBrk="1" fontAlgn="base" latinLnBrk="0" hangingPunct="1">
                  <a:lnSpc>
                    <a:spcPct val="100000"/>
                  </a:lnSpc>
                  <a:spcBef>
                    <a:spcPct val="0"/>
                  </a:spcBef>
                  <a:spcAft>
                    <a:spcPct val="0"/>
                  </a:spcAft>
                  <a:buClrTx/>
                  <a:buSzTx/>
                  <a:buFontTx/>
                  <a:buNone/>
                  <a:tabLst/>
                  <a:defRPr/>
                </a:pPr>
                <a:r>
                  <a:rPr lang="en-US" sz="1200">
                    <a:solidFill>
                      <a:srgbClr val="000000"/>
                    </a:solidFill>
                    <a:latin typeface="Segoe UI Semibold"/>
                  </a:rPr>
                  <a:t>Brokers</a:t>
                </a:r>
                <a:endParaRPr kumimoji="0" lang="en-US" sz="12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163" name="Graphic 162">
                <a:extLst>
                  <a:ext uri="{FF2B5EF4-FFF2-40B4-BE49-F238E27FC236}">
                    <a16:creationId xmlns:a16="http://schemas.microsoft.com/office/drawing/2014/main" id="{BC83B533-CA37-4431-B870-05708BB3698D}"/>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0036536" y="1910025"/>
                <a:ext cx="430421" cy="218797"/>
              </a:xfrm>
              <a:prstGeom prst="rect">
                <a:avLst/>
              </a:prstGeom>
            </p:spPr>
          </p:pic>
        </p:grpSp>
        <p:grpSp>
          <p:nvGrpSpPr>
            <p:cNvPr id="1057" name="Group 1056">
              <a:extLst>
                <a:ext uri="{FF2B5EF4-FFF2-40B4-BE49-F238E27FC236}">
                  <a16:creationId xmlns:a16="http://schemas.microsoft.com/office/drawing/2014/main" id="{340D0D5B-2DD9-4F12-9866-0D7ED838CDCC}"/>
                </a:ext>
              </a:extLst>
            </p:cNvPr>
            <p:cNvGrpSpPr/>
            <p:nvPr/>
          </p:nvGrpSpPr>
          <p:grpSpPr>
            <a:xfrm>
              <a:off x="10203788" y="4803401"/>
              <a:ext cx="1719726" cy="639938"/>
              <a:chOff x="9922477" y="4094066"/>
              <a:chExt cx="1719726" cy="639938"/>
            </a:xfrm>
          </p:grpSpPr>
          <p:sp>
            <p:nvSpPr>
              <p:cNvPr id="165" name="Rounded Rectangle 5">
                <a:extLst>
                  <a:ext uri="{FF2B5EF4-FFF2-40B4-BE49-F238E27FC236}">
                    <a16:creationId xmlns:a16="http://schemas.microsoft.com/office/drawing/2014/main" id="{E8F364FD-5BD4-46E0-8197-610DAFF79B54}"/>
                  </a:ext>
                </a:extLst>
              </p:cNvPr>
              <p:cNvSpPr/>
              <p:nvPr/>
            </p:nvSpPr>
            <p:spPr bwMode="auto">
              <a:xfrm>
                <a:off x="9922477" y="4094066"/>
                <a:ext cx="1719726" cy="639938"/>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mn-cs"/>
                  </a:rPr>
                  <a:t>Secret </a:t>
                </a:r>
                <a:r>
                  <a:rPr lang="en-US" sz="1200">
                    <a:solidFill>
                      <a:srgbClr val="000000"/>
                    </a:solidFill>
                    <a:latin typeface="Segoe UI Semibold"/>
                  </a:rPr>
                  <a:t>Stores</a:t>
                </a:r>
                <a:endParaRPr kumimoji="0" lang="en-US" sz="12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166" name="Graphic 165">
                <a:extLst>
                  <a:ext uri="{FF2B5EF4-FFF2-40B4-BE49-F238E27FC236}">
                    <a16:creationId xmlns:a16="http://schemas.microsoft.com/office/drawing/2014/main" id="{B4C895EE-2FF2-465F-9A4D-FC2C0976D525}"/>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0054571" y="4204576"/>
                <a:ext cx="352530" cy="441552"/>
              </a:xfrm>
              <a:prstGeom prst="rect">
                <a:avLst/>
              </a:prstGeom>
            </p:spPr>
          </p:pic>
        </p:grpSp>
        <p:grpSp>
          <p:nvGrpSpPr>
            <p:cNvPr id="1058" name="Group 1057">
              <a:extLst>
                <a:ext uri="{FF2B5EF4-FFF2-40B4-BE49-F238E27FC236}">
                  <a16:creationId xmlns:a16="http://schemas.microsoft.com/office/drawing/2014/main" id="{10789EBD-F301-4C30-B05D-996BFE0FF967}"/>
                </a:ext>
              </a:extLst>
            </p:cNvPr>
            <p:cNvGrpSpPr/>
            <p:nvPr/>
          </p:nvGrpSpPr>
          <p:grpSpPr>
            <a:xfrm>
              <a:off x="10203788" y="3829704"/>
              <a:ext cx="1719726" cy="639938"/>
              <a:chOff x="9922479" y="2891102"/>
              <a:chExt cx="1719726" cy="639938"/>
            </a:xfrm>
          </p:grpSpPr>
          <p:sp>
            <p:nvSpPr>
              <p:cNvPr id="168" name="Rounded Rectangle 5">
                <a:extLst>
                  <a:ext uri="{FF2B5EF4-FFF2-40B4-BE49-F238E27FC236}">
                    <a16:creationId xmlns:a16="http://schemas.microsoft.com/office/drawing/2014/main" id="{2F28B1D0-DEF5-459D-90B1-A300FD886FBD}"/>
                  </a:ext>
                </a:extLst>
              </p:cNvPr>
              <p:cNvSpPr/>
              <p:nvPr/>
            </p:nvSpPr>
            <p:spPr bwMode="auto">
              <a:xfrm>
                <a:off x="9922479" y="2891102"/>
                <a:ext cx="1719726" cy="639938"/>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mn-cs"/>
                  </a:rPr>
                  <a:t>Bindings</a:t>
                </a:r>
              </a:p>
              <a:p>
                <a:pPr marL="0" marR="0" lvl="0" indent="0" defTabSz="932472" rtl="0" eaLnBrk="1" fontAlgn="base" latinLnBrk="0" hangingPunct="1">
                  <a:lnSpc>
                    <a:spcPct val="100000"/>
                  </a:lnSpc>
                  <a:spcBef>
                    <a:spcPct val="0"/>
                  </a:spcBef>
                  <a:spcAft>
                    <a:spcPct val="0"/>
                  </a:spcAft>
                  <a:buClrTx/>
                  <a:buSzTx/>
                  <a:buFontTx/>
                  <a:buNone/>
                  <a:tabLst/>
                  <a:defRPr/>
                </a:pPr>
                <a:r>
                  <a:rPr lang="en-US" sz="1200">
                    <a:solidFill>
                      <a:srgbClr val="000000"/>
                    </a:solidFill>
                    <a:latin typeface="Segoe UI Semibold"/>
                  </a:rPr>
                  <a:t>&amp; Triggers</a:t>
                </a:r>
                <a:endParaRPr kumimoji="0" lang="en-US" sz="12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169" name="Graphic 168">
                <a:extLst>
                  <a:ext uri="{FF2B5EF4-FFF2-40B4-BE49-F238E27FC236}">
                    <a16:creationId xmlns:a16="http://schemas.microsoft.com/office/drawing/2014/main" id="{690873B7-8F57-4D0C-A1F8-40DC6F36920E}"/>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p:blipFill>
            <p:spPr>
              <a:xfrm>
                <a:off x="9986967" y="3030645"/>
                <a:ext cx="479990" cy="383486"/>
              </a:xfrm>
              <a:prstGeom prst="rect">
                <a:avLst/>
              </a:prstGeom>
            </p:spPr>
          </p:pic>
        </p:grpSp>
        <p:grpSp>
          <p:nvGrpSpPr>
            <p:cNvPr id="1056" name="Group 1055">
              <a:extLst>
                <a:ext uri="{FF2B5EF4-FFF2-40B4-BE49-F238E27FC236}">
                  <a16:creationId xmlns:a16="http://schemas.microsoft.com/office/drawing/2014/main" id="{79B03E2E-C2E9-4E46-B4C5-95087A0496DD}"/>
                </a:ext>
              </a:extLst>
            </p:cNvPr>
            <p:cNvGrpSpPr/>
            <p:nvPr/>
          </p:nvGrpSpPr>
          <p:grpSpPr>
            <a:xfrm>
              <a:off x="10205129" y="5777098"/>
              <a:ext cx="1718385" cy="639938"/>
              <a:chOff x="9924113" y="5297029"/>
              <a:chExt cx="1718385" cy="639938"/>
            </a:xfrm>
          </p:grpSpPr>
          <p:sp>
            <p:nvSpPr>
              <p:cNvPr id="171" name="Rounded Rectangle 5">
                <a:extLst>
                  <a:ext uri="{FF2B5EF4-FFF2-40B4-BE49-F238E27FC236}">
                    <a16:creationId xmlns:a16="http://schemas.microsoft.com/office/drawing/2014/main" id="{196AB0AC-4129-499C-8D47-BEBA5E8C1DCF}"/>
                  </a:ext>
                </a:extLst>
              </p:cNvPr>
              <p:cNvSpPr/>
              <p:nvPr/>
            </p:nvSpPr>
            <p:spPr bwMode="auto">
              <a:xfrm>
                <a:off x="9924113" y="5297029"/>
                <a:ext cx="1718385" cy="639938"/>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mn-cs"/>
                  </a:rPr>
                  <a:t>Observability</a:t>
                </a:r>
              </a:p>
            </p:txBody>
          </p:sp>
          <p:pic>
            <p:nvPicPr>
              <p:cNvPr id="172" name="Graphic 171">
                <a:extLst>
                  <a:ext uri="{FF2B5EF4-FFF2-40B4-BE49-F238E27FC236}">
                    <a16:creationId xmlns:a16="http://schemas.microsoft.com/office/drawing/2014/main" id="{4F9F7D48-08F4-4479-8181-386E628B69DA}"/>
                  </a:ext>
                </a:extLst>
              </p:cNvPr>
              <p:cNvPicPr>
                <a:picLocks noChangeAspect="1"/>
              </p:cNvPicPr>
              <p:nvPr/>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p:blipFill>
            <p:spPr>
              <a:xfrm>
                <a:off x="10008418" y="5403615"/>
                <a:ext cx="486655" cy="416934"/>
              </a:xfrm>
              <a:prstGeom prst="rect">
                <a:avLst/>
              </a:prstGeom>
            </p:spPr>
          </p:pic>
        </p:grpSp>
        <p:sp>
          <p:nvSpPr>
            <p:cNvPr id="235" name="TextBox 234">
              <a:extLst>
                <a:ext uri="{FF2B5EF4-FFF2-40B4-BE49-F238E27FC236}">
                  <a16:creationId xmlns:a16="http://schemas.microsoft.com/office/drawing/2014/main" id="{DF9191E3-93ED-4F24-A0A9-9856B37A0AD1}"/>
                </a:ext>
              </a:extLst>
            </p:cNvPr>
            <p:cNvSpPr txBox="1"/>
            <p:nvPr/>
          </p:nvSpPr>
          <p:spPr>
            <a:xfrm>
              <a:off x="9773538" y="1279377"/>
              <a:ext cx="2123979" cy="307777"/>
            </a:xfrm>
            <a:prstGeom prst="rect">
              <a:avLst/>
            </a:prstGeom>
            <a:noFill/>
          </p:spPr>
          <p:txBody>
            <a:bodyPr wrap="none" lIns="0" tIns="0" rIns="0" bIns="0" rtlCol="0">
              <a:spAutoFit/>
            </a:bodyPr>
            <a:lstStyle/>
            <a:p>
              <a:pPr algn="ctr"/>
              <a:r>
                <a:rPr lang="en-US" sz="2000">
                  <a:solidFill>
                    <a:srgbClr val="202192"/>
                  </a:solidFill>
                  <a:latin typeface="+mj-lt"/>
                </a:rPr>
                <a:t>Dapr Components</a:t>
              </a:r>
            </a:p>
          </p:txBody>
        </p:sp>
      </p:grpSp>
      <p:grpSp>
        <p:nvGrpSpPr>
          <p:cNvPr id="291" name="Group 290">
            <a:extLst>
              <a:ext uri="{FF2B5EF4-FFF2-40B4-BE49-F238E27FC236}">
                <a16:creationId xmlns:a16="http://schemas.microsoft.com/office/drawing/2014/main" id="{BFCB548C-A875-4F0A-A0B4-C1FD4CF1988D}"/>
              </a:ext>
            </a:extLst>
          </p:cNvPr>
          <p:cNvGrpSpPr/>
          <p:nvPr/>
        </p:nvGrpSpPr>
        <p:grpSpPr>
          <a:xfrm>
            <a:off x="9631587" y="2101046"/>
            <a:ext cx="573542" cy="4103164"/>
            <a:chOff x="9631587" y="2101046"/>
            <a:chExt cx="573542" cy="4103164"/>
          </a:xfrm>
        </p:grpSpPr>
        <p:cxnSp>
          <p:nvCxnSpPr>
            <p:cNvPr id="160" name="Straight Arrow Connector 159">
              <a:extLst>
                <a:ext uri="{FF2B5EF4-FFF2-40B4-BE49-F238E27FC236}">
                  <a16:creationId xmlns:a16="http://schemas.microsoft.com/office/drawing/2014/main" id="{00A81661-191A-4D25-B068-105B49F59D6A}"/>
                </a:ext>
              </a:extLst>
            </p:cNvPr>
            <p:cNvCxnSpPr>
              <a:cxnSpLocks/>
              <a:stCxn id="158" idx="1"/>
              <a:endCxn id="211" idx="6"/>
            </p:cNvCxnSpPr>
            <p:nvPr/>
          </p:nvCxnSpPr>
          <p:spPr>
            <a:xfrm flipH="1">
              <a:off x="9949849" y="2202279"/>
              <a:ext cx="253939" cy="951"/>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3" name="Rectangle 28">
              <a:extLst>
                <a:ext uri="{FF2B5EF4-FFF2-40B4-BE49-F238E27FC236}">
                  <a16:creationId xmlns:a16="http://schemas.microsoft.com/office/drawing/2014/main" id="{BAB18575-4609-45A9-B77B-CA0AE8657091}"/>
                </a:ext>
              </a:extLst>
            </p:cNvPr>
            <p:cNvSpPr/>
            <p:nvPr/>
          </p:nvSpPr>
          <p:spPr bwMode="auto">
            <a:xfrm rot="5400000">
              <a:off x="7773621" y="4066357"/>
              <a:ext cx="3899750" cy="182416"/>
            </a:xfrm>
            <a:custGeom>
              <a:avLst/>
              <a:gdLst>
                <a:gd name="connsiteX0" fmla="*/ 0 w 4891229"/>
                <a:gd name="connsiteY0" fmla="*/ 0 h 2229188"/>
                <a:gd name="connsiteX1" fmla="*/ 4891229 w 4891229"/>
                <a:gd name="connsiteY1" fmla="*/ 0 h 2229188"/>
                <a:gd name="connsiteX2" fmla="*/ 4891229 w 4891229"/>
                <a:gd name="connsiteY2" fmla="*/ 2229188 h 2229188"/>
                <a:gd name="connsiteX3" fmla="*/ 0 w 4891229"/>
                <a:gd name="connsiteY3" fmla="*/ 2229188 h 2229188"/>
                <a:gd name="connsiteX4" fmla="*/ 0 w 4891229"/>
                <a:gd name="connsiteY4" fmla="*/ 0 h 2229188"/>
                <a:gd name="connsiteX0" fmla="*/ 4891229 w 4982669"/>
                <a:gd name="connsiteY0" fmla="*/ 0 h 2229188"/>
                <a:gd name="connsiteX1" fmla="*/ 4891229 w 4982669"/>
                <a:gd name="connsiteY1" fmla="*/ 2229188 h 2229188"/>
                <a:gd name="connsiteX2" fmla="*/ 0 w 4982669"/>
                <a:gd name="connsiteY2" fmla="*/ 2229188 h 2229188"/>
                <a:gd name="connsiteX3" fmla="*/ 0 w 4982669"/>
                <a:gd name="connsiteY3" fmla="*/ 0 h 2229188"/>
                <a:gd name="connsiteX4" fmla="*/ 4982669 w 4982669"/>
                <a:gd name="connsiteY4" fmla="*/ 91440 h 2229188"/>
                <a:gd name="connsiteX0" fmla="*/ 4891229 w 4891229"/>
                <a:gd name="connsiteY0" fmla="*/ 0 h 2229188"/>
                <a:gd name="connsiteX1" fmla="*/ 4891229 w 4891229"/>
                <a:gd name="connsiteY1" fmla="*/ 2229188 h 2229188"/>
                <a:gd name="connsiteX2" fmla="*/ 0 w 4891229"/>
                <a:gd name="connsiteY2" fmla="*/ 2229188 h 2229188"/>
                <a:gd name="connsiteX3" fmla="*/ 0 w 4891229"/>
                <a:gd name="connsiteY3" fmla="*/ 0 h 2229188"/>
              </a:gdLst>
              <a:ahLst/>
              <a:cxnLst>
                <a:cxn ang="0">
                  <a:pos x="connsiteX0" y="connsiteY0"/>
                </a:cxn>
                <a:cxn ang="0">
                  <a:pos x="connsiteX1" y="connsiteY1"/>
                </a:cxn>
                <a:cxn ang="0">
                  <a:pos x="connsiteX2" y="connsiteY2"/>
                </a:cxn>
                <a:cxn ang="0">
                  <a:pos x="connsiteX3" y="connsiteY3"/>
                </a:cxn>
              </a:cxnLst>
              <a:rect l="l" t="t" r="r" b="b"/>
              <a:pathLst>
                <a:path w="4891229" h="2229188">
                  <a:moveTo>
                    <a:pt x="4891229" y="0"/>
                  </a:moveTo>
                  <a:lnTo>
                    <a:pt x="4891229" y="2229188"/>
                  </a:lnTo>
                  <a:lnTo>
                    <a:pt x="0" y="2229188"/>
                  </a:lnTo>
                  <a:lnTo>
                    <a:pt x="0" y="0"/>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174" name="Straight Arrow Connector 173">
              <a:extLst>
                <a:ext uri="{FF2B5EF4-FFF2-40B4-BE49-F238E27FC236}">
                  <a16:creationId xmlns:a16="http://schemas.microsoft.com/office/drawing/2014/main" id="{CB454E21-3715-4291-AE21-CC54AA463159}"/>
                </a:ext>
              </a:extLst>
            </p:cNvPr>
            <p:cNvCxnSpPr>
              <a:cxnSpLocks/>
              <a:endCxn id="214" idx="3"/>
            </p:cNvCxnSpPr>
            <p:nvPr/>
          </p:nvCxnSpPr>
          <p:spPr>
            <a:xfrm>
              <a:off x="9632288" y="3175976"/>
              <a:ext cx="175815" cy="384"/>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4DF0DDDA-8862-4FAC-B0C9-5E25AF7F0B80}"/>
                </a:ext>
              </a:extLst>
            </p:cNvPr>
            <p:cNvCxnSpPr>
              <a:cxnSpLocks/>
              <a:endCxn id="218" idx="3"/>
            </p:cNvCxnSpPr>
            <p:nvPr/>
          </p:nvCxnSpPr>
          <p:spPr>
            <a:xfrm>
              <a:off x="9642237" y="5118669"/>
              <a:ext cx="169213" cy="4264"/>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3ABAB2ED-69BA-4CB4-AFCA-D2329A1ABAFE}"/>
                </a:ext>
              </a:extLst>
            </p:cNvPr>
            <p:cNvGrpSpPr/>
            <p:nvPr/>
          </p:nvGrpSpPr>
          <p:grpSpPr>
            <a:xfrm>
              <a:off x="9808103" y="4048042"/>
              <a:ext cx="188418" cy="204368"/>
              <a:chOff x="6207667" y="1018040"/>
              <a:chExt cx="248285" cy="269304"/>
            </a:xfrm>
          </p:grpSpPr>
          <p:sp>
            <p:nvSpPr>
              <p:cNvPr id="206" name="Freeform: Shape 205">
                <a:extLst>
                  <a:ext uri="{FF2B5EF4-FFF2-40B4-BE49-F238E27FC236}">
                    <a16:creationId xmlns:a16="http://schemas.microsoft.com/office/drawing/2014/main" id="{E8851341-80EB-415E-9FCC-E4D7EB947B78}"/>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07" name="Oval 206">
                <a:extLst>
                  <a:ext uri="{FF2B5EF4-FFF2-40B4-BE49-F238E27FC236}">
                    <a16:creationId xmlns:a16="http://schemas.microsoft.com/office/drawing/2014/main" id="{1A4ABC18-317B-4DD7-9AA8-57951E8C8742}"/>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08" name="Group 207">
              <a:extLst>
                <a:ext uri="{FF2B5EF4-FFF2-40B4-BE49-F238E27FC236}">
                  <a16:creationId xmlns:a16="http://schemas.microsoft.com/office/drawing/2014/main" id="{7DFC6B72-D1CB-40B0-BAF6-57B8305C7381}"/>
                </a:ext>
              </a:extLst>
            </p:cNvPr>
            <p:cNvGrpSpPr/>
            <p:nvPr/>
          </p:nvGrpSpPr>
          <p:grpSpPr>
            <a:xfrm>
              <a:off x="9808103" y="2101046"/>
              <a:ext cx="188418" cy="204368"/>
              <a:chOff x="6207667" y="1018040"/>
              <a:chExt cx="248285" cy="269304"/>
            </a:xfrm>
          </p:grpSpPr>
          <p:sp>
            <p:nvSpPr>
              <p:cNvPr id="210" name="Freeform: Shape 209">
                <a:extLst>
                  <a:ext uri="{FF2B5EF4-FFF2-40B4-BE49-F238E27FC236}">
                    <a16:creationId xmlns:a16="http://schemas.microsoft.com/office/drawing/2014/main" id="{9C68F00B-2A92-4193-B941-E01CE971DB42}"/>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1" name="Oval 210">
                <a:extLst>
                  <a:ext uri="{FF2B5EF4-FFF2-40B4-BE49-F238E27FC236}">
                    <a16:creationId xmlns:a16="http://schemas.microsoft.com/office/drawing/2014/main" id="{A085A0D3-82B4-45FE-9A68-A2DD9A3E0F70}"/>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12" name="Group 211">
              <a:extLst>
                <a:ext uri="{FF2B5EF4-FFF2-40B4-BE49-F238E27FC236}">
                  <a16:creationId xmlns:a16="http://schemas.microsoft.com/office/drawing/2014/main" id="{E6FEEE8F-F388-48C4-9DC8-9BEB280FE0CC}"/>
                </a:ext>
              </a:extLst>
            </p:cNvPr>
            <p:cNvGrpSpPr/>
            <p:nvPr/>
          </p:nvGrpSpPr>
          <p:grpSpPr>
            <a:xfrm>
              <a:off x="9808103" y="3074176"/>
              <a:ext cx="188418" cy="204368"/>
              <a:chOff x="6207667" y="1018040"/>
              <a:chExt cx="248285" cy="269304"/>
            </a:xfrm>
          </p:grpSpPr>
          <p:sp>
            <p:nvSpPr>
              <p:cNvPr id="214" name="Freeform: Shape 213">
                <a:extLst>
                  <a:ext uri="{FF2B5EF4-FFF2-40B4-BE49-F238E27FC236}">
                    <a16:creationId xmlns:a16="http://schemas.microsoft.com/office/drawing/2014/main" id="{D5A58F04-72D3-441E-B9EC-81BFF8EA3E92}"/>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5" name="Oval 214">
                <a:extLst>
                  <a:ext uri="{FF2B5EF4-FFF2-40B4-BE49-F238E27FC236}">
                    <a16:creationId xmlns:a16="http://schemas.microsoft.com/office/drawing/2014/main" id="{300B673E-A37B-4686-B38F-1DFBC7410C23}"/>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16" name="Group 215">
              <a:extLst>
                <a:ext uri="{FF2B5EF4-FFF2-40B4-BE49-F238E27FC236}">
                  <a16:creationId xmlns:a16="http://schemas.microsoft.com/office/drawing/2014/main" id="{2B8273E3-FB2C-492F-AFC1-44EBCB6F3FED}"/>
                </a:ext>
              </a:extLst>
            </p:cNvPr>
            <p:cNvGrpSpPr/>
            <p:nvPr/>
          </p:nvGrpSpPr>
          <p:grpSpPr>
            <a:xfrm>
              <a:off x="9811450" y="5020749"/>
              <a:ext cx="188418" cy="204368"/>
              <a:chOff x="6207667" y="1018040"/>
              <a:chExt cx="248285" cy="269304"/>
            </a:xfrm>
          </p:grpSpPr>
          <p:sp>
            <p:nvSpPr>
              <p:cNvPr id="218" name="Freeform: Shape 217">
                <a:extLst>
                  <a:ext uri="{FF2B5EF4-FFF2-40B4-BE49-F238E27FC236}">
                    <a16:creationId xmlns:a16="http://schemas.microsoft.com/office/drawing/2014/main" id="{DC225BBC-D6C2-4805-9801-01BF4A51E8BE}"/>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9" name="Oval 218">
                <a:extLst>
                  <a:ext uri="{FF2B5EF4-FFF2-40B4-BE49-F238E27FC236}">
                    <a16:creationId xmlns:a16="http://schemas.microsoft.com/office/drawing/2014/main" id="{AAABFEED-9C24-41B6-ABFD-55796B0F69FE}"/>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20" name="Group 219">
              <a:extLst>
                <a:ext uri="{FF2B5EF4-FFF2-40B4-BE49-F238E27FC236}">
                  <a16:creationId xmlns:a16="http://schemas.microsoft.com/office/drawing/2014/main" id="{39C6DE2B-8B6C-4ECC-BE09-C81DD23320FA}"/>
                </a:ext>
              </a:extLst>
            </p:cNvPr>
            <p:cNvGrpSpPr/>
            <p:nvPr/>
          </p:nvGrpSpPr>
          <p:grpSpPr>
            <a:xfrm>
              <a:off x="9814704" y="5999842"/>
              <a:ext cx="188418" cy="204368"/>
              <a:chOff x="6207667" y="1018040"/>
              <a:chExt cx="248285" cy="269304"/>
            </a:xfrm>
          </p:grpSpPr>
          <p:sp>
            <p:nvSpPr>
              <p:cNvPr id="222" name="Freeform: Shape 221">
                <a:extLst>
                  <a:ext uri="{FF2B5EF4-FFF2-40B4-BE49-F238E27FC236}">
                    <a16:creationId xmlns:a16="http://schemas.microsoft.com/office/drawing/2014/main" id="{C95F69F1-AB89-45E4-9F77-854AD6EB00B9}"/>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3" name="Oval 222">
                <a:extLst>
                  <a:ext uri="{FF2B5EF4-FFF2-40B4-BE49-F238E27FC236}">
                    <a16:creationId xmlns:a16="http://schemas.microsoft.com/office/drawing/2014/main" id="{E7DC72AF-2C67-42C0-B8E7-F36FCC3DF096}"/>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cxnSp>
          <p:nvCxnSpPr>
            <p:cNvPr id="1066" name="Straight Arrow Connector 1065">
              <a:extLst>
                <a:ext uri="{FF2B5EF4-FFF2-40B4-BE49-F238E27FC236}">
                  <a16:creationId xmlns:a16="http://schemas.microsoft.com/office/drawing/2014/main" id="{73C8970C-BFBB-4810-B9C7-42F03F7F16F5}"/>
                </a:ext>
              </a:extLst>
            </p:cNvPr>
            <p:cNvCxnSpPr>
              <a:cxnSpLocks/>
              <a:stCxn id="219" idx="6"/>
              <a:endCxn id="165" idx="1"/>
            </p:cNvCxnSpPr>
            <p:nvPr/>
          </p:nvCxnSpPr>
          <p:spPr>
            <a:xfrm>
              <a:off x="9953196" y="5122933"/>
              <a:ext cx="250592" cy="437"/>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C3E3977-C77E-454A-8B2B-FD63A2BACD70}"/>
                </a:ext>
              </a:extLst>
            </p:cNvPr>
            <p:cNvCxnSpPr>
              <a:cxnSpLocks/>
              <a:stCxn id="215" idx="6"/>
              <a:endCxn id="162" idx="1"/>
            </p:cNvCxnSpPr>
            <p:nvPr/>
          </p:nvCxnSpPr>
          <p:spPr>
            <a:xfrm flipV="1">
              <a:off x="9949849" y="3175976"/>
              <a:ext cx="253939" cy="384"/>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7" name="Straight Arrow Connector 1076">
              <a:extLst>
                <a:ext uri="{FF2B5EF4-FFF2-40B4-BE49-F238E27FC236}">
                  <a16:creationId xmlns:a16="http://schemas.microsoft.com/office/drawing/2014/main" id="{A37436F5-3030-4082-8780-981D764C93AE}"/>
                </a:ext>
              </a:extLst>
            </p:cNvPr>
            <p:cNvCxnSpPr>
              <a:cxnSpLocks/>
              <a:endCxn id="206" idx="3"/>
            </p:cNvCxnSpPr>
            <p:nvPr/>
          </p:nvCxnSpPr>
          <p:spPr>
            <a:xfrm>
              <a:off x="9642237" y="4150226"/>
              <a:ext cx="165866" cy="0"/>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8" name="Straight Arrow Connector 1077">
              <a:extLst>
                <a:ext uri="{FF2B5EF4-FFF2-40B4-BE49-F238E27FC236}">
                  <a16:creationId xmlns:a16="http://schemas.microsoft.com/office/drawing/2014/main" id="{A480441C-B3D0-42D3-B57E-2E5BFDDEED16}"/>
                </a:ext>
              </a:extLst>
            </p:cNvPr>
            <p:cNvCxnSpPr>
              <a:cxnSpLocks/>
              <a:stCxn id="207" idx="6"/>
              <a:endCxn id="168" idx="1"/>
            </p:cNvCxnSpPr>
            <p:nvPr/>
          </p:nvCxnSpPr>
          <p:spPr>
            <a:xfrm flipV="1">
              <a:off x="9949849" y="4149673"/>
              <a:ext cx="253939" cy="553"/>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3" name="Straight Arrow Connector 1082">
              <a:extLst>
                <a:ext uri="{FF2B5EF4-FFF2-40B4-BE49-F238E27FC236}">
                  <a16:creationId xmlns:a16="http://schemas.microsoft.com/office/drawing/2014/main" id="{B62585C9-39EE-4405-AD22-EC94716F69EB}"/>
                </a:ext>
              </a:extLst>
            </p:cNvPr>
            <p:cNvCxnSpPr>
              <a:cxnSpLocks/>
              <a:stCxn id="223" idx="6"/>
              <a:endCxn id="171" idx="1"/>
            </p:cNvCxnSpPr>
            <p:nvPr/>
          </p:nvCxnSpPr>
          <p:spPr>
            <a:xfrm flipV="1">
              <a:off x="9956450" y="6097067"/>
              <a:ext cx="248679" cy="4959"/>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0860F4F1-1083-4DB4-A801-A3CDCF73D0FF}"/>
                </a:ext>
              </a:extLst>
            </p:cNvPr>
            <p:cNvSpPr/>
            <p:nvPr/>
          </p:nvSpPr>
          <p:spPr bwMode="auto">
            <a:xfrm>
              <a:off x="9631587" y="5476817"/>
              <a:ext cx="175815" cy="3223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48" name="Rectangle 247">
              <a:extLst>
                <a:ext uri="{FF2B5EF4-FFF2-40B4-BE49-F238E27FC236}">
                  <a16:creationId xmlns:a16="http://schemas.microsoft.com/office/drawing/2014/main" id="{B1DEC28A-8A71-4A7B-B900-12DA857618B6}"/>
                </a:ext>
              </a:extLst>
            </p:cNvPr>
            <p:cNvSpPr/>
            <p:nvPr/>
          </p:nvSpPr>
          <p:spPr bwMode="auto">
            <a:xfrm>
              <a:off x="9631587" y="3504305"/>
              <a:ext cx="175815" cy="3223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cxnSp>
        <p:nvCxnSpPr>
          <p:cNvPr id="252" name="Straight Arrow Connector 15">
            <a:extLst>
              <a:ext uri="{FF2B5EF4-FFF2-40B4-BE49-F238E27FC236}">
                <a16:creationId xmlns:a16="http://schemas.microsoft.com/office/drawing/2014/main" id="{6FA88257-E6AA-48DF-A25A-98ECC9CF1CEE}"/>
              </a:ext>
            </a:extLst>
          </p:cNvPr>
          <p:cNvCxnSpPr>
            <a:cxnSpLocks/>
            <a:stCxn id="251" idx="2"/>
          </p:cNvCxnSpPr>
          <p:nvPr/>
        </p:nvCxnSpPr>
        <p:spPr>
          <a:xfrm>
            <a:off x="6274000" y="1073339"/>
            <a:ext cx="0" cy="663755"/>
          </a:xfrm>
          <a:prstGeom prst="straightConnector1">
            <a:avLst/>
          </a:prstGeom>
          <a:ln w="28575">
            <a:solidFill>
              <a:srgbClr val="20219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254" name="Group 253">
            <a:extLst>
              <a:ext uri="{FF2B5EF4-FFF2-40B4-BE49-F238E27FC236}">
                <a16:creationId xmlns:a16="http://schemas.microsoft.com/office/drawing/2014/main" id="{47F51591-F31D-4018-A4B4-BD7AF42AACF7}"/>
              </a:ext>
            </a:extLst>
          </p:cNvPr>
          <p:cNvGrpSpPr/>
          <p:nvPr/>
        </p:nvGrpSpPr>
        <p:grpSpPr>
          <a:xfrm>
            <a:off x="6150176" y="609294"/>
            <a:ext cx="1240772" cy="492443"/>
            <a:chOff x="6150176" y="484846"/>
            <a:chExt cx="1240772" cy="492443"/>
          </a:xfrm>
        </p:grpSpPr>
        <p:pic>
          <p:nvPicPr>
            <p:cNvPr id="251" name="Graphic 250">
              <a:extLst>
                <a:ext uri="{FF2B5EF4-FFF2-40B4-BE49-F238E27FC236}">
                  <a16:creationId xmlns:a16="http://schemas.microsoft.com/office/drawing/2014/main" id="{A1D9BBE5-6853-4A4C-806E-179FACBAB743}"/>
                </a:ext>
              </a:extLst>
            </p:cNvPr>
            <p:cNvPicPr>
              <a:picLocks noChangeAspect="1"/>
            </p:cNvPicPr>
            <p:nvPr/>
          </p:nvPicPr>
          <p:blipFill>
            <a:blip r:embed="rId25" cstate="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150176" y="518204"/>
              <a:ext cx="247647" cy="430687"/>
            </a:xfrm>
            <a:prstGeom prst="rect">
              <a:avLst/>
            </a:prstGeom>
          </p:spPr>
        </p:pic>
        <p:sp>
          <p:nvSpPr>
            <p:cNvPr id="253" name="TextBox 252">
              <a:extLst>
                <a:ext uri="{FF2B5EF4-FFF2-40B4-BE49-F238E27FC236}">
                  <a16:creationId xmlns:a16="http://schemas.microsoft.com/office/drawing/2014/main" id="{C5860FFF-AD14-4FFD-BCA9-47ECFE446BB0}"/>
                </a:ext>
              </a:extLst>
            </p:cNvPr>
            <p:cNvSpPr txBox="1"/>
            <p:nvPr/>
          </p:nvSpPr>
          <p:spPr>
            <a:xfrm>
              <a:off x="6456375" y="484846"/>
              <a:ext cx="934573" cy="492443"/>
            </a:xfrm>
            <a:prstGeom prst="rect">
              <a:avLst/>
            </a:prstGeom>
            <a:noFill/>
          </p:spPr>
          <p:txBody>
            <a:bodyPr wrap="square" lIns="0" tIns="0" rIns="0" bIns="0" rtlCol="0" anchor="ctr">
              <a:spAutoFit/>
            </a:bodyPr>
            <a:lstStyle/>
            <a:p>
              <a:r>
                <a:rPr lang="en-US" sz="1200">
                  <a:solidFill>
                    <a:srgbClr val="202192"/>
                  </a:solidFill>
                  <a:latin typeface="+mj-lt"/>
                </a:rPr>
                <a:t>Operator</a:t>
              </a:r>
            </a:p>
            <a:p>
              <a:r>
                <a:rPr lang="en-US" sz="1000">
                  <a:latin typeface="+mj-lt"/>
                </a:rPr>
                <a:t>Deploys and manages Dapr</a:t>
              </a:r>
              <a:endParaRPr lang="en-US" sz="900">
                <a:latin typeface="+mj-lt"/>
              </a:endParaRPr>
            </a:p>
          </p:txBody>
        </p:sp>
      </p:grpSp>
    </p:spTree>
    <p:extLst>
      <p:ext uri="{BB962C8B-B14F-4D97-AF65-F5344CB8AC3E}">
        <p14:creationId xmlns:p14="http://schemas.microsoft.com/office/powerpoint/2010/main" val="3970340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42" presetClass="path" presetSubtype="0" decel="100000" fill="hold" nodeType="withEffect">
                                  <p:stCondLst>
                                    <p:cond delay="0"/>
                                  </p:stCondLst>
                                  <p:childTnLst>
                                    <p:animMotion origin="layout" path="M -3.75E-6 1.85185E-6 L -3.75E-6 0.03773 " pathEditMode="relative" rAng="0" ptsTypes="AA">
                                      <p:cBhvr>
                                        <p:cTn id="9" dur="750" spd="-100000" fill="hold"/>
                                        <p:tgtEl>
                                          <p:spTgt spid="293"/>
                                        </p:tgtEl>
                                        <p:attrNameLst>
                                          <p:attrName>ppt_x</p:attrName>
                                          <p:attrName>ppt_y</p:attrName>
                                        </p:attrNameLst>
                                      </p:cBhvr>
                                      <p:rCtr x="0" y="1875"/>
                                    </p:animMotion>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294"/>
                                        </p:tgtEl>
                                        <p:attrNameLst>
                                          <p:attrName>style.visibility</p:attrName>
                                        </p:attrNameLst>
                                      </p:cBhvr>
                                      <p:to>
                                        <p:strVal val="visible"/>
                                      </p:to>
                                    </p:set>
                                    <p:anim calcmode="lin" valueType="num">
                                      <p:cBhvr>
                                        <p:cTn id="13" dur="500" fill="hold"/>
                                        <p:tgtEl>
                                          <p:spTgt spid="294"/>
                                        </p:tgtEl>
                                        <p:attrNameLst>
                                          <p:attrName>ppt_w</p:attrName>
                                        </p:attrNameLst>
                                      </p:cBhvr>
                                      <p:tavLst>
                                        <p:tav tm="0">
                                          <p:val>
                                            <p:fltVal val="0"/>
                                          </p:val>
                                        </p:tav>
                                        <p:tav tm="100000">
                                          <p:val>
                                            <p:strVal val="#ppt_w"/>
                                          </p:val>
                                        </p:tav>
                                      </p:tavLst>
                                    </p:anim>
                                    <p:anim calcmode="lin" valueType="num">
                                      <p:cBhvr>
                                        <p:cTn id="14" dur="500" fill="hold"/>
                                        <p:tgtEl>
                                          <p:spTgt spid="294"/>
                                        </p:tgtEl>
                                        <p:attrNameLst>
                                          <p:attrName>ppt_h</p:attrName>
                                        </p:attrNameLst>
                                      </p:cBhvr>
                                      <p:tavLst>
                                        <p:tav tm="0">
                                          <p:val>
                                            <p:fltVal val="0"/>
                                          </p:val>
                                        </p:tav>
                                        <p:tav tm="100000">
                                          <p:val>
                                            <p:strVal val="#ppt_h"/>
                                          </p:val>
                                        </p:tav>
                                      </p:tavLst>
                                    </p:anim>
                                    <p:animEffect transition="in" filter="fade">
                                      <p:cBhvr>
                                        <p:cTn id="15" dur="500"/>
                                        <p:tgtEl>
                                          <p:spTgt spid="29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54"/>
                                        </p:tgtEl>
                                        <p:attrNameLst>
                                          <p:attrName>style.visibility</p:attrName>
                                        </p:attrNameLst>
                                      </p:cBhvr>
                                      <p:to>
                                        <p:strVal val="visible"/>
                                      </p:to>
                                    </p:set>
                                    <p:anim calcmode="lin" valueType="num">
                                      <p:cBhvr>
                                        <p:cTn id="20" dur="500" fill="hold"/>
                                        <p:tgtEl>
                                          <p:spTgt spid="254"/>
                                        </p:tgtEl>
                                        <p:attrNameLst>
                                          <p:attrName>ppt_w</p:attrName>
                                        </p:attrNameLst>
                                      </p:cBhvr>
                                      <p:tavLst>
                                        <p:tav tm="0">
                                          <p:val>
                                            <p:fltVal val="0"/>
                                          </p:val>
                                        </p:tav>
                                        <p:tav tm="100000">
                                          <p:val>
                                            <p:strVal val="#ppt_w"/>
                                          </p:val>
                                        </p:tav>
                                      </p:tavLst>
                                    </p:anim>
                                    <p:anim calcmode="lin" valueType="num">
                                      <p:cBhvr>
                                        <p:cTn id="21" dur="500" fill="hold"/>
                                        <p:tgtEl>
                                          <p:spTgt spid="254"/>
                                        </p:tgtEl>
                                        <p:attrNameLst>
                                          <p:attrName>ppt_h</p:attrName>
                                        </p:attrNameLst>
                                      </p:cBhvr>
                                      <p:tavLst>
                                        <p:tav tm="0">
                                          <p:val>
                                            <p:fltVal val="0"/>
                                          </p:val>
                                        </p:tav>
                                        <p:tav tm="100000">
                                          <p:val>
                                            <p:strVal val="#ppt_h"/>
                                          </p:val>
                                        </p:tav>
                                      </p:tavLst>
                                    </p:anim>
                                    <p:animEffect transition="in" filter="fade">
                                      <p:cBhvr>
                                        <p:cTn id="22" dur="500"/>
                                        <p:tgtEl>
                                          <p:spTgt spid="254"/>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52"/>
                                        </p:tgtEl>
                                        <p:attrNameLst>
                                          <p:attrName>style.visibility</p:attrName>
                                        </p:attrNameLst>
                                      </p:cBhvr>
                                      <p:to>
                                        <p:strVal val="visible"/>
                                      </p:to>
                                    </p:set>
                                    <p:animEffect transition="in" filter="wipe(up)">
                                      <p:cBhvr>
                                        <p:cTn id="26" dur="500"/>
                                        <p:tgtEl>
                                          <p:spTgt spid="252"/>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anim calcmode="lin" valueType="num">
                                      <p:cBhvr>
                                        <p:cTn id="35" dur="500" fill="hold"/>
                                        <p:tgtEl>
                                          <p:spTgt spid="97"/>
                                        </p:tgtEl>
                                        <p:attrNameLst>
                                          <p:attrName>ppt_w</p:attrName>
                                        </p:attrNameLst>
                                      </p:cBhvr>
                                      <p:tavLst>
                                        <p:tav tm="0">
                                          <p:val>
                                            <p:fltVal val="0"/>
                                          </p:val>
                                        </p:tav>
                                        <p:tav tm="100000">
                                          <p:val>
                                            <p:strVal val="#ppt_w"/>
                                          </p:val>
                                        </p:tav>
                                      </p:tavLst>
                                    </p:anim>
                                    <p:anim calcmode="lin" valueType="num">
                                      <p:cBhvr>
                                        <p:cTn id="36" dur="500" fill="hold"/>
                                        <p:tgtEl>
                                          <p:spTgt spid="97"/>
                                        </p:tgtEl>
                                        <p:attrNameLst>
                                          <p:attrName>ppt_h</p:attrName>
                                        </p:attrNameLst>
                                      </p:cBhvr>
                                      <p:tavLst>
                                        <p:tav tm="0">
                                          <p:val>
                                            <p:fltVal val="0"/>
                                          </p:val>
                                        </p:tav>
                                        <p:tav tm="100000">
                                          <p:val>
                                            <p:strVal val="#ppt_h"/>
                                          </p:val>
                                        </p:tav>
                                      </p:tavLst>
                                    </p:anim>
                                    <p:animEffect transition="in" filter="fade">
                                      <p:cBhvr>
                                        <p:cTn id="37" dur="500"/>
                                        <p:tgtEl>
                                          <p:spTgt spid="97"/>
                                        </p:tgtEl>
                                      </p:cBhvr>
                                    </p:animEffect>
                                  </p:childTnLst>
                                </p:cTn>
                              </p:par>
                              <p:par>
                                <p:cTn id="38" presetID="53" presetClass="entr" presetSubtype="16" fill="hold" nodeType="withEffect">
                                  <p:stCondLst>
                                    <p:cond delay="0"/>
                                  </p:stCondLst>
                                  <p:childTnLst>
                                    <p:set>
                                      <p:cBhvr>
                                        <p:cTn id="39" dur="1" fill="hold">
                                          <p:stCondLst>
                                            <p:cond delay="0"/>
                                          </p:stCondLst>
                                        </p:cTn>
                                        <p:tgtEl>
                                          <p:spTgt spid="232"/>
                                        </p:tgtEl>
                                        <p:attrNameLst>
                                          <p:attrName>style.visibility</p:attrName>
                                        </p:attrNameLst>
                                      </p:cBhvr>
                                      <p:to>
                                        <p:strVal val="visible"/>
                                      </p:to>
                                    </p:set>
                                    <p:anim calcmode="lin" valueType="num">
                                      <p:cBhvr>
                                        <p:cTn id="40" dur="500" fill="hold"/>
                                        <p:tgtEl>
                                          <p:spTgt spid="232"/>
                                        </p:tgtEl>
                                        <p:attrNameLst>
                                          <p:attrName>ppt_w</p:attrName>
                                        </p:attrNameLst>
                                      </p:cBhvr>
                                      <p:tavLst>
                                        <p:tav tm="0">
                                          <p:val>
                                            <p:fltVal val="0"/>
                                          </p:val>
                                        </p:tav>
                                        <p:tav tm="100000">
                                          <p:val>
                                            <p:strVal val="#ppt_w"/>
                                          </p:val>
                                        </p:tav>
                                      </p:tavLst>
                                    </p:anim>
                                    <p:anim calcmode="lin" valueType="num">
                                      <p:cBhvr>
                                        <p:cTn id="41" dur="500" fill="hold"/>
                                        <p:tgtEl>
                                          <p:spTgt spid="232"/>
                                        </p:tgtEl>
                                        <p:attrNameLst>
                                          <p:attrName>ppt_h</p:attrName>
                                        </p:attrNameLst>
                                      </p:cBhvr>
                                      <p:tavLst>
                                        <p:tav tm="0">
                                          <p:val>
                                            <p:fltVal val="0"/>
                                          </p:val>
                                        </p:tav>
                                        <p:tav tm="100000">
                                          <p:val>
                                            <p:strVal val="#ppt_h"/>
                                          </p:val>
                                        </p:tav>
                                      </p:tavLst>
                                    </p:anim>
                                    <p:animEffect transition="in" filter="fade">
                                      <p:cBhvr>
                                        <p:cTn id="42" dur="500"/>
                                        <p:tgtEl>
                                          <p:spTgt spid="232"/>
                                        </p:tgtEl>
                                      </p:cBhvr>
                                    </p:animEffect>
                                  </p:childTnLst>
                                </p:cTn>
                              </p:par>
                              <p:par>
                                <p:cTn id="43" presetID="53" presetClass="entr" presetSubtype="16" fill="hold" nodeType="withEffect">
                                  <p:stCondLst>
                                    <p:cond delay="0"/>
                                  </p:stCondLst>
                                  <p:childTnLst>
                                    <p:set>
                                      <p:cBhvr>
                                        <p:cTn id="44" dur="1" fill="hold">
                                          <p:stCondLst>
                                            <p:cond delay="0"/>
                                          </p:stCondLst>
                                        </p:cTn>
                                        <p:tgtEl>
                                          <p:spTgt spid="233"/>
                                        </p:tgtEl>
                                        <p:attrNameLst>
                                          <p:attrName>style.visibility</p:attrName>
                                        </p:attrNameLst>
                                      </p:cBhvr>
                                      <p:to>
                                        <p:strVal val="visible"/>
                                      </p:to>
                                    </p:set>
                                    <p:anim calcmode="lin" valueType="num">
                                      <p:cBhvr>
                                        <p:cTn id="45" dur="500" fill="hold"/>
                                        <p:tgtEl>
                                          <p:spTgt spid="233"/>
                                        </p:tgtEl>
                                        <p:attrNameLst>
                                          <p:attrName>ppt_w</p:attrName>
                                        </p:attrNameLst>
                                      </p:cBhvr>
                                      <p:tavLst>
                                        <p:tav tm="0">
                                          <p:val>
                                            <p:fltVal val="0"/>
                                          </p:val>
                                        </p:tav>
                                        <p:tav tm="100000">
                                          <p:val>
                                            <p:strVal val="#ppt_w"/>
                                          </p:val>
                                        </p:tav>
                                      </p:tavLst>
                                    </p:anim>
                                    <p:anim calcmode="lin" valueType="num">
                                      <p:cBhvr>
                                        <p:cTn id="46" dur="500" fill="hold"/>
                                        <p:tgtEl>
                                          <p:spTgt spid="233"/>
                                        </p:tgtEl>
                                        <p:attrNameLst>
                                          <p:attrName>ppt_h</p:attrName>
                                        </p:attrNameLst>
                                      </p:cBhvr>
                                      <p:tavLst>
                                        <p:tav tm="0">
                                          <p:val>
                                            <p:fltVal val="0"/>
                                          </p:val>
                                        </p:tav>
                                        <p:tav tm="100000">
                                          <p:val>
                                            <p:strVal val="#ppt_h"/>
                                          </p:val>
                                        </p:tav>
                                      </p:tavLst>
                                    </p:anim>
                                    <p:animEffect transition="in" filter="fade">
                                      <p:cBhvr>
                                        <p:cTn id="47" dur="500"/>
                                        <p:tgtEl>
                                          <p:spTgt spid="2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outHorizontal)">
                                      <p:cBhvr>
                                        <p:cTn id="52" dur="500"/>
                                        <p:tgtEl>
                                          <p:spTgt spid="16"/>
                                        </p:tgtEl>
                                      </p:cBhvr>
                                    </p:animEffect>
                                  </p:childTnLst>
                                </p:cTn>
                              </p:par>
                              <p:par>
                                <p:cTn id="53" presetID="16" presetClass="entr" presetSubtype="42" fill="hold" nodeType="withEffect">
                                  <p:stCondLst>
                                    <p:cond delay="0"/>
                                  </p:stCondLst>
                                  <p:childTnLst>
                                    <p:set>
                                      <p:cBhvr>
                                        <p:cTn id="54" dur="1" fill="hold">
                                          <p:stCondLst>
                                            <p:cond delay="0"/>
                                          </p:stCondLst>
                                        </p:cTn>
                                        <p:tgtEl>
                                          <p:spTgt spid="1027"/>
                                        </p:tgtEl>
                                        <p:attrNameLst>
                                          <p:attrName>style.visibility</p:attrName>
                                        </p:attrNameLst>
                                      </p:cBhvr>
                                      <p:to>
                                        <p:strVal val="visible"/>
                                      </p:to>
                                    </p:set>
                                    <p:animEffect transition="in" filter="barn(outHorizontal)">
                                      <p:cBhvr>
                                        <p:cTn id="55" dur="500"/>
                                        <p:tgtEl>
                                          <p:spTgt spid="1027"/>
                                        </p:tgtEl>
                                      </p:cBhvr>
                                    </p:animEffect>
                                  </p:childTnLst>
                                </p:cTn>
                              </p:par>
                              <p:par>
                                <p:cTn id="56" presetID="16" presetClass="entr" presetSubtype="42" fill="hold" nodeType="with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barn(outHorizontal)">
                                      <p:cBhvr>
                                        <p:cTn id="58" dur="500"/>
                                        <p:tgtEl>
                                          <p:spTgt spid="1033"/>
                                        </p:tgtEl>
                                      </p:cBhvr>
                                    </p:animEffect>
                                  </p:childTnLst>
                                </p:cTn>
                              </p:par>
                              <p:par>
                                <p:cTn id="59" presetID="16" presetClass="entr" presetSubtype="42" fill="hold" nodeType="withEffect">
                                  <p:stCondLst>
                                    <p:cond delay="0"/>
                                  </p:stCondLst>
                                  <p:childTnLst>
                                    <p:set>
                                      <p:cBhvr>
                                        <p:cTn id="60" dur="1" fill="hold">
                                          <p:stCondLst>
                                            <p:cond delay="0"/>
                                          </p:stCondLst>
                                        </p:cTn>
                                        <p:tgtEl>
                                          <p:spTgt spid="1030"/>
                                        </p:tgtEl>
                                        <p:attrNameLst>
                                          <p:attrName>style.visibility</p:attrName>
                                        </p:attrNameLst>
                                      </p:cBhvr>
                                      <p:to>
                                        <p:strVal val="visible"/>
                                      </p:to>
                                    </p:set>
                                    <p:animEffect transition="in" filter="barn(outHorizontal)">
                                      <p:cBhvr>
                                        <p:cTn id="61" dur="500"/>
                                        <p:tgtEl>
                                          <p:spTgt spid="1030"/>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323"/>
                                        </p:tgtEl>
                                        <p:attrNameLst>
                                          <p:attrName>style.visibility</p:attrName>
                                        </p:attrNameLst>
                                      </p:cBhvr>
                                      <p:to>
                                        <p:strVal val="visible"/>
                                      </p:to>
                                    </p:set>
                                    <p:animEffect transition="in" filter="fade">
                                      <p:cBhvr>
                                        <p:cTn id="64" dur="500"/>
                                        <p:tgtEl>
                                          <p:spTgt spid="323"/>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321"/>
                                        </p:tgtEl>
                                        <p:attrNameLst>
                                          <p:attrName>style.visibility</p:attrName>
                                        </p:attrNameLst>
                                      </p:cBhvr>
                                      <p:to>
                                        <p:strVal val="visible"/>
                                      </p:to>
                                    </p:set>
                                    <p:animEffect transition="in" filter="fade">
                                      <p:cBhvr>
                                        <p:cTn id="67" dur="500"/>
                                        <p:tgtEl>
                                          <p:spTgt spid="321"/>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322"/>
                                        </p:tgtEl>
                                        <p:attrNameLst>
                                          <p:attrName>style.visibility</p:attrName>
                                        </p:attrNameLst>
                                      </p:cBhvr>
                                      <p:to>
                                        <p:strVal val="visible"/>
                                      </p:to>
                                    </p:set>
                                    <p:animEffect transition="in" filter="fade">
                                      <p:cBhvr>
                                        <p:cTn id="70" dur="500"/>
                                        <p:tgtEl>
                                          <p:spTgt spid="322"/>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324"/>
                                        </p:tgtEl>
                                        <p:attrNameLst>
                                          <p:attrName>style.visibility</p:attrName>
                                        </p:attrNameLst>
                                      </p:cBhvr>
                                      <p:to>
                                        <p:strVal val="visible"/>
                                      </p:to>
                                    </p:set>
                                    <p:animEffect transition="in" filter="fade">
                                      <p:cBhvr>
                                        <p:cTn id="73" dur="500"/>
                                        <p:tgtEl>
                                          <p:spTgt spid="324"/>
                                        </p:tgtEl>
                                      </p:cBhvr>
                                    </p:animEffect>
                                  </p:childTnLst>
                                </p:cTn>
                              </p:par>
                              <p:par>
                                <p:cTn id="74" presetID="53" presetClass="entr" presetSubtype="16" fill="hold" nodeType="withEffect">
                                  <p:stCondLst>
                                    <p:cond delay="25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ppt_w</p:attrName>
                                        </p:attrNameLst>
                                      </p:cBhvr>
                                      <p:tavLst>
                                        <p:tav tm="0">
                                          <p:val>
                                            <p:fltVal val="0"/>
                                          </p:val>
                                        </p:tav>
                                        <p:tav tm="100000">
                                          <p:val>
                                            <p:strVal val="#ppt_w"/>
                                          </p:val>
                                        </p:tav>
                                      </p:tavLst>
                                    </p:anim>
                                    <p:anim calcmode="lin" valueType="num">
                                      <p:cBhvr>
                                        <p:cTn id="77" dur="500" fill="hold"/>
                                        <p:tgtEl>
                                          <p:spTgt spid="31"/>
                                        </p:tgtEl>
                                        <p:attrNameLst>
                                          <p:attrName>ppt_h</p:attrName>
                                        </p:attrNameLst>
                                      </p:cBhvr>
                                      <p:tavLst>
                                        <p:tav tm="0">
                                          <p:val>
                                            <p:fltVal val="0"/>
                                          </p:val>
                                        </p:tav>
                                        <p:tav tm="100000">
                                          <p:val>
                                            <p:strVal val="#ppt_h"/>
                                          </p:val>
                                        </p:tav>
                                      </p:tavLst>
                                    </p:anim>
                                    <p:animEffect transition="in" filter="fade">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p:cTn id="83" dur="500" fill="hold"/>
                                        <p:tgtEl>
                                          <p:spTgt spid="225"/>
                                        </p:tgtEl>
                                        <p:attrNameLst>
                                          <p:attrName>ppt_w</p:attrName>
                                        </p:attrNameLst>
                                      </p:cBhvr>
                                      <p:tavLst>
                                        <p:tav tm="0">
                                          <p:val>
                                            <p:fltVal val="0"/>
                                          </p:val>
                                        </p:tav>
                                        <p:tav tm="100000">
                                          <p:val>
                                            <p:strVal val="#ppt_w"/>
                                          </p:val>
                                        </p:tav>
                                      </p:tavLst>
                                    </p:anim>
                                    <p:anim calcmode="lin" valueType="num">
                                      <p:cBhvr>
                                        <p:cTn id="84" dur="500" fill="hold"/>
                                        <p:tgtEl>
                                          <p:spTgt spid="225"/>
                                        </p:tgtEl>
                                        <p:attrNameLst>
                                          <p:attrName>ppt_h</p:attrName>
                                        </p:attrNameLst>
                                      </p:cBhvr>
                                      <p:tavLst>
                                        <p:tav tm="0">
                                          <p:val>
                                            <p:fltVal val="0"/>
                                          </p:val>
                                        </p:tav>
                                        <p:tav tm="100000">
                                          <p:val>
                                            <p:strVal val="#ppt_h"/>
                                          </p:val>
                                        </p:tav>
                                      </p:tavLst>
                                    </p:anim>
                                    <p:animEffect transition="in" filter="fade">
                                      <p:cBhvr>
                                        <p:cTn id="85" dur="500"/>
                                        <p:tgtEl>
                                          <p:spTgt spid="2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5"/>
                                        </p:tgtEl>
                                        <p:attrNameLst>
                                          <p:attrName>style.visibility</p:attrName>
                                        </p:attrNameLst>
                                      </p:cBhvr>
                                      <p:to>
                                        <p:strVal val="visible"/>
                                      </p:to>
                                    </p:set>
                                    <p:animEffect transition="in" filter="fade">
                                      <p:cBhvr>
                                        <p:cTn id="88" dur="500"/>
                                        <p:tgtEl>
                                          <p:spTgt spid="325"/>
                                        </p:tgtEl>
                                      </p:cBhvr>
                                    </p:animEffect>
                                  </p:childTnLst>
                                </p:cTn>
                              </p:par>
                              <p:par>
                                <p:cTn id="89" presetID="10" presetClass="entr" presetSubtype="0" fill="hold" nodeType="withEffect">
                                  <p:stCondLst>
                                    <p:cond delay="0"/>
                                  </p:stCondLst>
                                  <p:childTnLst>
                                    <p:set>
                                      <p:cBhvr>
                                        <p:cTn id="90" dur="1" fill="hold">
                                          <p:stCondLst>
                                            <p:cond delay="0"/>
                                          </p:stCondLst>
                                        </p:cTn>
                                        <p:tgtEl>
                                          <p:spTgt spid="226"/>
                                        </p:tgtEl>
                                        <p:attrNameLst>
                                          <p:attrName>style.visibility</p:attrName>
                                        </p:attrNameLst>
                                      </p:cBhvr>
                                      <p:to>
                                        <p:strVal val="visible"/>
                                      </p:to>
                                    </p:set>
                                    <p:animEffect transition="in" filter="fade">
                                      <p:cBhvr>
                                        <p:cTn id="91" dur="500"/>
                                        <p:tgtEl>
                                          <p:spTgt spid="22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40"/>
                                        </p:tgtEl>
                                        <p:attrNameLst>
                                          <p:attrName>style.visibility</p:attrName>
                                        </p:attrNameLst>
                                      </p:cBhvr>
                                      <p:to>
                                        <p:strVal val="visible"/>
                                      </p:to>
                                    </p:set>
                                    <p:animEffect transition="in" filter="wipe(left)">
                                      <p:cBhvr>
                                        <p:cTn id="96" dur="500"/>
                                        <p:tgtEl>
                                          <p:spTgt spid="140"/>
                                        </p:tgtEl>
                                      </p:cBhvr>
                                    </p:animEffect>
                                  </p:childTnLst>
                                </p:cTn>
                              </p:par>
                              <p:par>
                                <p:cTn id="97" presetID="22" presetClass="entr" presetSubtype="8" fill="hold" nodeType="withEffect">
                                  <p:stCondLst>
                                    <p:cond delay="0"/>
                                  </p:stCondLst>
                                  <p:childTnLst>
                                    <p:set>
                                      <p:cBhvr>
                                        <p:cTn id="98" dur="1" fill="hold">
                                          <p:stCondLst>
                                            <p:cond delay="0"/>
                                          </p:stCondLst>
                                        </p:cTn>
                                        <p:tgtEl>
                                          <p:spTgt spid="1086"/>
                                        </p:tgtEl>
                                        <p:attrNameLst>
                                          <p:attrName>style.visibility</p:attrName>
                                        </p:attrNameLst>
                                      </p:cBhvr>
                                      <p:to>
                                        <p:strVal val="visible"/>
                                      </p:to>
                                    </p:set>
                                    <p:animEffect transition="in" filter="wipe(left)">
                                      <p:cBhvr>
                                        <p:cTn id="99" dur="500"/>
                                        <p:tgtEl>
                                          <p:spTgt spid="1086"/>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291"/>
                                        </p:tgtEl>
                                        <p:attrNameLst>
                                          <p:attrName>style.visibility</p:attrName>
                                        </p:attrNameLst>
                                      </p:cBhvr>
                                      <p:to>
                                        <p:strVal val="visible"/>
                                      </p:to>
                                    </p:set>
                                    <p:animEffect transition="in" filter="wipe(left)">
                                      <p:cBhvr>
                                        <p:cTn id="103" dur="500"/>
                                        <p:tgtEl>
                                          <p:spTgt spid="291"/>
                                        </p:tgtEl>
                                      </p:cBhvr>
                                    </p:animEffect>
                                  </p:childTnLst>
                                </p:cTn>
                              </p:par>
                              <p:par>
                                <p:cTn id="104" presetID="10" presetClass="entr" presetSubtype="0" fill="hold" grpId="0" nodeType="withEffect">
                                  <p:stCondLst>
                                    <p:cond delay="250"/>
                                  </p:stCondLst>
                                  <p:childTnLst>
                                    <p:set>
                                      <p:cBhvr>
                                        <p:cTn id="105" dur="1" fill="hold">
                                          <p:stCondLst>
                                            <p:cond delay="0"/>
                                          </p:stCondLst>
                                        </p:cTn>
                                        <p:tgtEl>
                                          <p:spTgt spid="234"/>
                                        </p:tgtEl>
                                        <p:attrNameLst>
                                          <p:attrName>style.visibility</p:attrName>
                                        </p:attrNameLst>
                                      </p:cBhvr>
                                      <p:to>
                                        <p:strVal val="visible"/>
                                      </p:to>
                                    </p:set>
                                    <p:animEffect transition="in" filter="fade">
                                      <p:cBhvr>
                                        <p:cTn id="106" dur="500"/>
                                        <p:tgtEl>
                                          <p:spTgt spid="234"/>
                                        </p:tgtEl>
                                      </p:cBhvr>
                                    </p:animEffect>
                                  </p:childTnLst>
                                </p:cTn>
                              </p:par>
                              <p:par>
                                <p:cTn id="107" presetID="10" presetClass="entr" presetSubtype="0" fill="hold" nodeType="withEffect">
                                  <p:stCondLst>
                                    <p:cond delay="0"/>
                                  </p:stCondLst>
                                  <p:childTnLst>
                                    <p:set>
                                      <p:cBhvr>
                                        <p:cTn id="108" dur="1" fill="hold">
                                          <p:stCondLst>
                                            <p:cond delay="0"/>
                                          </p:stCondLst>
                                        </p:cTn>
                                        <p:tgtEl>
                                          <p:spTgt spid="292"/>
                                        </p:tgtEl>
                                        <p:attrNameLst>
                                          <p:attrName>style.visibility</p:attrName>
                                        </p:attrNameLst>
                                      </p:cBhvr>
                                      <p:to>
                                        <p:strVal val="visible"/>
                                      </p:to>
                                    </p:set>
                                    <p:animEffect transition="in" filter="fade">
                                      <p:cBhvr>
                                        <p:cTn id="109" dur="500"/>
                                        <p:tgtEl>
                                          <p:spTgt spid="292"/>
                                        </p:tgtEl>
                                      </p:cBhvr>
                                    </p:animEffect>
                                  </p:childTnLst>
                                </p:cTn>
                              </p:par>
                              <p:par>
                                <p:cTn id="110" presetID="42" presetClass="path" presetSubtype="0" decel="100000" fill="hold" nodeType="withEffect">
                                  <p:stCondLst>
                                    <p:cond delay="0"/>
                                  </p:stCondLst>
                                  <p:childTnLst>
                                    <p:animMotion origin="layout" path="M -3.75E-6 1.85185E-6 L -3.75E-6 0.03773 " pathEditMode="relative" rAng="0" ptsTypes="AA">
                                      <p:cBhvr>
                                        <p:cTn id="111" dur="750" spd="-100000" fill="hold"/>
                                        <p:tgtEl>
                                          <p:spTgt spid="292"/>
                                        </p:tgtEl>
                                        <p:attrNameLst>
                                          <p:attrName>ppt_x</p:attrName>
                                          <p:attrName>ppt_y</p:attrName>
                                        </p:attrNameLst>
                                      </p:cBhvr>
                                      <p:rCtr x="0"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P spid="321" grpId="0"/>
      <p:bldP spid="322" grpId="0"/>
      <p:bldP spid="323" grpId="0"/>
      <p:bldP spid="324" grpId="0"/>
      <p:bldP spid="3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64C87-3766-42B2-BF92-F8EB942F72DB}"/>
              </a:ext>
            </a:extLst>
          </p:cNvPr>
          <p:cNvSpPr>
            <a:spLocks noGrp="1"/>
          </p:cNvSpPr>
          <p:nvPr>
            <p:ph type="title"/>
          </p:nvPr>
        </p:nvSpPr>
        <p:spPr/>
        <p:txBody>
          <a:bodyPr anchor="ctr" anchorCtr="0"/>
          <a:lstStyle/>
          <a:p>
            <a:pPr algn="ctr"/>
            <a:r>
              <a:rPr lang="en-US" dirty="0">
                <a:solidFill>
                  <a:schemeClr val="tx1"/>
                </a:solidFill>
              </a:rPr>
              <a:t>Dapr Goals</a:t>
            </a:r>
          </a:p>
        </p:txBody>
      </p:sp>
      <p:grpSp>
        <p:nvGrpSpPr>
          <p:cNvPr id="146" name="Group 145">
            <a:extLst>
              <a:ext uri="{FF2B5EF4-FFF2-40B4-BE49-F238E27FC236}">
                <a16:creationId xmlns:a16="http://schemas.microsoft.com/office/drawing/2014/main" id="{DF61D8A1-7A14-4268-BE74-BB5B05174333}"/>
              </a:ext>
            </a:extLst>
          </p:cNvPr>
          <p:cNvGrpSpPr/>
          <p:nvPr/>
        </p:nvGrpSpPr>
        <p:grpSpPr>
          <a:xfrm>
            <a:off x="1398429" y="3062722"/>
            <a:ext cx="3998383" cy="305045"/>
            <a:chOff x="6063441" y="2469578"/>
            <a:chExt cx="3998383" cy="305045"/>
          </a:xfrm>
        </p:grpSpPr>
        <p:sp>
          <p:nvSpPr>
            <p:cNvPr id="10" name="TextBox 9">
              <a:extLst>
                <a:ext uri="{FF2B5EF4-FFF2-40B4-BE49-F238E27FC236}">
                  <a16:creationId xmlns:a16="http://schemas.microsoft.com/office/drawing/2014/main" id="{4B335EE6-91A6-4469-9574-DC745CEDA1CE}"/>
                </a:ext>
              </a:extLst>
            </p:cNvPr>
            <p:cNvSpPr txBox="1"/>
            <p:nvPr/>
          </p:nvSpPr>
          <p:spPr>
            <a:xfrm>
              <a:off x="6770346" y="2478497"/>
              <a:ext cx="3291478" cy="276999"/>
            </a:xfrm>
            <a:prstGeom prst="rect">
              <a:avLst/>
            </a:prstGeom>
            <a:noFill/>
          </p:spPr>
          <p:txBody>
            <a:bodyPr wrap="none" lIns="0" tIns="0" rIns="0" bIns="0" rtlCol="0" anchor="ctr">
              <a:spAutoFit/>
            </a:bodyPr>
            <a:lstStyle/>
            <a:p>
              <a:pPr defTabSz="914367"/>
              <a:r>
                <a:rPr lang="en-US" dirty="0">
                  <a:gradFill>
                    <a:gsLst>
                      <a:gs pos="2917">
                        <a:srgbClr val="000000"/>
                      </a:gs>
                      <a:gs pos="30000">
                        <a:srgbClr val="000000"/>
                      </a:gs>
                    </a:gsLst>
                    <a:lin ang="5400000" scaled="0"/>
                  </a:gradFill>
                  <a:latin typeface="Segoe UI Semibold"/>
                </a:rPr>
                <a:t>Consistent, portable, open APIs</a:t>
              </a:r>
            </a:p>
          </p:txBody>
        </p:sp>
        <p:grpSp>
          <p:nvGrpSpPr>
            <p:cNvPr id="27" name="Group 26">
              <a:extLst>
                <a:ext uri="{FF2B5EF4-FFF2-40B4-BE49-F238E27FC236}">
                  <a16:creationId xmlns:a16="http://schemas.microsoft.com/office/drawing/2014/main" id="{33D2912E-911E-4304-9F32-1A03389FCC01}"/>
                </a:ext>
              </a:extLst>
            </p:cNvPr>
            <p:cNvGrpSpPr/>
            <p:nvPr/>
          </p:nvGrpSpPr>
          <p:grpSpPr>
            <a:xfrm>
              <a:off x="6063441" y="2469578"/>
              <a:ext cx="398464" cy="305045"/>
              <a:chOff x="6005409" y="2566425"/>
              <a:chExt cx="463550" cy="279090"/>
            </a:xfrm>
          </p:grpSpPr>
          <p:sp>
            <p:nvSpPr>
              <p:cNvPr id="25" name="Freeform 149">
                <a:extLst>
                  <a:ext uri="{FF2B5EF4-FFF2-40B4-BE49-F238E27FC236}">
                    <a16:creationId xmlns:a16="http://schemas.microsoft.com/office/drawing/2014/main" id="{9A933343-981D-45D0-B00F-49C9204428EC}"/>
                  </a:ext>
                </a:extLst>
              </p:cNvPr>
              <p:cNvSpPr>
                <a:spLocks/>
              </p:cNvSpPr>
              <p:nvPr/>
            </p:nvSpPr>
            <p:spPr bwMode="auto">
              <a:xfrm rot="10800000">
                <a:off x="6005409" y="2566425"/>
                <a:ext cx="463550" cy="123825"/>
              </a:xfrm>
              <a:custGeom>
                <a:avLst/>
                <a:gdLst>
                  <a:gd name="T0" fmla="*/ 292 w 292"/>
                  <a:gd name="T1" fmla="*/ 39 h 78"/>
                  <a:gd name="T2" fmla="*/ 253 w 292"/>
                  <a:gd name="T3" fmla="*/ 0 h 78"/>
                  <a:gd name="T4" fmla="*/ 253 w 292"/>
                  <a:gd name="T5" fmla="*/ 25 h 78"/>
                  <a:gd name="T6" fmla="*/ 0 w 292"/>
                  <a:gd name="T7" fmla="*/ 25 h 78"/>
                  <a:gd name="T8" fmla="*/ 0 w 292"/>
                  <a:gd name="T9" fmla="*/ 53 h 78"/>
                  <a:gd name="T10" fmla="*/ 253 w 292"/>
                  <a:gd name="T11" fmla="*/ 53 h 78"/>
                  <a:gd name="T12" fmla="*/ 253 w 292"/>
                  <a:gd name="T13" fmla="*/ 78 h 78"/>
                  <a:gd name="T14" fmla="*/ 292 w 292"/>
                  <a:gd name="T15" fmla="*/ 3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78">
                    <a:moveTo>
                      <a:pt x="292" y="39"/>
                    </a:moveTo>
                    <a:lnTo>
                      <a:pt x="253" y="0"/>
                    </a:lnTo>
                    <a:lnTo>
                      <a:pt x="253" y="25"/>
                    </a:lnTo>
                    <a:lnTo>
                      <a:pt x="0" y="25"/>
                    </a:lnTo>
                    <a:lnTo>
                      <a:pt x="0" y="53"/>
                    </a:lnTo>
                    <a:lnTo>
                      <a:pt x="253" y="53"/>
                    </a:lnTo>
                    <a:lnTo>
                      <a:pt x="253" y="78"/>
                    </a:lnTo>
                    <a:lnTo>
                      <a:pt x="292" y="39"/>
                    </a:lnTo>
                    <a:close/>
                  </a:path>
                </a:pathLst>
              </a:custGeom>
              <a:solidFill>
                <a:srgbClr val="74CDF3"/>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50">
                <a:extLst>
                  <a:ext uri="{FF2B5EF4-FFF2-40B4-BE49-F238E27FC236}">
                    <a16:creationId xmlns:a16="http://schemas.microsoft.com/office/drawing/2014/main" id="{172B5948-F151-44E2-947A-FA8E2116413E}"/>
                  </a:ext>
                </a:extLst>
              </p:cNvPr>
              <p:cNvSpPr>
                <a:spLocks/>
              </p:cNvSpPr>
              <p:nvPr/>
            </p:nvSpPr>
            <p:spPr bwMode="auto">
              <a:xfrm>
                <a:off x="6005409" y="2721690"/>
                <a:ext cx="463550" cy="123825"/>
              </a:xfrm>
              <a:custGeom>
                <a:avLst/>
                <a:gdLst>
                  <a:gd name="T0" fmla="*/ 292 w 292"/>
                  <a:gd name="T1" fmla="*/ 39 h 78"/>
                  <a:gd name="T2" fmla="*/ 253 w 292"/>
                  <a:gd name="T3" fmla="*/ 0 h 78"/>
                  <a:gd name="T4" fmla="*/ 253 w 292"/>
                  <a:gd name="T5" fmla="*/ 26 h 78"/>
                  <a:gd name="T6" fmla="*/ 0 w 292"/>
                  <a:gd name="T7" fmla="*/ 26 h 78"/>
                  <a:gd name="T8" fmla="*/ 0 w 292"/>
                  <a:gd name="T9" fmla="*/ 55 h 78"/>
                  <a:gd name="T10" fmla="*/ 253 w 292"/>
                  <a:gd name="T11" fmla="*/ 55 h 78"/>
                  <a:gd name="T12" fmla="*/ 253 w 292"/>
                  <a:gd name="T13" fmla="*/ 78 h 78"/>
                  <a:gd name="T14" fmla="*/ 292 w 292"/>
                  <a:gd name="T15" fmla="*/ 3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78">
                    <a:moveTo>
                      <a:pt x="292" y="39"/>
                    </a:moveTo>
                    <a:lnTo>
                      <a:pt x="253" y="0"/>
                    </a:lnTo>
                    <a:lnTo>
                      <a:pt x="253" y="26"/>
                    </a:lnTo>
                    <a:lnTo>
                      <a:pt x="0" y="26"/>
                    </a:lnTo>
                    <a:lnTo>
                      <a:pt x="0" y="55"/>
                    </a:lnTo>
                    <a:lnTo>
                      <a:pt x="253" y="55"/>
                    </a:lnTo>
                    <a:lnTo>
                      <a:pt x="253" y="78"/>
                    </a:lnTo>
                    <a:lnTo>
                      <a:pt x="292" y="39"/>
                    </a:lnTo>
                    <a:close/>
                  </a:path>
                </a:pathLst>
              </a:custGeom>
              <a:solidFill>
                <a:srgbClr val="74CDF3"/>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45" name="Group 144">
            <a:extLst>
              <a:ext uri="{FF2B5EF4-FFF2-40B4-BE49-F238E27FC236}">
                <a16:creationId xmlns:a16="http://schemas.microsoft.com/office/drawing/2014/main" id="{7224598C-FA2E-45D8-BBB1-280D377D1296}"/>
              </a:ext>
            </a:extLst>
          </p:cNvPr>
          <p:cNvGrpSpPr/>
          <p:nvPr/>
        </p:nvGrpSpPr>
        <p:grpSpPr>
          <a:xfrm>
            <a:off x="6985009" y="2028933"/>
            <a:ext cx="3658727" cy="376309"/>
            <a:chOff x="6074519" y="1580022"/>
            <a:chExt cx="3658727" cy="376309"/>
          </a:xfrm>
        </p:grpSpPr>
        <p:sp>
          <p:nvSpPr>
            <p:cNvPr id="7" name="TextBox 6">
              <a:extLst>
                <a:ext uri="{FF2B5EF4-FFF2-40B4-BE49-F238E27FC236}">
                  <a16:creationId xmlns:a16="http://schemas.microsoft.com/office/drawing/2014/main" id="{6416C2E3-76E9-413C-AB21-BF0FF92C44CB}"/>
                </a:ext>
              </a:extLst>
            </p:cNvPr>
            <p:cNvSpPr txBox="1"/>
            <p:nvPr/>
          </p:nvSpPr>
          <p:spPr>
            <a:xfrm>
              <a:off x="6718895" y="1626559"/>
              <a:ext cx="3014351" cy="276999"/>
            </a:xfrm>
            <a:prstGeom prst="rect">
              <a:avLst/>
            </a:prstGeom>
            <a:noFill/>
          </p:spPr>
          <p:txBody>
            <a:bodyPr wrap="none" lIns="0" tIns="0" rIns="0" bIns="0" rtlCol="0" anchor="ctr">
              <a:spAutoFit/>
            </a:bodyPr>
            <a:lstStyle/>
            <a:p>
              <a:pPr defTabSz="914367"/>
              <a:r>
                <a:rPr lang="en-US" dirty="0">
                  <a:gradFill>
                    <a:gsLst>
                      <a:gs pos="2917">
                        <a:srgbClr val="000000"/>
                      </a:gs>
                      <a:gs pos="30000">
                        <a:srgbClr val="000000"/>
                      </a:gs>
                    </a:gsLst>
                    <a:lin ang="5400000" scaled="0"/>
                  </a:gradFill>
                  <a:latin typeface="Segoe UI Semibold"/>
                </a:rPr>
                <a:t>Any language or framework</a:t>
              </a:r>
            </a:p>
          </p:txBody>
        </p:sp>
        <p:grpSp>
          <p:nvGrpSpPr>
            <p:cNvPr id="35" name="trial" descr="trial, testing, development">
              <a:extLst>
                <a:ext uri="{FF2B5EF4-FFF2-40B4-BE49-F238E27FC236}">
                  <a16:creationId xmlns:a16="http://schemas.microsoft.com/office/drawing/2014/main" id="{2ADCE0D0-2393-41E6-A1CE-7B87378E1E43}"/>
                </a:ext>
              </a:extLst>
            </p:cNvPr>
            <p:cNvGrpSpPr/>
            <p:nvPr/>
          </p:nvGrpSpPr>
          <p:grpSpPr>
            <a:xfrm>
              <a:off x="6074519" y="1580022"/>
              <a:ext cx="376309" cy="376309"/>
              <a:chOff x="11040257" y="4789957"/>
              <a:chExt cx="420624" cy="420624"/>
            </a:xfrm>
          </p:grpSpPr>
          <p:sp>
            <p:nvSpPr>
              <p:cNvPr id="36" name="Freeform: Shape 35">
                <a:extLst>
                  <a:ext uri="{FF2B5EF4-FFF2-40B4-BE49-F238E27FC236}">
                    <a16:creationId xmlns:a16="http://schemas.microsoft.com/office/drawing/2014/main" id="{0CEDEA59-A4A1-4CB8-B727-87D772D2DBEF}"/>
                  </a:ext>
                </a:extLst>
              </p:cNvPr>
              <p:cNvSpPr/>
              <p:nvPr/>
            </p:nvSpPr>
            <p:spPr>
              <a:xfrm>
                <a:off x="11039341" y="4841974"/>
                <a:ext cx="416288" cy="320888"/>
              </a:xfrm>
              <a:custGeom>
                <a:avLst/>
                <a:gdLst>
                  <a:gd name="connsiteX0" fmla="*/ 1475 w 416287"/>
                  <a:gd name="connsiteY0" fmla="*/ 322017 h 320888"/>
                  <a:gd name="connsiteX1" fmla="*/ 417763 w 416287"/>
                  <a:gd name="connsiteY1" fmla="*/ 322017 h 320888"/>
                  <a:gd name="connsiteX2" fmla="*/ 417763 w 416287"/>
                  <a:gd name="connsiteY2" fmla="*/ 1475 h 320888"/>
                  <a:gd name="connsiteX3" fmla="*/ 1475 w 416287"/>
                  <a:gd name="connsiteY3" fmla="*/ 1475 h 320888"/>
                  <a:gd name="connsiteX4" fmla="*/ 1475 w 416287"/>
                  <a:gd name="connsiteY4" fmla="*/ 322017 h 320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87" h="320888">
                    <a:moveTo>
                      <a:pt x="1475" y="322017"/>
                    </a:moveTo>
                    <a:lnTo>
                      <a:pt x="417763" y="322017"/>
                    </a:lnTo>
                    <a:lnTo>
                      <a:pt x="417763" y="1475"/>
                    </a:lnTo>
                    <a:lnTo>
                      <a:pt x="1475" y="1475"/>
                    </a:lnTo>
                    <a:lnTo>
                      <a:pt x="1475" y="322017"/>
                    </a:lnTo>
                    <a:close/>
                  </a:path>
                </a:pathLst>
              </a:custGeom>
              <a:solidFill>
                <a:srgbClr val="202192"/>
              </a:solidFill>
              <a:ln w="43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E26814A-A6B1-4A09-91A9-01C08961B53B}"/>
                  </a:ext>
                </a:extLst>
              </p:cNvPr>
              <p:cNvSpPr/>
              <p:nvPr/>
            </p:nvSpPr>
            <p:spPr>
              <a:xfrm>
                <a:off x="11039341" y="4833217"/>
                <a:ext cx="416288" cy="43363"/>
              </a:xfrm>
              <a:custGeom>
                <a:avLst/>
                <a:gdLst>
                  <a:gd name="connsiteX0" fmla="*/ 1475 w 416287"/>
                  <a:gd name="connsiteY0" fmla="*/ 44857 h 43363"/>
                  <a:gd name="connsiteX1" fmla="*/ 417617 w 416287"/>
                  <a:gd name="connsiteY1" fmla="*/ 44857 h 43363"/>
                  <a:gd name="connsiteX2" fmla="*/ 417617 w 416287"/>
                  <a:gd name="connsiteY2" fmla="*/ 1475 h 43363"/>
                  <a:gd name="connsiteX3" fmla="*/ 1475 w 416287"/>
                  <a:gd name="connsiteY3" fmla="*/ 1475 h 43363"/>
                  <a:gd name="connsiteX4" fmla="*/ 1475 w 416287"/>
                  <a:gd name="connsiteY4" fmla="*/ 44857 h 4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87" h="43363">
                    <a:moveTo>
                      <a:pt x="1475" y="44857"/>
                    </a:moveTo>
                    <a:lnTo>
                      <a:pt x="417617" y="44857"/>
                    </a:lnTo>
                    <a:lnTo>
                      <a:pt x="417617" y="1475"/>
                    </a:lnTo>
                    <a:lnTo>
                      <a:pt x="1475" y="1475"/>
                    </a:lnTo>
                    <a:lnTo>
                      <a:pt x="1475" y="44857"/>
                    </a:lnTo>
                    <a:close/>
                  </a:path>
                </a:pathLst>
              </a:custGeom>
              <a:solidFill>
                <a:srgbClr val="74CDF3"/>
              </a:solidFill>
              <a:ln w="43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BFD454A-674A-40A4-8AB0-270DDB8E9DE5}"/>
                  </a:ext>
                </a:extLst>
              </p:cNvPr>
              <p:cNvSpPr/>
              <p:nvPr/>
            </p:nvSpPr>
            <p:spPr>
              <a:xfrm>
                <a:off x="11093604" y="4845193"/>
                <a:ext cx="21682" cy="21682"/>
              </a:xfrm>
              <a:custGeom>
                <a:avLst/>
                <a:gdLst>
                  <a:gd name="connsiteX0" fmla="*/ 12065 w 21681"/>
                  <a:gd name="connsiteY0" fmla="*/ 22655 h 21681"/>
                  <a:gd name="connsiteX1" fmla="*/ 22655 w 21681"/>
                  <a:gd name="connsiteY1" fmla="*/ 12065 h 21681"/>
                  <a:gd name="connsiteX2" fmla="*/ 12065 w 21681"/>
                  <a:gd name="connsiteY2" fmla="*/ 1475 h 21681"/>
                  <a:gd name="connsiteX3" fmla="*/ 1475 w 21681"/>
                  <a:gd name="connsiteY3" fmla="*/ 12065 h 21681"/>
                  <a:gd name="connsiteX4" fmla="*/ 12065 w 21681"/>
                  <a:gd name="connsiteY4" fmla="*/ 22655 h 2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1" h="21681">
                    <a:moveTo>
                      <a:pt x="12065" y="22655"/>
                    </a:moveTo>
                    <a:cubicBezTo>
                      <a:pt x="17913" y="22655"/>
                      <a:pt x="22655" y="17914"/>
                      <a:pt x="22655" y="12065"/>
                    </a:cubicBezTo>
                    <a:cubicBezTo>
                      <a:pt x="22655" y="6217"/>
                      <a:pt x="17913" y="1475"/>
                      <a:pt x="12065" y="1475"/>
                    </a:cubicBezTo>
                    <a:cubicBezTo>
                      <a:pt x="6216" y="1475"/>
                      <a:pt x="1475" y="6217"/>
                      <a:pt x="1475" y="12065"/>
                    </a:cubicBezTo>
                    <a:cubicBezTo>
                      <a:pt x="1475" y="17914"/>
                      <a:pt x="6216" y="22655"/>
                      <a:pt x="12065" y="22655"/>
                    </a:cubicBezTo>
                    <a:close/>
                  </a:path>
                </a:pathLst>
              </a:custGeom>
              <a:solidFill>
                <a:srgbClr val="FFFFFF"/>
              </a:solidFill>
              <a:ln w="43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08B25A2-5DA4-44C4-A3A1-EA0E83F0D051}"/>
                  </a:ext>
                </a:extLst>
              </p:cNvPr>
              <p:cNvSpPr/>
              <p:nvPr/>
            </p:nvSpPr>
            <p:spPr>
              <a:xfrm>
                <a:off x="11060739" y="4845193"/>
                <a:ext cx="21682" cy="21682"/>
              </a:xfrm>
              <a:custGeom>
                <a:avLst/>
                <a:gdLst>
                  <a:gd name="connsiteX0" fmla="*/ 12065 w 21681"/>
                  <a:gd name="connsiteY0" fmla="*/ 22655 h 21681"/>
                  <a:gd name="connsiteX1" fmla="*/ 22655 w 21681"/>
                  <a:gd name="connsiteY1" fmla="*/ 12065 h 21681"/>
                  <a:gd name="connsiteX2" fmla="*/ 12065 w 21681"/>
                  <a:gd name="connsiteY2" fmla="*/ 1475 h 21681"/>
                  <a:gd name="connsiteX3" fmla="*/ 1475 w 21681"/>
                  <a:gd name="connsiteY3" fmla="*/ 12065 h 21681"/>
                  <a:gd name="connsiteX4" fmla="*/ 12065 w 21681"/>
                  <a:gd name="connsiteY4" fmla="*/ 22655 h 2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1" h="21681">
                    <a:moveTo>
                      <a:pt x="12065" y="22655"/>
                    </a:moveTo>
                    <a:cubicBezTo>
                      <a:pt x="17914" y="22655"/>
                      <a:pt x="22655" y="17914"/>
                      <a:pt x="22655" y="12065"/>
                    </a:cubicBezTo>
                    <a:cubicBezTo>
                      <a:pt x="22655" y="6217"/>
                      <a:pt x="17914" y="1475"/>
                      <a:pt x="12065" y="1475"/>
                    </a:cubicBezTo>
                    <a:cubicBezTo>
                      <a:pt x="6216" y="1475"/>
                      <a:pt x="1475" y="6217"/>
                      <a:pt x="1475" y="12065"/>
                    </a:cubicBezTo>
                    <a:cubicBezTo>
                      <a:pt x="1475" y="17914"/>
                      <a:pt x="6216" y="22655"/>
                      <a:pt x="12065" y="22655"/>
                    </a:cubicBezTo>
                    <a:close/>
                  </a:path>
                </a:pathLst>
              </a:custGeom>
              <a:solidFill>
                <a:srgbClr val="FFFFFF"/>
              </a:solidFill>
              <a:ln w="43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F115962-2269-49AF-9E85-B4E98C21F57A}"/>
                  </a:ext>
                </a:extLst>
              </p:cNvPr>
              <p:cNvSpPr/>
              <p:nvPr/>
            </p:nvSpPr>
            <p:spPr>
              <a:xfrm>
                <a:off x="11127198" y="4845193"/>
                <a:ext cx="21682" cy="21682"/>
              </a:xfrm>
              <a:custGeom>
                <a:avLst/>
                <a:gdLst>
                  <a:gd name="connsiteX0" fmla="*/ 12065 w 21681"/>
                  <a:gd name="connsiteY0" fmla="*/ 22655 h 21681"/>
                  <a:gd name="connsiteX1" fmla="*/ 22655 w 21681"/>
                  <a:gd name="connsiteY1" fmla="*/ 12065 h 21681"/>
                  <a:gd name="connsiteX2" fmla="*/ 12065 w 21681"/>
                  <a:gd name="connsiteY2" fmla="*/ 1475 h 21681"/>
                  <a:gd name="connsiteX3" fmla="*/ 1475 w 21681"/>
                  <a:gd name="connsiteY3" fmla="*/ 12065 h 21681"/>
                  <a:gd name="connsiteX4" fmla="*/ 12065 w 21681"/>
                  <a:gd name="connsiteY4" fmla="*/ 22655 h 2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1" h="21681">
                    <a:moveTo>
                      <a:pt x="12065" y="22655"/>
                    </a:moveTo>
                    <a:cubicBezTo>
                      <a:pt x="17914" y="22655"/>
                      <a:pt x="22655" y="17914"/>
                      <a:pt x="22655" y="12065"/>
                    </a:cubicBezTo>
                    <a:cubicBezTo>
                      <a:pt x="22655" y="6217"/>
                      <a:pt x="17914" y="1475"/>
                      <a:pt x="12065" y="1475"/>
                    </a:cubicBezTo>
                    <a:cubicBezTo>
                      <a:pt x="6217" y="1475"/>
                      <a:pt x="1475" y="6217"/>
                      <a:pt x="1475" y="12065"/>
                    </a:cubicBezTo>
                    <a:cubicBezTo>
                      <a:pt x="1475" y="17914"/>
                      <a:pt x="6217" y="22655"/>
                      <a:pt x="12065" y="22655"/>
                    </a:cubicBezTo>
                    <a:close/>
                  </a:path>
                </a:pathLst>
              </a:custGeom>
              <a:solidFill>
                <a:srgbClr val="FFFFFF"/>
              </a:solidFill>
              <a:ln w="43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94E0480-DEEB-43FC-AE89-34290A0D943F}"/>
                  </a:ext>
                </a:extLst>
              </p:cNvPr>
              <p:cNvSpPr/>
              <p:nvPr/>
            </p:nvSpPr>
            <p:spPr>
              <a:xfrm>
                <a:off x="11224990" y="4997100"/>
                <a:ext cx="43363" cy="43363"/>
              </a:xfrm>
              <a:custGeom>
                <a:avLst/>
                <a:gdLst>
                  <a:gd name="connsiteX0" fmla="*/ 45806 w 43363"/>
                  <a:gd name="connsiteY0" fmla="*/ 1475 h 43363"/>
                  <a:gd name="connsiteX1" fmla="*/ 1475 w 43363"/>
                  <a:gd name="connsiteY1" fmla="*/ 1475 h 43363"/>
                  <a:gd name="connsiteX2" fmla="*/ 1475 w 43363"/>
                  <a:gd name="connsiteY2" fmla="*/ 45806 h 43363"/>
                  <a:gd name="connsiteX3" fmla="*/ 45806 w 43363"/>
                  <a:gd name="connsiteY3" fmla="*/ 45806 h 43363"/>
                  <a:gd name="connsiteX4" fmla="*/ 45806 w 43363"/>
                  <a:gd name="connsiteY4" fmla="*/ 1475 h 4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3" h="43363">
                    <a:moveTo>
                      <a:pt x="45806" y="1475"/>
                    </a:moveTo>
                    <a:lnTo>
                      <a:pt x="1475" y="1475"/>
                    </a:lnTo>
                    <a:lnTo>
                      <a:pt x="1475" y="45806"/>
                    </a:lnTo>
                    <a:lnTo>
                      <a:pt x="45806" y="45806"/>
                    </a:lnTo>
                    <a:lnTo>
                      <a:pt x="45806" y="1475"/>
                    </a:lnTo>
                    <a:close/>
                  </a:path>
                </a:pathLst>
              </a:custGeom>
              <a:solidFill>
                <a:srgbClr val="74CDF3"/>
              </a:solidFill>
              <a:ln w="43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006E082-BA8B-4087-AAF5-13D654AA147B}"/>
                  </a:ext>
                </a:extLst>
              </p:cNvPr>
              <p:cNvSpPr/>
              <p:nvPr/>
            </p:nvSpPr>
            <p:spPr>
              <a:xfrm>
                <a:off x="11297441" y="4953212"/>
                <a:ext cx="82390" cy="134426"/>
              </a:xfrm>
              <a:custGeom>
                <a:avLst/>
                <a:gdLst>
                  <a:gd name="connsiteX0" fmla="*/ 17689 w 82390"/>
                  <a:gd name="connsiteY0" fmla="*/ 1475 h 134426"/>
                  <a:gd name="connsiteX1" fmla="*/ 2060 w 82390"/>
                  <a:gd name="connsiteY1" fmla="*/ 17104 h 134426"/>
                  <a:gd name="connsiteX2" fmla="*/ 52671 w 82390"/>
                  <a:gd name="connsiteY2" fmla="*/ 67716 h 134426"/>
                  <a:gd name="connsiteX3" fmla="*/ 1475 w 82390"/>
                  <a:gd name="connsiteY3" fmla="*/ 118912 h 134426"/>
                  <a:gd name="connsiteX4" fmla="*/ 17104 w 82390"/>
                  <a:gd name="connsiteY4" fmla="*/ 134541 h 134426"/>
                  <a:gd name="connsiteX5" fmla="*/ 83930 w 82390"/>
                  <a:gd name="connsiteY5" fmla="*/ 67716 h 134426"/>
                  <a:gd name="connsiteX6" fmla="*/ 17689 w 82390"/>
                  <a:gd name="connsiteY6" fmla="*/ 1475 h 13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90" h="134426">
                    <a:moveTo>
                      <a:pt x="17689" y="1475"/>
                    </a:moveTo>
                    <a:lnTo>
                      <a:pt x="2060" y="17104"/>
                    </a:lnTo>
                    <a:lnTo>
                      <a:pt x="52671" y="67716"/>
                    </a:lnTo>
                    <a:lnTo>
                      <a:pt x="1475" y="118912"/>
                    </a:lnTo>
                    <a:lnTo>
                      <a:pt x="17104" y="134541"/>
                    </a:lnTo>
                    <a:lnTo>
                      <a:pt x="83930" y="67716"/>
                    </a:lnTo>
                    <a:lnTo>
                      <a:pt x="17689" y="1475"/>
                    </a:lnTo>
                    <a:close/>
                  </a:path>
                </a:pathLst>
              </a:custGeom>
              <a:solidFill>
                <a:srgbClr val="74CDF3"/>
              </a:solidFill>
              <a:ln w="43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0FD29B5-5542-490E-A600-F9E0B5C07497}"/>
                  </a:ext>
                </a:extLst>
              </p:cNvPr>
              <p:cNvSpPr/>
              <p:nvPr/>
            </p:nvSpPr>
            <p:spPr>
              <a:xfrm>
                <a:off x="11112957" y="4953212"/>
                <a:ext cx="82390" cy="134426"/>
              </a:xfrm>
              <a:custGeom>
                <a:avLst/>
                <a:gdLst>
                  <a:gd name="connsiteX0" fmla="*/ 67716 w 82390"/>
                  <a:gd name="connsiteY0" fmla="*/ 134541 h 134426"/>
                  <a:gd name="connsiteX1" fmla="*/ 83418 w 82390"/>
                  <a:gd name="connsiteY1" fmla="*/ 118912 h 134426"/>
                  <a:gd name="connsiteX2" fmla="*/ 32806 w 82390"/>
                  <a:gd name="connsiteY2" fmla="*/ 68300 h 134426"/>
                  <a:gd name="connsiteX3" fmla="*/ 84002 w 82390"/>
                  <a:gd name="connsiteY3" fmla="*/ 17104 h 134426"/>
                  <a:gd name="connsiteX4" fmla="*/ 68373 w 82390"/>
                  <a:gd name="connsiteY4" fmla="*/ 1475 h 134426"/>
                  <a:gd name="connsiteX5" fmla="*/ 1475 w 82390"/>
                  <a:gd name="connsiteY5" fmla="*/ 68300 h 134426"/>
                  <a:gd name="connsiteX6" fmla="*/ 67716 w 82390"/>
                  <a:gd name="connsiteY6" fmla="*/ 134541 h 13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90" h="134426">
                    <a:moveTo>
                      <a:pt x="67716" y="134541"/>
                    </a:moveTo>
                    <a:lnTo>
                      <a:pt x="83418" y="118912"/>
                    </a:lnTo>
                    <a:lnTo>
                      <a:pt x="32806" y="68300"/>
                    </a:lnTo>
                    <a:lnTo>
                      <a:pt x="84002" y="17104"/>
                    </a:lnTo>
                    <a:lnTo>
                      <a:pt x="68373" y="1475"/>
                    </a:lnTo>
                    <a:lnTo>
                      <a:pt x="1475" y="68300"/>
                    </a:lnTo>
                    <a:lnTo>
                      <a:pt x="67716" y="134541"/>
                    </a:lnTo>
                    <a:close/>
                  </a:path>
                </a:pathLst>
              </a:custGeom>
              <a:solidFill>
                <a:srgbClr val="74CDF3"/>
              </a:solidFill>
              <a:ln w="4321" cap="flat">
                <a:noFill/>
                <a:prstDash val="solid"/>
                <a:miter/>
              </a:ln>
            </p:spPr>
            <p:txBody>
              <a:bodyPr rtlCol="0" anchor="ctr"/>
              <a:lstStyle/>
              <a:p>
                <a:endParaRPr lang="en-US"/>
              </a:p>
            </p:txBody>
          </p:sp>
        </p:grpSp>
      </p:grpSp>
      <p:grpSp>
        <p:nvGrpSpPr>
          <p:cNvPr id="144" name="Group 143">
            <a:extLst>
              <a:ext uri="{FF2B5EF4-FFF2-40B4-BE49-F238E27FC236}">
                <a16:creationId xmlns:a16="http://schemas.microsoft.com/office/drawing/2014/main" id="{3DD2B9B8-DE6C-4392-8F5B-102EE749B5C5}"/>
              </a:ext>
            </a:extLst>
          </p:cNvPr>
          <p:cNvGrpSpPr/>
          <p:nvPr/>
        </p:nvGrpSpPr>
        <p:grpSpPr>
          <a:xfrm>
            <a:off x="1428522" y="2066671"/>
            <a:ext cx="3807477" cy="300832"/>
            <a:chOff x="6093534" y="774347"/>
            <a:chExt cx="3807477" cy="300832"/>
          </a:xfrm>
        </p:grpSpPr>
        <p:sp>
          <p:nvSpPr>
            <p:cNvPr id="6" name="TextBox 5">
              <a:extLst>
                <a:ext uri="{FF2B5EF4-FFF2-40B4-BE49-F238E27FC236}">
                  <a16:creationId xmlns:a16="http://schemas.microsoft.com/office/drawing/2014/main" id="{5223607C-84F1-4993-AA12-49302930CC37}"/>
                </a:ext>
              </a:extLst>
            </p:cNvPr>
            <p:cNvSpPr txBox="1"/>
            <p:nvPr/>
          </p:nvSpPr>
          <p:spPr>
            <a:xfrm>
              <a:off x="6770346" y="792423"/>
              <a:ext cx="3130665" cy="276999"/>
            </a:xfrm>
            <a:prstGeom prst="rect">
              <a:avLst/>
            </a:prstGeom>
            <a:noFill/>
          </p:spPr>
          <p:txBody>
            <a:bodyPr wrap="none" lIns="0" tIns="0" rIns="0" bIns="0" rtlCol="0" anchor="ctr">
              <a:spAutoFit/>
            </a:bodyPr>
            <a:lstStyle/>
            <a:p>
              <a:pPr defTabSz="914367"/>
              <a:r>
                <a:rPr lang="en-US" dirty="0">
                  <a:gradFill>
                    <a:gsLst>
                      <a:gs pos="2917">
                        <a:srgbClr val="000000"/>
                      </a:gs>
                      <a:gs pos="30000">
                        <a:srgbClr val="000000"/>
                      </a:gs>
                    </a:gsLst>
                    <a:lin ang="5400000" scaled="0"/>
                  </a:gradFill>
                  <a:latin typeface="Segoe UI Semibold"/>
                </a:rPr>
                <a:t>Best-practices building blocks</a:t>
              </a:r>
            </a:p>
          </p:txBody>
        </p:sp>
        <p:grpSp>
          <p:nvGrpSpPr>
            <p:cNvPr id="44" name="dev testing" descr="dev testing">
              <a:extLst>
                <a:ext uri="{FF2B5EF4-FFF2-40B4-BE49-F238E27FC236}">
                  <a16:creationId xmlns:a16="http://schemas.microsoft.com/office/drawing/2014/main" id="{9F6A35AF-65DD-4512-B005-C484FBA47B6B}"/>
                </a:ext>
              </a:extLst>
            </p:cNvPr>
            <p:cNvGrpSpPr>
              <a:grpSpLocks noChangeAspect="1"/>
            </p:cNvGrpSpPr>
            <p:nvPr/>
          </p:nvGrpSpPr>
          <p:grpSpPr bwMode="auto">
            <a:xfrm>
              <a:off x="6093534" y="774347"/>
              <a:ext cx="338278" cy="300832"/>
              <a:chOff x="448" y="809"/>
              <a:chExt cx="262" cy="233"/>
            </a:xfrm>
          </p:grpSpPr>
          <p:sp>
            <p:nvSpPr>
              <p:cNvPr id="45" name="AutoShape 3">
                <a:extLst>
                  <a:ext uri="{FF2B5EF4-FFF2-40B4-BE49-F238E27FC236}">
                    <a16:creationId xmlns:a16="http://schemas.microsoft.com/office/drawing/2014/main" id="{C1A00D6C-C216-45AD-8389-485D27B4C83E}"/>
                  </a:ext>
                </a:extLst>
              </p:cNvPr>
              <p:cNvSpPr>
                <a:spLocks noChangeAspect="1" noChangeArrowheads="1" noTextEdit="1"/>
              </p:cNvSpPr>
              <p:nvPr/>
            </p:nvSpPr>
            <p:spPr bwMode="auto">
              <a:xfrm>
                <a:off x="448" y="809"/>
                <a:ext cx="26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5">
                <a:extLst>
                  <a:ext uri="{FF2B5EF4-FFF2-40B4-BE49-F238E27FC236}">
                    <a16:creationId xmlns:a16="http://schemas.microsoft.com/office/drawing/2014/main" id="{BA4EC2B8-BF0C-4AFD-A5D8-E0AA34CCBBA1}"/>
                  </a:ext>
                </a:extLst>
              </p:cNvPr>
              <p:cNvSpPr>
                <a:spLocks noChangeArrowheads="1"/>
              </p:cNvSpPr>
              <p:nvPr/>
            </p:nvSpPr>
            <p:spPr bwMode="auto">
              <a:xfrm>
                <a:off x="448" y="988"/>
                <a:ext cx="55" cy="55"/>
              </a:xfrm>
              <a:prstGeom prst="rect">
                <a:avLst/>
              </a:prstGeom>
              <a:solidFill>
                <a:srgbClr val="74C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6">
                <a:extLst>
                  <a:ext uri="{FF2B5EF4-FFF2-40B4-BE49-F238E27FC236}">
                    <a16:creationId xmlns:a16="http://schemas.microsoft.com/office/drawing/2014/main" id="{52E09DD6-6670-4D95-B7C2-71EFDFB1BF8E}"/>
                  </a:ext>
                </a:extLst>
              </p:cNvPr>
              <p:cNvSpPr>
                <a:spLocks noChangeArrowheads="1"/>
              </p:cNvSpPr>
              <p:nvPr/>
            </p:nvSpPr>
            <p:spPr bwMode="auto">
              <a:xfrm>
                <a:off x="517" y="988"/>
                <a:ext cx="54" cy="55"/>
              </a:xfrm>
              <a:prstGeom prst="rect">
                <a:avLst/>
              </a:prstGeom>
              <a:solidFill>
                <a:srgbClr val="74C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7">
                <a:extLst>
                  <a:ext uri="{FF2B5EF4-FFF2-40B4-BE49-F238E27FC236}">
                    <a16:creationId xmlns:a16="http://schemas.microsoft.com/office/drawing/2014/main" id="{478A6A81-28CD-4EDB-B3BC-1C9AFF82E72A}"/>
                  </a:ext>
                </a:extLst>
              </p:cNvPr>
              <p:cNvSpPr>
                <a:spLocks noChangeArrowheads="1"/>
              </p:cNvSpPr>
              <p:nvPr/>
            </p:nvSpPr>
            <p:spPr bwMode="auto">
              <a:xfrm>
                <a:off x="586" y="988"/>
                <a:ext cx="55" cy="55"/>
              </a:xfrm>
              <a:prstGeom prst="rect">
                <a:avLst/>
              </a:prstGeom>
              <a:solidFill>
                <a:srgbClr val="74C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8">
                <a:extLst>
                  <a:ext uri="{FF2B5EF4-FFF2-40B4-BE49-F238E27FC236}">
                    <a16:creationId xmlns:a16="http://schemas.microsoft.com/office/drawing/2014/main" id="{13141610-ED34-4191-8EE9-22A804E0B82A}"/>
                  </a:ext>
                </a:extLst>
              </p:cNvPr>
              <p:cNvSpPr>
                <a:spLocks noChangeArrowheads="1"/>
              </p:cNvSpPr>
              <p:nvPr/>
            </p:nvSpPr>
            <p:spPr bwMode="auto">
              <a:xfrm>
                <a:off x="654" y="988"/>
                <a:ext cx="55" cy="55"/>
              </a:xfrm>
              <a:prstGeom prst="rect">
                <a:avLst/>
              </a:prstGeom>
              <a:solidFill>
                <a:srgbClr val="74C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9">
                <a:extLst>
                  <a:ext uri="{FF2B5EF4-FFF2-40B4-BE49-F238E27FC236}">
                    <a16:creationId xmlns:a16="http://schemas.microsoft.com/office/drawing/2014/main" id="{71A32298-DC0B-4D1D-B50A-5FB453C68C75}"/>
                  </a:ext>
                </a:extLst>
              </p:cNvPr>
              <p:cNvSpPr>
                <a:spLocks noChangeArrowheads="1"/>
              </p:cNvSpPr>
              <p:nvPr/>
            </p:nvSpPr>
            <p:spPr bwMode="auto">
              <a:xfrm>
                <a:off x="448" y="919"/>
                <a:ext cx="55" cy="55"/>
              </a:xfrm>
              <a:prstGeom prst="rect">
                <a:avLst/>
              </a:prstGeom>
              <a:solidFill>
                <a:srgbClr val="202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0">
                <a:extLst>
                  <a:ext uri="{FF2B5EF4-FFF2-40B4-BE49-F238E27FC236}">
                    <a16:creationId xmlns:a16="http://schemas.microsoft.com/office/drawing/2014/main" id="{A32FE972-6117-4A0C-B2F2-F3C1025EC39D}"/>
                  </a:ext>
                </a:extLst>
              </p:cNvPr>
              <p:cNvSpPr>
                <a:spLocks noChangeArrowheads="1"/>
              </p:cNvSpPr>
              <p:nvPr/>
            </p:nvSpPr>
            <p:spPr bwMode="auto">
              <a:xfrm>
                <a:off x="517" y="919"/>
                <a:ext cx="54" cy="55"/>
              </a:xfrm>
              <a:prstGeom prst="rect">
                <a:avLst/>
              </a:prstGeom>
              <a:solidFill>
                <a:srgbClr val="202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1">
                <a:extLst>
                  <a:ext uri="{FF2B5EF4-FFF2-40B4-BE49-F238E27FC236}">
                    <a16:creationId xmlns:a16="http://schemas.microsoft.com/office/drawing/2014/main" id="{C6BA1105-3F9E-407B-B0E4-D254FACD573E}"/>
                  </a:ext>
                </a:extLst>
              </p:cNvPr>
              <p:cNvSpPr>
                <a:spLocks noChangeArrowheads="1"/>
              </p:cNvSpPr>
              <p:nvPr/>
            </p:nvSpPr>
            <p:spPr bwMode="auto">
              <a:xfrm>
                <a:off x="586" y="919"/>
                <a:ext cx="55" cy="55"/>
              </a:xfrm>
              <a:prstGeom prst="rect">
                <a:avLst/>
              </a:prstGeom>
              <a:solidFill>
                <a:srgbClr val="202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12">
                <a:extLst>
                  <a:ext uri="{FF2B5EF4-FFF2-40B4-BE49-F238E27FC236}">
                    <a16:creationId xmlns:a16="http://schemas.microsoft.com/office/drawing/2014/main" id="{39020A9E-297E-4BAF-9570-C9BD43914A8E}"/>
                  </a:ext>
                </a:extLst>
              </p:cNvPr>
              <p:cNvSpPr>
                <a:spLocks noChangeArrowheads="1"/>
              </p:cNvSpPr>
              <p:nvPr/>
            </p:nvSpPr>
            <p:spPr bwMode="auto">
              <a:xfrm>
                <a:off x="654" y="919"/>
                <a:ext cx="55" cy="55"/>
              </a:xfrm>
              <a:prstGeom prst="rect">
                <a:avLst/>
              </a:prstGeom>
              <a:solidFill>
                <a:srgbClr val="202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13">
                <a:extLst>
                  <a:ext uri="{FF2B5EF4-FFF2-40B4-BE49-F238E27FC236}">
                    <a16:creationId xmlns:a16="http://schemas.microsoft.com/office/drawing/2014/main" id="{23C544AB-CB9A-49AF-80A6-5EB4F33493C2}"/>
                  </a:ext>
                </a:extLst>
              </p:cNvPr>
              <p:cNvSpPr>
                <a:spLocks noChangeArrowheads="1"/>
              </p:cNvSpPr>
              <p:nvPr/>
            </p:nvSpPr>
            <p:spPr bwMode="auto">
              <a:xfrm>
                <a:off x="517" y="823"/>
                <a:ext cx="54" cy="55"/>
              </a:xfrm>
              <a:prstGeom prst="rect">
                <a:avLst/>
              </a:prstGeom>
              <a:solidFill>
                <a:srgbClr val="202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4">
                <a:extLst>
                  <a:ext uri="{FF2B5EF4-FFF2-40B4-BE49-F238E27FC236}">
                    <a16:creationId xmlns:a16="http://schemas.microsoft.com/office/drawing/2014/main" id="{2233FFC7-9585-4846-ABFF-D441579AC35E}"/>
                  </a:ext>
                </a:extLst>
              </p:cNvPr>
              <p:cNvSpPr>
                <a:spLocks noChangeArrowheads="1"/>
              </p:cNvSpPr>
              <p:nvPr/>
            </p:nvSpPr>
            <p:spPr bwMode="auto">
              <a:xfrm>
                <a:off x="448" y="808"/>
                <a:ext cx="55" cy="56"/>
              </a:xfrm>
              <a:prstGeom prst="rect">
                <a:avLst/>
              </a:prstGeom>
              <a:solidFill>
                <a:srgbClr val="202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15">
                <a:extLst>
                  <a:ext uri="{FF2B5EF4-FFF2-40B4-BE49-F238E27FC236}">
                    <a16:creationId xmlns:a16="http://schemas.microsoft.com/office/drawing/2014/main" id="{7FD4CF67-4212-4769-B97B-14536C12D4A4}"/>
                  </a:ext>
                </a:extLst>
              </p:cNvPr>
              <p:cNvSpPr>
                <a:spLocks noChangeArrowheads="1"/>
              </p:cNvSpPr>
              <p:nvPr/>
            </p:nvSpPr>
            <p:spPr bwMode="auto">
              <a:xfrm>
                <a:off x="586" y="836"/>
                <a:ext cx="55" cy="55"/>
              </a:xfrm>
              <a:prstGeom prst="rect">
                <a:avLst/>
              </a:prstGeom>
              <a:solidFill>
                <a:srgbClr val="202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6">
                <a:extLst>
                  <a:ext uri="{FF2B5EF4-FFF2-40B4-BE49-F238E27FC236}">
                    <a16:creationId xmlns:a16="http://schemas.microsoft.com/office/drawing/2014/main" id="{227E7003-558E-446C-980B-1537D3B40AAD}"/>
                  </a:ext>
                </a:extLst>
              </p:cNvPr>
              <p:cNvSpPr>
                <a:spLocks noChangeArrowheads="1"/>
              </p:cNvSpPr>
              <p:nvPr/>
            </p:nvSpPr>
            <p:spPr bwMode="auto">
              <a:xfrm>
                <a:off x="654" y="850"/>
                <a:ext cx="55" cy="55"/>
              </a:xfrm>
              <a:prstGeom prst="rect">
                <a:avLst/>
              </a:prstGeom>
              <a:solidFill>
                <a:srgbClr val="202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9" name="Group 148">
            <a:extLst>
              <a:ext uri="{FF2B5EF4-FFF2-40B4-BE49-F238E27FC236}">
                <a16:creationId xmlns:a16="http://schemas.microsoft.com/office/drawing/2014/main" id="{E60ABD59-080E-4851-B241-9B5B1CB78F41}"/>
              </a:ext>
            </a:extLst>
          </p:cNvPr>
          <p:cNvGrpSpPr/>
          <p:nvPr/>
        </p:nvGrpSpPr>
        <p:grpSpPr>
          <a:xfrm>
            <a:off x="4009856" y="5442901"/>
            <a:ext cx="4237383" cy="439857"/>
            <a:chOff x="6064783" y="4921212"/>
            <a:chExt cx="4237383" cy="439857"/>
          </a:xfrm>
        </p:grpSpPr>
        <p:sp>
          <p:nvSpPr>
            <p:cNvPr id="8" name="TextBox 7">
              <a:extLst>
                <a:ext uri="{FF2B5EF4-FFF2-40B4-BE49-F238E27FC236}">
                  <a16:creationId xmlns:a16="http://schemas.microsoft.com/office/drawing/2014/main" id="{4E93FA61-DDE1-4BF3-B4F6-1B03FAC74FD7}"/>
                </a:ext>
              </a:extLst>
            </p:cNvPr>
            <p:cNvSpPr txBox="1"/>
            <p:nvPr/>
          </p:nvSpPr>
          <p:spPr>
            <a:xfrm>
              <a:off x="6667068" y="4994721"/>
              <a:ext cx="3635098" cy="276999"/>
            </a:xfrm>
            <a:prstGeom prst="rect">
              <a:avLst/>
            </a:prstGeom>
            <a:noFill/>
          </p:spPr>
          <p:txBody>
            <a:bodyPr wrap="none" lIns="0" tIns="0" rIns="0" bIns="0" rtlCol="0" anchor="ctr">
              <a:spAutoFit/>
            </a:bodyPr>
            <a:lstStyle/>
            <a:p>
              <a:pPr defTabSz="914367"/>
              <a:r>
                <a:rPr lang="en-US" dirty="0">
                  <a:gradFill>
                    <a:gsLst>
                      <a:gs pos="2917">
                        <a:srgbClr val="000000"/>
                      </a:gs>
                      <a:gs pos="30000">
                        <a:srgbClr val="000000"/>
                      </a:gs>
                    </a:gsLst>
                    <a:lin ang="5400000" scaled="0"/>
                  </a:gradFill>
                  <a:latin typeface="Segoe UI Semibold"/>
                </a:rPr>
                <a:t>Community driven, vendor neutral</a:t>
              </a:r>
            </a:p>
          </p:txBody>
        </p:sp>
        <p:grpSp>
          <p:nvGrpSpPr>
            <p:cNvPr id="77" name="Group 76">
              <a:extLst>
                <a:ext uri="{FF2B5EF4-FFF2-40B4-BE49-F238E27FC236}">
                  <a16:creationId xmlns:a16="http://schemas.microsoft.com/office/drawing/2014/main" id="{DB2BC072-4EF4-4A22-84D5-3D9A7A121880}"/>
                </a:ext>
              </a:extLst>
            </p:cNvPr>
            <p:cNvGrpSpPr/>
            <p:nvPr/>
          </p:nvGrpSpPr>
          <p:grpSpPr>
            <a:xfrm>
              <a:off x="6064783" y="4921212"/>
              <a:ext cx="395780" cy="439857"/>
              <a:chOff x="6096000" y="4566788"/>
              <a:chExt cx="452279" cy="502648"/>
            </a:xfrm>
          </p:grpSpPr>
          <p:grpSp>
            <p:nvGrpSpPr>
              <p:cNvPr id="28" name="Group 27" descr="people, collaboration&#10;">
                <a:extLst>
                  <a:ext uri="{FF2B5EF4-FFF2-40B4-BE49-F238E27FC236}">
                    <a16:creationId xmlns:a16="http://schemas.microsoft.com/office/drawing/2014/main" id="{5F74C073-CB82-479D-B4EF-35453EB7C566}"/>
                  </a:ext>
                </a:extLst>
              </p:cNvPr>
              <p:cNvGrpSpPr>
                <a:grpSpLocks noChangeAspect="1"/>
              </p:cNvGrpSpPr>
              <p:nvPr/>
            </p:nvGrpSpPr>
            <p:grpSpPr>
              <a:xfrm>
                <a:off x="6096000" y="4789155"/>
                <a:ext cx="452279" cy="280281"/>
                <a:chOff x="7854785" y="3561397"/>
                <a:chExt cx="411163" cy="254801"/>
              </a:xfrm>
            </p:grpSpPr>
            <p:sp>
              <p:nvSpPr>
                <p:cNvPr id="29" name="Freeform: Shape 28">
                  <a:extLst>
                    <a:ext uri="{FF2B5EF4-FFF2-40B4-BE49-F238E27FC236}">
                      <a16:creationId xmlns:a16="http://schemas.microsoft.com/office/drawing/2014/main" id="{DBE30FAE-314C-495A-B691-0111DBABEA45}"/>
                    </a:ext>
                    <a:ext uri="{C183D7F6-B498-43B3-948B-1728B52AA6E4}">
                      <adec:decorative xmlns:adec="http://schemas.microsoft.com/office/drawing/2017/decorative" val="1"/>
                    </a:ext>
                  </a:extLst>
                </p:cNvPr>
                <p:cNvSpPr/>
                <p:nvPr/>
              </p:nvSpPr>
              <p:spPr>
                <a:xfrm>
                  <a:off x="8103688" y="3672632"/>
                  <a:ext cx="162260" cy="81130"/>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74CDF3"/>
                </a:solidFill>
                <a:ln w="500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E91DF6B-754B-4ABD-B971-6E53B9CD1859}"/>
                    </a:ext>
                    <a:ext uri="{C183D7F6-B498-43B3-948B-1728B52AA6E4}">
                      <adec:decorative xmlns:adec="http://schemas.microsoft.com/office/drawing/2017/decorative" val="1"/>
                    </a:ext>
                  </a:extLst>
                </p:cNvPr>
                <p:cNvSpPr/>
                <p:nvPr/>
              </p:nvSpPr>
              <p:spPr>
                <a:xfrm>
                  <a:off x="8139007" y="3561397"/>
                  <a:ext cx="90144" cy="90144"/>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96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6" y="102397"/>
                        <a:pt x="52196" y="102397"/>
                      </a:cubicBezTo>
                      <a:cubicBezTo>
                        <a:pt x="24495" y="102397"/>
                        <a:pt x="1994" y="79896"/>
                        <a:pt x="1994" y="52195"/>
                      </a:cubicBezTo>
                      <a:cubicBezTo>
                        <a:pt x="1994" y="24495"/>
                        <a:pt x="24495" y="1994"/>
                        <a:pt x="52196" y="1994"/>
                      </a:cubicBezTo>
                      <a:cubicBezTo>
                        <a:pt x="79896" y="1994"/>
                        <a:pt x="102398" y="24495"/>
                        <a:pt x="102398" y="52195"/>
                      </a:cubicBezTo>
                      <a:close/>
                    </a:path>
                  </a:pathLst>
                </a:custGeom>
                <a:solidFill>
                  <a:srgbClr val="74CDF3"/>
                </a:solidFill>
                <a:ln w="500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4F60087-B645-4078-9FCE-B60FE5236828}"/>
                    </a:ext>
                    <a:ext uri="{C183D7F6-B498-43B3-948B-1728B52AA6E4}">
                      <adec:decorative xmlns:adec="http://schemas.microsoft.com/office/drawing/2017/decorative" val="1"/>
                    </a:ext>
                  </a:extLst>
                </p:cNvPr>
                <p:cNvSpPr/>
                <p:nvPr/>
              </p:nvSpPr>
              <p:spPr>
                <a:xfrm>
                  <a:off x="7854785" y="3672632"/>
                  <a:ext cx="162260" cy="81130"/>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74CDF3"/>
                </a:solidFill>
                <a:ln w="500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3E55CF9-28A5-4479-8BEE-CF5E60688839}"/>
                    </a:ext>
                    <a:ext uri="{C183D7F6-B498-43B3-948B-1728B52AA6E4}">
                      <adec:decorative xmlns:adec="http://schemas.microsoft.com/office/drawing/2017/decorative" val="1"/>
                    </a:ext>
                  </a:extLst>
                </p:cNvPr>
                <p:cNvSpPr/>
                <p:nvPr/>
              </p:nvSpPr>
              <p:spPr>
                <a:xfrm>
                  <a:off x="7890113" y="3561397"/>
                  <a:ext cx="90144" cy="90144"/>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11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7" y="102397"/>
                        <a:pt x="52196" y="102397"/>
                      </a:cubicBezTo>
                      <a:cubicBezTo>
                        <a:pt x="24495" y="102397"/>
                        <a:pt x="1994" y="79896"/>
                        <a:pt x="1994" y="52195"/>
                      </a:cubicBezTo>
                      <a:cubicBezTo>
                        <a:pt x="1994" y="24495"/>
                        <a:pt x="24410" y="1994"/>
                        <a:pt x="52111" y="1994"/>
                      </a:cubicBezTo>
                      <a:cubicBezTo>
                        <a:pt x="79811" y="1994"/>
                        <a:pt x="102398" y="24495"/>
                        <a:pt x="102398" y="52195"/>
                      </a:cubicBezTo>
                      <a:close/>
                    </a:path>
                  </a:pathLst>
                </a:custGeom>
                <a:solidFill>
                  <a:srgbClr val="74CDF3"/>
                </a:solidFill>
                <a:ln w="500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CC4AF9F-C1D8-4001-A059-CDFB7F677D5C}"/>
                    </a:ext>
                    <a:ext uri="{C183D7F6-B498-43B3-948B-1728B52AA6E4}">
                      <adec:decorative xmlns:adec="http://schemas.microsoft.com/office/drawing/2017/decorative" val="1"/>
                    </a:ext>
                  </a:extLst>
                </p:cNvPr>
                <p:cNvSpPr/>
                <p:nvPr/>
              </p:nvSpPr>
              <p:spPr>
                <a:xfrm>
                  <a:off x="7961817" y="3718031"/>
                  <a:ext cx="196335" cy="98167"/>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202192"/>
                </a:solidFill>
                <a:ln w="500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823D530-5F73-40D3-81F9-54DF3A17DC0D}"/>
                    </a:ext>
                    <a:ext uri="{C183D7F6-B498-43B3-948B-1728B52AA6E4}">
                      <adec:decorative xmlns:adec="http://schemas.microsoft.com/office/drawing/2017/decorative" val="1"/>
                    </a:ext>
                  </a:extLst>
                </p:cNvPr>
                <p:cNvSpPr/>
                <p:nvPr/>
              </p:nvSpPr>
              <p:spPr>
                <a:xfrm>
                  <a:off x="8004563" y="3583478"/>
                  <a:ext cx="109074" cy="109074"/>
                </a:xfrm>
                <a:custGeom>
                  <a:avLst/>
                  <a:gdLst>
                    <a:gd name="connsiteX0" fmla="*/ 102398 w 101142"/>
                    <a:gd name="connsiteY0" fmla="*/ 52196 h 101141"/>
                    <a:gd name="connsiteX1" fmla="*/ 52196 w 101142"/>
                    <a:gd name="connsiteY1" fmla="*/ 102397 h 101141"/>
                    <a:gd name="connsiteX2" fmla="*/ 1994 w 101142"/>
                    <a:gd name="connsiteY2" fmla="*/ 52196 h 101141"/>
                    <a:gd name="connsiteX3" fmla="*/ 52111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7"/>
                        <a:pt x="52196" y="102397"/>
                      </a:cubicBezTo>
                      <a:cubicBezTo>
                        <a:pt x="24496" y="102397"/>
                        <a:pt x="1994" y="79896"/>
                        <a:pt x="1994" y="52196"/>
                      </a:cubicBezTo>
                      <a:cubicBezTo>
                        <a:pt x="1994" y="24495"/>
                        <a:pt x="24410" y="1994"/>
                        <a:pt x="52111" y="1994"/>
                      </a:cubicBezTo>
                      <a:cubicBezTo>
                        <a:pt x="79812" y="1994"/>
                        <a:pt x="102398" y="24495"/>
                        <a:pt x="102398" y="52196"/>
                      </a:cubicBezTo>
                      <a:close/>
                    </a:path>
                  </a:pathLst>
                </a:custGeom>
                <a:solidFill>
                  <a:srgbClr val="202192"/>
                </a:solidFill>
                <a:ln w="5008" cap="flat">
                  <a:noFill/>
                  <a:prstDash val="solid"/>
                  <a:miter/>
                </a:ln>
              </p:spPr>
              <p:txBody>
                <a:bodyPr rtlCol="0" anchor="ctr"/>
                <a:lstStyle/>
                <a:p>
                  <a:endParaRPr lang="en-US"/>
                </a:p>
              </p:txBody>
            </p:sp>
          </p:grpSp>
          <p:grpSp>
            <p:nvGrpSpPr>
              <p:cNvPr id="76" name="Group 75">
                <a:extLst>
                  <a:ext uri="{FF2B5EF4-FFF2-40B4-BE49-F238E27FC236}">
                    <a16:creationId xmlns:a16="http://schemas.microsoft.com/office/drawing/2014/main" id="{762D6B2B-C0B5-44C6-BE34-25A4CA3A9F4E}"/>
                  </a:ext>
                </a:extLst>
              </p:cNvPr>
              <p:cNvGrpSpPr/>
              <p:nvPr/>
            </p:nvGrpSpPr>
            <p:grpSpPr>
              <a:xfrm>
                <a:off x="6209186" y="4566788"/>
                <a:ext cx="230183" cy="216688"/>
                <a:chOff x="6209186" y="4566788"/>
                <a:chExt cx="230183" cy="216688"/>
              </a:xfrm>
            </p:grpSpPr>
            <p:sp>
              <p:nvSpPr>
                <p:cNvPr id="69" name="Freeform: Shape 68">
                  <a:extLst>
                    <a:ext uri="{FF2B5EF4-FFF2-40B4-BE49-F238E27FC236}">
                      <a16:creationId xmlns:a16="http://schemas.microsoft.com/office/drawing/2014/main" id="{14C92934-E853-49F0-9A7C-54846C160912}"/>
                    </a:ext>
                  </a:extLst>
                </p:cNvPr>
                <p:cNvSpPr/>
                <p:nvPr/>
              </p:nvSpPr>
              <p:spPr>
                <a:xfrm>
                  <a:off x="6209186" y="4566788"/>
                  <a:ext cx="230183" cy="216688"/>
                </a:xfrm>
                <a:custGeom>
                  <a:avLst/>
                  <a:gdLst>
                    <a:gd name="connsiteX0" fmla="*/ 230184 w 230183"/>
                    <a:gd name="connsiteY0" fmla="*/ 0 h 216688"/>
                    <a:gd name="connsiteX1" fmla="*/ 0 w 230183"/>
                    <a:gd name="connsiteY1" fmla="*/ 0 h 216688"/>
                    <a:gd name="connsiteX2" fmla="*/ 0 w 230183"/>
                    <a:gd name="connsiteY2" fmla="*/ 169173 h 216688"/>
                    <a:gd name="connsiteX3" fmla="*/ 60666 w 230183"/>
                    <a:gd name="connsiteY3" fmla="*/ 169173 h 216688"/>
                    <a:gd name="connsiteX4" fmla="*/ 60666 w 230183"/>
                    <a:gd name="connsiteY4" fmla="*/ 216689 h 216688"/>
                    <a:gd name="connsiteX5" fmla="*/ 108084 w 230183"/>
                    <a:gd name="connsiteY5" fmla="*/ 169173 h 216688"/>
                    <a:gd name="connsiteX6" fmla="*/ 230184 w 230183"/>
                    <a:gd name="connsiteY6" fmla="*/ 169173 h 216688"/>
                    <a:gd name="connsiteX7" fmla="*/ 230184 w 230183"/>
                    <a:gd name="connsiteY7" fmla="*/ 0 h 2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183" h="216688">
                      <a:moveTo>
                        <a:pt x="230184" y="0"/>
                      </a:moveTo>
                      <a:lnTo>
                        <a:pt x="0" y="0"/>
                      </a:lnTo>
                      <a:lnTo>
                        <a:pt x="0" y="169173"/>
                      </a:lnTo>
                      <a:lnTo>
                        <a:pt x="60666" y="169173"/>
                      </a:lnTo>
                      <a:lnTo>
                        <a:pt x="60666" y="216689"/>
                      </a:lnTo>
                      <a:lnTo>
                        <a:pt x="108084" y="169173"/>
                      </a:lnTo>
                      <a:lnTo>
                        <a:pt x="230184" y="169173"/>
                      </a:lnTo>
                      <a:lnTo>
                        <a:pt x="230184" y="0"/>
                      </a:lnTo>
                      <a:close/>
                    </a:path>
                  </a:pathLst>
                </a:custGeom>
                <a:solidFill>
                  <a:srgbClr val="202192"/>
                </a:solidFill>
                <a:ln w="466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A9E9A72-643B-4AF2-B2FF-5273AB7B4EC9}"/>
                    </a:ext>
                  </a:extLst>
                </p:cNvPr>
                <p:cNvSpPr/>
                <p:nvPr/>
              </p:nvSpPr>
              <p:spPr>
                <a:xfrm>
                  <a:off x="6257774" y="4602105"/>
                  <a:ext cx="133368" cy="12202"/>
                </a:xfrm>
                <a:custGeom>
                  <a:avLst/>
                  <a:gdLst>
                    <a:gd name="connsiteX0" fmla="*/ 133369 w 133368"/>
                    <a:gd name="connsiteY0" fmla="*/ 6101 h 12202"/>
                    <a:gd name="connsiteX1" fmla="*/ 127270 w 133368"/>
                    <a:gd name="connsiteY1" fmla="*/ 0 h 12202"/>
                    <a:gd name="connsiteX2" fmla="*/ 6099 w 133368"/>
                    <a:gd name="connsiteY2" fmla="*/ 0 h 12202"/>
                    <a:gd name="connsiteX3" fmla="*/ 0 w 133368"/>
                    <a:gd name="connsiteY3" fmla="*/ 6101 h 12202"/>
                    <a:gd name="connsiteX4" fmla="*/ 6099 w 133368"/>
                    <a:gd name="connsiteY4" fmla="*/ 12202 h 12202"/>
                    <a:gd name="connsiteX5" fmla="*/ 127270 w 133368"/>
                    <a:gd name="connsiteY5" fmla="*/ 12202 h 12202"/>
                    <a:gd name="connsiteX6" fmla="*/ 133369 w 133368"/>
                    <a:gd name="connsiteY6" fmla="*/ 6101 h 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68" h="12202">
                      <a:moveTo>
                        <a:pt x="133369" y="6101"/>
                      </a:moveTo>
                      <a:cubicBezTo>
                        <a:pt x="133369" y="2747"/>
                        <a:pt x="130663" y="0"/>
                        <a:pt x="127270" y="0"/>
                      </a:cubicBezTo>
                      <a:lnTo>
                        <a:pt x="6099" y="0"/>
                      </a:lnTo>
                      <a:cubicBezTo>
                        <a:pt x="2747" y="0"/>
                        <a:pt x="0" y="2707"/>
                        <a:pt x="0" y="6101"/>
                      </a:cubicBezTo>
                      <a:cubicBezTo>
                        <a:pt x="0" y="9455"/>
                        <a:pt x="2706" y="12202"/>
                        <a:pt x="6099" y="12202"/>
                      </a:cubicBezTo>
                      <a:lnTo>
                        <a:pt x="127270" y="12202"/>
                      </a:lnTo>
                      <a:cubicBezTo>
                        <a:pt x="130663" y="12202"/>
                        <a:pt x="133369" y="9455"/>
                        <a:pt x="133369" y="6101"/>
                      </a:cubicBezTo>
                      <a:close/>
                    </a:path>
                  </a:pathLst>
                </a:custGeom>
                <a:solidFill>
                  <a:srgbClr val="74CDF3"/>
                </a:solidFill>
                <a:ln w="466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013C945-8031-4BD7-BA1C-7159A40267BF}"/>
                    </a:ext>
                  </a:extLst>
                </p:cNvPr>
                <p:cNvSpPr/>
                <p:nvPr/>
              </p:nvSpPr>
              <p:spPr>
                <a:xfrm>
                  <a:off x="6257774" y="4644604"/>
                  <a:ext cx="133368" cy="12202"/>
                </a:xfrm>
                <a:custGeom>
                  <a:avLst/>
                  <a:gdLst>
                    <a:gd name="connsiteX0" fmla="*/ 133369 w 133368"/>
                    <a:gd name="connsiteY0" fmla="*/ 6101 h 12202"/>
                    <a:gd name="connsiteX1" fmla="*/ 127270 w 133368"/>
                    <a:gd name="connsiteY1" fmla="*/ 0 h 12202"/>
                    <a:gd name="connsiteX2" fmla="*/ 6099 w 133368"/>
                    <a:gd name="connsiteY2" fmla="*/ 0 h 12202"/>
                    <a:gd name="connsiteX3" fmla="*/ 0 w 133368"/>
                    <a:gd name="connsiteY3" fmla="*/ 6101 h 12202"/>
                    <a:gd name="connsiteX4" fmla="*/ 6099 w 133368"/>
                    <a:gd name="connsiteY4" fmla="*/ 12202 h 12202"/>
                    <a:gd name="connsiteX5" fmla="*/ 127270 w 133368"/>
                    <a:gd name="connsiteY5" fmla="*/ 12202 h 12202"/>
                    <a:gd name="connsiteX6" fmla="*/ 133369 w 133368"/>
                    <a:gd name="connsiteY6" fmla="*/ 6101 h 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68" h="12202">
                      <a:moveTo>
                        <a:pt x="133369" y="6101"/>
                      </a:moveTo>
                      <a:cubicBezTo>
                        <a:pt x="133369" y="2747"/>
                        <a:pt x="130663" y="0"/>
                        <a:pt x="127270" y="0"/>
                      </a:cubicBezTo>
                      <a:lnTo>
                        <a:pt x="6099" y="0"/>
                      </a:lnTo>
                      <a:cubicBezTo>
                        <a:pt x="2747" y="0"/>
                        <a:pt x="0" y="2707"/>
                        <a:pt x="0" y="6101"/>
                      </a:cubicBezTo>
                      <a:cubicBezTo>
                        <a:pt x="0" y="9454"/>
                        <a:pt x="2706" y="12202"/>
                        <a:pt x="6099" y="12202"/>
                      </a:cubicBezTo>
                      <a:lnTo>
                        <a:pt x="127270" y="12202"/>
                      </a:lnTo>
                      <a:cubicBezTo>
                        <a:pt x="130663" y="12202"/>
                        <a:pt x="133369" y="9454"/>
                        <a:pt x="133369" y="6101"/>
                      </a:cubicBezTo>
                      <a:close/>
                    </a:path>
                  </a:pathLst>
                </a:custGeom>
                <a:solidFill>
                  <a:srgbClr val="74CDF3"/>
                </a:solidFill>
                <a:ln w="466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EFCB152-9683-48FC-B8C4-76251AB8B320}"/>
                    </a:ext>
                  </a:extLst>
                </p:cNvPr>
                <p:cNvSpPr/>
                <p:nvPr/>
              </p:nvSpPr>
              <p:spPr>
                <a:xfrm>
                  <a:off x="6257774" y="4687029"/>
                  <a:ext cx="133368" cy="12202"/>
                </a:xfrm>
                <a:custGeom>
                  <a:avLst/>
                  <a:gdLst>
                    <a:gd name="connsiteX0" fmla="*/ 133369 w 133368"/>
                    <a:gd name="connsiteY0" fmla="*/ 6101 h 12202"/>
                    <a:gd name="connsiteX1" fmla="*/ 127270 w 133368"/>
                    <a:gd name="connsiteY1" fmla="*/ 0 h 12202"/>
                    <a:gd name="connsiteX2" fmla="*/ 6099 w 133368"/>
                    <a:gd name="connsiteY2" fmla="*/ 0 h 12202"/>
                    <a:gd name="connsiteX3" fmla="*/ 0 w 133368"/>
                    <a:gd name="connsiteY3" fmla="*/ 6101 h 12202"/>
                    <a:gd name="connsiteX4" fmla="*/ 6099 w 133368"/>
                    <a:gd name="connsiteY4" fmla="*/ 12202 h 12202"/>
                    <a:gd name="connsiteX5" fmla="*/ 127270 w 133368"/>
                    <a:gd name="connsiteY5" fmla="*/ 12202 h 12202"/>
                    <a:gd name="connsiteX6" fmla="*/ 133369 w 133368"/>
                    <a:gd name="connsiteY6" fmla="*/ 6101 h 1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68" h="12202">
                      <a:moveTo>
                        <a:pt x="133369" y="6101"/>
                      </a:moveTo>
                      <a:cubicBezTo>
                        <a:pt x="133369" y="2748"/>
                        <a:pt x="130663" y="0"/>
                        <a:pt x="127270" y="0"/>
                      </a:cubicBezTo>
                      <a:lnTo>
                        <a:pt x="6099" y="0"/>
                      </a:lnTo>
                      <a:cubicBezTo>
                        <a:pt x="2747" y="0"/>
                        <a:pt x="0" y="2708"/>
                        <a:pt x="0" y="6101"/>
                      </a:cubicBezTo>
                      <a:cubicBezTo>
                        <a:pt x="0" y="9455"/>
                        <a:pt x="2706" y="12202"/>
                        <a:pt x="6099" y="12202"/>
                      </a:cubicBezTo>
                      <a:lnTo>
                        <a:pt x="127270" y="12202"/>
                      </a:lnTo>
                      <a:cubicBezTo>
                        <a:pt x="130663" y="12202"/>
                        <a:pt x="133369" y="9455"/>
                        <a:pt x="133369" y="6101"/>
                      </a:cubicBezTo>
                      <a:close/>
                    </a:path>
                  </a:pathLst>
                </a:custGeom>
                <a:solidFill>
                  <a:srgbClr val="74CDF3"/>
                </a:solidFill>
                <a:ln w="4665" cap="flat">
                  <a:noFill/>
                  <a:prstDash val="solid"/>
                  <a:miter/>
                </a:ln>
              </p:spPr>
              <p:txBody>
                <a:bodyPr rtlCol="0" anchor="ctr"/>
                <a:lstStyle/>
                <a:p>
                  <a:endParaRPr lang="en-US"/>
                </a:p>
              </p:txBody>
            </p:sp>
          </p:grpSp>
        </p:grpSp>
      </p:grpSp>
      <p:grpSp>
        <p:nvGrpSpPr>
          <p:cNvPr id="150" name="Group 149">
            <a:extLst>
              <a:ext uri="{FF2B5EF4-FFF2-40B4-BE49-F238E27FC236}">
                <a16:creationId xmlns:a16="http://schemas.microsoft.com/office/drawing/2014/main" id="{A40C7769-BFFF-4214-8D12-6758D87201D2}"/>
              </a:ext>
            </a:extLst>
          </p:cNvPr>
          <p:cNvGrpSpPr/>
          <p:nvPr/>
        </p:nvGrpSpPr>
        <p:grpSpPr>
          <a:xfrm>
            <a:off x="6998350" y="4017567"/>
            <a:ext cx="4013371" cy="349624"/>
            <a:chOff x="6087860" y="5810429"/>
            <a:chExt cx="4013371" cy="349624"/>
          </a:xfrm>
        </p:grpSpPr>
        <p:sp>
          <p:nvSpPr>
            <p:cNvPr id="11" name="TextBox 10">
              <a:extLst>
                <a:ext uri="{FF2B5EF4-FFF2-40B4-BE49-F238E27FC236}">
                  <a16:creationId xmlns:a16="http://schemas.microsoft.com/office/drawing/2014/main" id="{D26CEB04-5200-42F4-AA1D-2FCBB3EA0248}"/>
                </a:ext>
              </a:extLst>
            </p:cNvPr>
            <p:cNvSpPr txBox="1"/>
            <p:nvPr/>
          </p:nvSpPr>
          <p:spPr>
            <a:xfrm>
              <a:off x="6718895" y="5816256"/>
              <a:ext cx="3382336" cy="276999"/>
            </a:xfrm>
            <a:prstGeom prst="rect">
              <a:avLst/>
            </a:prstGeom>
            <a:noFill/>
          </p:spPr>
          <p:txBody>
            <a:bodyPr wrap="none" lIns="0" tIns="0" rIns="0" bIns="0" rtlCol="0" anchor="ctr">
              <a:spAutoFit/>
            </a:bodyPr>
            <a:lstStyle/>
            <a:p>
              <a:pPr defTabSz="914367"/>
              <a:r>
                <a:rPr lang="en-US" dirty="0">
                  <a:gradFill>
                    <a:gsLst>
                      <a:gs pos="2917">
                        <a:srgbClr val="000000"/>
                      </a:gs>
                      <a:gs pos="30000">
                        <a:srgbClr val="000000"/>
                      </a:gs>
                    </a:gsLst>
                    <a:lin ang="5400000" scaled="0"/>
                  </a:gradFill>
                  <a:latin typeface="Segoe UI Semibold"/>
                </a:rPr>
                <a:t>Platform agnostic cloud + edge</a:t>
              </a:r>
            </a:p>
          </p:txBody>
        </p:sp>
        <p:grpSp>
          <p:nvGrpSpPr>
            <p:cNvPr id="78" name="access" descr="access, cloud">
              <a:extLst>
                <a:ext uri="{FF2B5EF4-FFF2-40B4-BE49-F238E27FC236}">
                  <a16:creationId xmlns:a16="http://schemas.microsoft.com/office/drawing/2014/main" id="{CD8EA2E6-B509-43F5-83BE-3646E3BAF8B2}"/>
                </a:ext>
              </a:extLst>
            </p:cNvPr>
            <p:cNvGrpSpPr>
              <a:grpSpLocks noChangeAspect="1"/>
            </p:cNvGrpSpPr>
            <p:nvPr/>
          </p:nvGrpSpPr>
          <p:grpSpPr bwMode="auto">
            <a:xfrm>
              <a:off x="6087860" y="5810429"/>
              <a:ext cx="349626" cy="349624"/>
              <a:chOff x="2821" y="3067"/>
              <a:chExt cx="258" cy="258"/>
            </a:xfrm>
          </p:grpSpPr>
          <p:sp>
            <p:nvSpPr>
              <p:cNvPr id="79" name="AutoShape 163">
                <a:extLst>
                  <a:ext uri="{FF2B5EF4-FFF2-40B4-BE49-F238E27FC236}">
                    <a16:creationId xmlns:a16="http://schemas.microsoft.com/office/drawing/2014/main" id="{3FFEE8B1-1500-4789-B2CB-EB0B582AE991}"/>
                  </a:ext>
                </a:extLst>
              </p:cNvPr>
              <p:cNvSpPr>
                <a:spLocks noChangeAspect="1" noChangeArrowheads="1" noTextEdit="1"/>
              </p:cNvSpPr>
              <p:nvPr/>
            </p:nvSpPr>
            <p:spPr bwMode="auto">
              <a:xfrm>
                <a:off x="2821" y="3067"/>
                <a:ext cx="25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165">
                <a:extLst>
                  <a:ext uri="{FF2B5EF4-FFF2-40B4-BE49-F238E27FC236}">
                    <a16:creationId xmlns:a16="http://schemas.microsoft.com/office/drawing/2014/main" id="{C26E99A1-137B-4508-9807-6973E637F778}"/>
                  </a:ext>
                </a:extLst>
              </p:cNvPr>
              <p:cNvSpPr>
                <a:spLocks noChangeArrowheads="1"/>
              </p:cNvSpPr>
              <p:nvPr/>
            </p:nvSpPr>
            <p:spPr bwMode="auto">
              <a:xfrm>
                <a:off x="2981" y="3107"/>
                <a:ext cx="48" cy="49"/>
              </a:xfrm>
              <a:prstGeom prst="ellipse">
                <a:avLst/>
              </a:prstGeom>
              <a:solidFill>
                <a:srgbClr val="74C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66">
                <a:extLst>
                  <a:ext uri="{FF2B5EF4-FFF2-40B4-BE49-F238E27FC236}">
                    <a16:creationId xmlns:a16="http://schemas.microsoft.com/office/drawing/2014/main" id="{B9A2B379-D613-4539-8294-3E10D3D38D60}"/>
                  </a:ext>
                </a:extLst>
              </p:cNvPr>
              <p:cNvSpPr>
                <a:spLocks/>
              </p:cNvSpPr>
              <p:nvPr/>
            </p:nvSpPr>
            <p:spPr bwMode="auto">
              <a:xfrm>
                <a:off x="2974" y="3138"/>
                <a:ext cx="81" cy="18"/>
              </a:xfrm>
              <a:custGeom>
                <a:avLst/>
                <a:gdLst>
                  <a:gd name="T0" fmla="*/ 53 w 60"/>
                  <a:gd name="T1" fmla="*/ 13 h 13"/>
                  <a:gd name="T2" fmla="*/ 7 w 60"/>
                  <a:gd name="T3" fmla="*/ 13 h 13"/>
                  <a:gd name="T4" fmla="*/ 0 w 60"/>
                  <a:gd name="T5" fmla="*/ 6 h 13"/>
                  <a:gd name="T6" fmla="*/ 7 w 60"/>
                  <a:gd name="T7" fmla="*/ 0 h 13"/>
                  <a:gd name="T8" fmla="*/ 53 w 60"/>
                  <a:gd name="T9" fmla="*/ 0 h 13"/>
                  <a:gd name="T10" fmla="*/ 60 w 60"/>
                  <a:gd name="T11" fmla="*/ 6 h 13"/>
                  <a:gd name="T12" fmla="*/ 53 w 6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0" h="13">
                    <a:moveTo>
                      <a:pt x="53" y="13"/>
                    </a:moveTo>
                    <a:cubicBezTo>
                      <a:pt x="7" y="13"/>
                      <a:pt x="7" y="13"/>
                      <a:pt x="7" y="13"/>
                    </a:cubicBezTo>
                    <a:cubicBezTo>
                      <a:pt x="3" y="13"/>
                      <a:pt x="0" y="10"/>
                      <a:pt x="0" y="6"/>
                    </a:cubicBezTo>
                    <a:cubicBezTo>
                      <a:pt x="0" y="3"/>
                      <a:pt x="3" y="0"/>
                      <a:pt x="7" y="0"/>
                    </a:cubicBezTo>
                    <a:cubicBezTo>
                      <a:pt x="53" y="0"/>
                      <a:pt x="53" y="0"/>
                      <a:pt x="53" y="0"/>
                    </a:cubicBezTo>
                    <a:cubicBezTo>
                      <a:pt x="57" y="0"/>
                      <a:pt x="60" y="3"/>
                      <a:pt x="60" y="6"/>
                    </a:cubicBezTo>
                    <a:cubicBezTo>
                      <a:pt x="60" y="10"/>
                      <a:pt x="57" y="13"/>
                      <a:pt x="53" y="13"/>
                    </a:cubicBezTo>
                    <a:close/>
                  </a:path>
                </a:pathLst>
              </a:custGeom>
              <a:solidFill>
                <a:srgbClr val="74C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167">
                <a:extLst>
                  <a:ext uri="{FF2B5EF4-FFF2-40B4-BE49-F238E27FC236}">
                    <a16:creationId xmlns:a16="http://schemas.microsoft.com/office/drawing/2014/main" id="{C05274DC-D993-4153-BE86-45ABCBBE3A28}"/>
                  </a:ext>
                </a:extLst>
              </p:cNvPr>
              <p:cNvSpPr>
                <a:spLocks noChangeArrowheads="1"/>
              </p:cNvSpPr>
              <p:nvPr/>
            </p:nvSpPr>
            <p:spPr bwMode="auto">
              <a:xfrm>
                <a:off x="3016" y="3115"/>
                <a:ext cx="32" cy="33"/>
              </a:xfrm>
              <a:prstGeom prst="ellipse">
                <a:avLst/>
              </a:prstGeom>
              <a:solidFill>
                <a:srgbClr val="74CD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168">
                <a:extLst>
                  <a:ext uri="{FF2B5EF4-FFF2-40B4-BE49-F238E27FC236}">
                    <a16:creationId xmlns:a16="http://schemas.microsoft.com/office/drawing/2014/main" id="{5A02A612-5157-4BCE-944E-0EC49DB18B7C}"/>
                  </a:ext>
                </a:extLst>
              </p:cNvPr>
              <p:cNvSpPr>
                <a:spLocks noChangeArrowheads="1"/>
              </p:cNvSpPr>
              <p:nvPr/>
            </p:nvSpPr>
            <p:spPr bwMode="auto">
              <a:xfrm>
                <a:off x="2821" y="3067"/>
                <a:ext cx="129" cy="258"/>
              </a:xfrm>
              <a:prstGeom prst="rect">
                <a:avLst/>
              </a:prstGeom>
              <a:solidFill>
                <a:srgbClr val="74C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169">
                <a:extLst>
                  <a:ext uri="{FF2B5EF4-FFF2-40B4-BE49-F238E27FC236}">
                    <a16:creationId xmlns:a16="http://schemas.microsoft.com/office/drawing/2014/main" id="{3FA12668-5145-4863-86AA-5349362C4071}"/>
                  </a:ext>
                </a:extLst>
              </p:cNvPr>
              <p:cNvSpPr>
                <a:spLocks noChangeArrowheads="1"/>
              </p:cNvSpPr>
              <p:nvPr/>
            </p:nvSpPr>
            <p:spPr bwMode="auto">
              <a:xfrm>
                <a:off x="2950" y="3196"/>
                <a:ext cx="129" cy="129"/>
              </a:xfrm>
              <a:prstGeom prst="rect">
                <a:avLst/>
              </a:prstGeom>
              <a:solidFill>
                <a:srgbClr val="2021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170">
                <a:extLst>
                  <a:ext uri="{FF2B5EF4-FFF2-40B4-BE49-F238E27FC236}">
                    <a16:creationId xmlns:a16="http://schemas.microsoft.com/office/drawing/2014/main" id="{796053FE-F4F0-4331-9309-D18074674DDB}"/>
                  </a:ext>
                </a:extLst>
              </p:cNvPr>
              <p:cNvSpPr>
                <a:spLocks noChangeArrowheads="1"/>
              </p:cNvSpPr>
              <p:nvPr/>
            </p:nvSpPr>
            <p:spPr bwMode="auto">
              <a:xfrm>
                <a:off x="2853" y="3107"/>
                <a:ext cx="2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71">
                <a:extLst>
                  <a:ext uri="{FF2B5EF4-FFF2-40B4-BE49-F238E27FC236}">
                    <a16:creationId xmlns:a16="http://schemas.microsoft.com/office/drawing/2014/main" id="{E7902C2C-E86C-49FC-8A8E-F6ACB9991D06}"/>
                  </a:ext>
                </a:extLst>
              </p:cNvPr>
              <p:cNvSpPr>
                <a:spLocks noChangeArrowheads="1"/>
              </p:cNvSpPr>
              <p:nvPr/>
            </p:nvSpPr>
            <p:spPr bwMode="auto">
              <a:xfrm>
                <a:off x="2894" y="3107"/>
                <a:ext cx="2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72">
                <a:extLst>
                  <a:ext uri="{FF2B5EF4-FFF2-40B4-BE49-F238E27FC236}">
                    <a16:creationId xmlns:a16="http://schemas.microsoft.com/office/drawing/2014/main" id="{FE627686-A41F-458E-8387-9C5EFDA9CD07}"/>
                  </a:ext>
                </a:extLst>
              </p:cNvPr>
              <p:cNvSpPr>
                <a:spLocks noChangeArrowheads="1"/>
              </p:cNvSpPr>
              <p:nvPr/>
            </p:nvSpPr>
            <p:spPr bwMode="auto">
              <a:xfrm>
                <a:off x="2853" y="3148"/>
                <a:ext cx="2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173">
                <a:extLst>
                  <a:ext uri="{FF2B5EF4-FFF2-40B4-BE49-F238E27FC236}">
                    <a16:creationId xmlns:a16="http://schemas.microsoft.com/office/drawing/2014/main" id="{12B740D9-CFBA-4EA1-BCC5-DF4CDAE07374}"/>
                  </a:ext>
                </a:extLst>
              </p:cNvPr>
              <p:cNvSpPr>
                <a:spLocks noChangeArrowheads="1"/>
              </p:cNvSpPr>
              <p:nvPr/>
            </p:nvSpPr>
            <p:spPr bwMode="auto">
              <a:xfrm>
                <a:off x="2894" y="3148"/>
                <a:ext cx="2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174">
                <a:extLst>
                  <a:ext uri="{FF2B5EF4-FFF2-40B4-BE49-F238E27FC236}">
                    <a16:creationId xmlns:a16="http://schemas.microsoft.com/office/drawing/2014/main" id="{99573733-977E-4284-B1EB-C56368EE3D93}"/>
                  </a:ext>
                </a:extLst>
              </p:cNvPr>
              <p:cNvSpPr>
                <a:spLocks noChangeArrowheads="1"/>
              </p:cNvSpPr>
              <p:nvPr/>
            </p:nvSpPr>
            <p:spPr bwMode="auto">
              <a:xfrm>
                <a:off x="2853" y="3188"/>
                <a:ext cx="2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175">
                <a:extLst>
                  <a:ext uri="{FF2B5EF4-FFF2-40B4-BE49-F238E27FC236}">
                    <a16:creationId xmlns:a16="http://schemas.microsoft.com/office/drawing/2014/main" id="{C5A0FE62-2EA0-4170-A78F-C637B58FB794}"/>
                  </a:ext>
                </a:extLst>
              </p:cNvPr>
              <p:cNvSpPr>
                <a:spLocks noChangeArrowheads="1"/>
              </p:cNvSpPr>
              <p:nvPr/>
            </p:nvSpPr>
            <p:spPr bwMode="auto">
              <a:xfrm>
                <a:off x="2894" y="3188"/>
                <a:ext cx="2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176">
                <a:extLst>
                  <a:ext uri="{FF2B5EF4-FFF2-40B4-BE49-F238E27FC236}">
                    <a16:creationId xmlns:a16="http://schemas.microsoft.com/office/drawing/2014/main" id="{A3B7CFF2-D8C6-4CFB-8702-3B69E9721F8D}"/>
                  </a:ext>
                </a:extLst>
              </p:cNvPr>
              <p:cNvSpPr>
                <a:spLocks noChangeArrowheads="1"/>
              </p:cNvSpPr>
              <p:nvPr/>
            </p:nvSpPr>
            <p:spPr bwMode="auto">
              <a:xfrm>
                <a:off x="2853" y="3228"/>
                <a:ext cx="2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177">
                <a:extLst>
                  <a:ext uri="{FF2B5EF4-FFF2-40B4-BE49-F238E27FC236}">
                    <a16:creationId xmlns:a16="http://schemas.microsoft.com/office/drawing/2014/main" id="{84CBCD47-34B5-4231-A882-EFA4C565F0A0}"/>
                  </a:ext>
                </a:extLst>
              </p:cNvPr>
              <p:cNvSpPr>
                <a:spLocks noChangeArrowheads="1"/>
              </p:cNvSpPr>
              <p:nvPr/>
            </p:nvSpPr>
            <p:spPr bwMode="auto">
              <a:xfrm>
                <a:off x="2894" y="3228"/>
                <a:ext cx="2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178">
                <a:extLst>
                  <a:ext uri="{FF2B5EF4-FFF2-40B4-BE49-F238E27FC236}">
                    <a16:creationId xmlns:a16="http://schemas.microsoft.com/office/drawing/2014/main" id="{3699BCA2-A217-4A3E-BC3E-12B6692055BC}"/>
                  </a:ext>
                </a:extLst>
              </p:cNvPr>
              <p:cNvSpPr>
                <a:spLocks noChangeArrowheads="1"/>
              </p:cNvSpPr>
              <p:nvPr/>
            </p:nvSpPr>
            <p:spPr bwMode="auto">
              <a:xfrm>
                <a:off x="2869" y="3293"/>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179">
                <a:extLst>
                  <a:ext uri="{FF2B5EF4-FFF2-40B4-BE49-F238E27FC236}">
                    <a16:creationId xmlns:a16="http://schemas.microsoft.com/office/drawing/2014/main" id="{A43282C5-E394-44BE-BB90-3B178CDCFFAF}"/>
                  </a:ext>
                </a:extLst>
              </p:cNvPr>
              <p:cNvSpPr>
                <a:spLocks noChangeArrowheads="1"/>
              </p:cNvSpPr>
              <p:nvPr/>
            </p:nvSpPr>
            <p:spPr bwMode="auto">
              <a:xfrm>
                <a:off x="2982" y="3228"/>
                <a:ext cx="24" cy="24"/>
              </a:xfrm>
              <a:prstGeom prst="rect">
                <a:avLst/>
              </a:prstGeom>
              <a:solidFill>
                <a:srgbClr val="74C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180">
                <a:extLst>
                  <a:ext uri="{FF2B5EF4-FFF2-40B4-BE49-F238E27FC236}">
                    <a16:creationId xmlns:a16="http://schemas.microsoft.com/office/drawing/2014/main" id="{0A432467-9CCD-4CF5-8953-5F2A43790387}"/>
                  </a:ext>
                </a:extLst>
              </p:cNvPr>
              <p:cNvSpPr>
                <a:spLocks noChangeArrowheads="1"/>
              </p:cNvSpPr>
              <p:nvPr/>
            </p:nvSpPr>
            <p:spPr bwMode="auto">
              <a:xfrm>
                <a:off x="3023" y="3228"/>
                <a:ext cx="24" cy="24"/>
              </a:xfrm>
              <a:prstGeom prst="rect">
                <a:avLst/>
              </a:prstGeom>
              <a:solidFill>
                <a:srgbClr val="74C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181">
                <a:extLst>
                  <a:ext uri="{FF2B5EF4-FFF2-40B4-BE49-F238E27FC236}">
                    <a16:creationId xmlns:a16="http://schemas.microsoft.com/office/drawing/2014/main" id="{26DAF875-A338-41C8-84AA-552BD5EFD1E6}"/>
                  </a:ext>
                </a:extLst>
              </p:cNvPr>
              <p:cNvSpPr>
                <a:spLocks noChangeArrowheads="1"/>
              </p:cNvSpPr>
              <p:nvPr/>
            </p:nvSpPr>
            <p:spPr bwMode="auto">
              <a:xfrm>
                <a:off x="2998" y="3293"/>
                <a:ext cx="33"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7" name="Group 146">
            <a:extLst>
              <a:ext uri="{FF2B5EF4-FFF2-40B4-BE49-F238E27FC236}">
                <a16:creationId xmlns:a16="http://schemas.microsoft.com/office/drawing/2014/main" id="{F080123B-3107-4FB9-B000-30C77EEEE6E3}"/>
              </a:ext>
            </a:extLst>
          </p:cNvPr>
          <p:cNvGrpSpPr/>
          <p:nvPr/>
        </p:nvGrpSpPr>
        <p:grpSpPr>
          <a:xfrm>
            <a:off x="6967802" y="3001367"/>
            <a:ext cx="2419372" cy="410719"/>
            <a:chOff x="6057312" y="3251636"/>
            <a:chExt cx="2419372" cy="410719"/>
          </a:xfrm>
        </p:grpSpPr>
        <p:sp>
          <p:nvSpPr>
            <p:cNvPr id="9" name="TextBox 8">
              <a:extLst>
                <a:ext uri="{FF2B5EF4-FFF2-40B4-BE49-F238E27FC236}">
                  <a16:creationId xmlns:a16="http://schemas.microsoft.com/office/drawing/2014/main" id="{D82E34F2-3E00-4D42-BAFF-C8EE70847EE9}"/>
                </a:ext>
              </a:extLst>
            </p:cNvPr>
            <p:cNvSpPr txBox="1"/>
            <p:nvPr/>
          </p:nvSpPr>
          <p:spPr>
            <a:xfrm>
              <a:off x="6718895" y="3307664"/>
              <a:ext cx="1757789" cy="276999"/>
            </a:xfrm>
            <a:prstGeom prst="rect">
              <a:avLst/>
            </a:prstGeom>
            <a:noFill/>
          </p:spPr>
          <p:txBody>
            <a:bodyPr wrap="none" lIns="0" tIns="0" rIns="0" bIns="0" rtlCol="0" anchor="ctr">
              <a:spAutoFit/>
            </a:bodyPr>
            <a:lstStyle/>
            <a:p>
              <a:pPr defTabSz="914367"/>
              <a:r>
                <a:rPr lang="en-US" dirty="0">
                  <a:gradFill>
                    <a:gsLst>
                      <a:gs pos="2917">
                        <a:srgbClr val="000000"/>
                      </a:gs>
                      <a:gs pos="30000">
                        <a:srgbClr val="000000"/>
                      </a:gs>
                    </a:gsLst>
                    <a:lin ang="5400000" scaled="0"/>
                  </a:gradFill>
                  <a:latin typeface="Segoe UI Semibold"/>
                </a:rPr>
                <a:t>Adopt standards</a:t>
              </a:r>
            </a:p>
          </p:txBody>
        </p:sp>
        <p:grpSp>
          <p:nvGrpSpPr>
            <p:cNvPr id="97" name="award" descr="award">
              <a:extLst>
                <a:ext uri="{FF2B5EF4-FFF2-40B4-BE49-F238E27FC236}">
                  <a16:creationId xmlns:a16="http://schemas.microsoft.com/office/drawing/2014/main" id="{DB7F4EE3-7A6E-4BCB-BE6B-52376F3A664A}"/>
                </a:ext>
              </a:extLst>
            </p:cNvPr>
            <p:cNvGrpSpPr/>
            <p:nvPr/>
          </p:nvGrpSpPr>
          <p:grpSpPr>
            <a:xfrm>
              <a:off x="6057312" y="3251636"/>
              <a:ext cx="410722" cy="410719"/>
              <a:chOff x="3539723" y="3928749"/>
              <a:chExt cx="417353" cy="417353"/>
            </a:xfrm>
          </p:grpSpPr>
          <p:sp>
            <p:nvSpPr>
              <p:cNvPr id="98" name="Freeform: Shape 97">
                <a:extLst>
                  <a:ext uri="{FF2B5EF4-FFF2-40B4-BE49-F238E27FC236}">
                    <a16:creationId xmlns:a16="http://schemas.microsoft.com/office/drawing/2014/main" id="{44F9A757-C9B0-4BF4-95C4-E103D2AF4EFA}"/>
                  </a:ext>
                </a:extLst>
              </p:cNvPr>
              <p:cNvSpPr/>
              <p:nvPr/>
            </p:nvSpPr>
            <p:spPr>
              <a:xfrm>
                <a:off x="3592701" y="3928108"/>
                <a:ext cx="305485" cy="413050"/>
              </a:xfrm>
              <a:custGeom>
                <a:avLst/>
                <a:gdLst>
                  <a:gd name="connsiteX0" fmla="*/ 306051 w 305485"/>
                  <a:gd name="connsiteY0" fmla="*/ 153741 h 413050"/>
                  <a:gd name="connsiteX1" fmla="*/ 153741 w 305485"/>
                  <a:gd name="connsiteY1" fmla="*/ 1431 h 413050"/>
                  <a:gd name="connsiteX2" fmla="*/ 1431 w 305485"/>
                  <a:gd name="connsiteY2" fmla="*/ 153741 h 413050"/>
                  <a:gd name="connsiteX3" fmla="*/ 100070 w 305485"/>
                  <a:gd name="connsiteY3" fmla="*/ 296332 h 413050"/>
                  <a:gd name="connsiteX4" fmla="*/ 100070 w 305485"/>
                  <a:gd name="connsiteY4" fmla="*/ 414118 h 413050"/>
                  <a:gd name="connsiteX5" fmla="*/ 154683 w 305485"/>
                  <a:gd name="connsiteY5" fmla="*/ 370746 h 413050"/>
                  <a:gd name="connsiteX6" fmla="*/ 208935 w 305485"/>
                  <a:gd name="connsiteY6" fmla="*/ 414118 h 413050"/>
                  <a:gd name="connsiteX7" fmla="*/ 208935 w 305485"/>
                  <a:gd name="connsiteY7" fmla="*/ 295752 h 413050"/>
                  <a:gd name="connsiteX8" fmla="*/ 306051 w 305485"/>
                  <a:gd name="connsiteY8" fmla="*/ 153741 h 4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485" h="413050">
                    <a:moveTo>
                      <a:pt x="306051" y="153741"/>
                    </a:moveTo>
                    <a:cubicBezTo>
                      <a:pt x="306051" y="69608"/>
                      <a:pt x="237874" y="1431"/>
                      <a:pt x="153741" y="1431"/>
                    </a:cubicBezTo>
                    <a:cubicBezTo>
                      <a:pt x="69607" y="1431"/>
                      <a:pt x="1431" y="69608"/>
                      <a:pt x="1431" y="153741"/>
                    </a:cubicBezTo>
                    <a:cubicBezTo>
                      <a:pt x="1431" y="218944"/>
                      <a:pt x="42409" y="274573"/>
                      <a:pt x="100070" y="296332"/>
                    </a:cubicBezTo>
                    <a:lnTo>
                      <a:pt x="100070" y="414118"/>
                    </a:lnTo>
                    <a:lnTo>
                      <a:pt x="154683" y="370746"/>
                    </a:lnTo>
                    <a:lnTo>
                      <a:pt x="208935" y="414118"/>
                    </a:lnTo>
                    <a:lnTo>
                      <a:pt x="208935" y="295752"/>
                    </a:lnTo>
                    <a:cubicBezTo>
                      <a:pt x="265725" y="273630"/>
                      <a:pt x="306051" y="218364"/>
                      <a:pt x="306051" y="153741"/>
                    </a:cubicBezTo>
                    <a:close/>
                  </a:path>
                </a:pathLst>
              </a:custGeom>
              <a:solidFill>
                <a:srgbClr val="202192"/>
              </a:solidFill>
              <a:ln w="4222"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E8801E9-ACA6-4451-BC03-E5E7D81FB476}"/>
                  </a:ext>
                </a:extLst>
              </p:cNvPr>
              <p:cNvSpPr/>
              <p:nvPr/>
            </p:nvSpPr>
            <p:spPr>
              <a:xfrm>
                <a:off x="3654421" y="4019572"/>
                <a:ext cx="185012" cy="146289"/>
              </a:xfrm>
              <a:custGeom>
                <a:avLst/>
                <a:gdLst>
                  <a:gd name="connsiteX0" fmla="*/ 164983 w 185012"/>
                  <a:gd name="connsiteY0" fmla="*/ 1431 h 146288"/>
                  <a:gd name="connsiteX1" fmla="*/ 63805 w 185012"/>
                  <a:gd name="connsiteY1" fmla="*/ 102608 h 146288"/>
                  <a:gd name="connsiteX2" fmla="*/ 22899 w 185012"/>
                  <a:gd name="connsiteY2" fmla="*/ 61702 h 146288"/>
                  <a:gd name="connsiteX3" fmla="*/ 1431 w 185012"/>
                  <a:gd name="connsiteY3" fmla="*/ 82155 h 146288"/>
                  <a:gd name="connsiteX4" fmla="*/ 63805 w 185012"/>
                  <a:gd name="connsiteY4" fmla="*/ 145545 h 146288"/>
                  <a:gd name="connsiteX5" fmla="*/ 185436 w 185012"/>
                  <a:gd name="connsiteY5" fmla="*/ 22899 h 146288"/>
                  <a:gd name="connsiteX6" fmla="*/ 164983 w 185012"/>
                  <a:gd name="connsiteY6" fmla="*/ 1431 h 1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2" h="146288">
                    <a:moveTo>
                      <a:pt x="164983" y="1431"/>
                    </a:moveTo>
                    <a:lnTo>
                      <a:pt x="63805" y="102608"/>
                    </a:lnTo>
                    <a:lnTo>
                      <a:pt x="22899" y="61702"/>
                    </a:lnTo>
                    <a:lnTo>
                      <a:pt x="1431" y="82155"/>
                    </a:lnTo>
                    <a:lnTo>
                      <a:pt x="63805" y="145545"/>
                    </a:lnTo>
                    <a:lnTo>
                      <a:pt x="185436" y="22899"/>
                    </a:lnTo>
                    <a:lnTo>
                      <a:pt x="164983" y="1431"/>
                    </a:lnTo>
                    <a:close/>
                  </a:path>
                </a:pathLst>
              </a:custGeom>
              <a:solidFill>
                <a:srgbClr val="50E6FF"/>
              </a:solidFill>
              <a:ln w="4222" cap="flat">
                <a:noFill/>
                <a:prstDash val="solid"/>
                <a:miter/>
              </a:ln>
            </p:spPr>
            <p:txBody>
              <a:bodyPr rtlCol="0" anchor="ctr"/>
              <a:lstStyle/>
              <a:p>
                <a:endParaRPr lang="en-US"/>
              </a:p>
            </p:txBody>
          </p:sp>
        </p:grpSp>
      </p:grpSp>
      <p:cxnSp>
        <p:nvCxnSpPr>
          <p:cNvPr id="4" name="Straight Connector 3">
            <a:extLst>
              <a:ext uri="{FF2B5EF4-FFF2-40B4-BE49-F238E27FC236}">
                <a16:creationId xmlns:a16="http://schemas.microsoft.com/office/drawing/2014/main" id="{39B655AF-8CC6-4B0C-A025-C2724378E70B}"/>
              </a:ext>
            </a:extLst>
          </p:cNvPr>
          <p:cNvCxnSpPr>
            <a:cxnSpLocks/>
          </p:cNvCxnSpPr>
          <p:nvPr/>
        </p:nvCxnSpPr>
        <p:spPr>
          <a:xfrm>
            <a:off x="876300" y="4921250"/>
            <a:ext cx="10439400"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23698D5-CEA5-4703-9449-1E906E82A4A9}"/>
              </a:ext>
            </a:extLst>
          </p:cNvPr>
          <p:cNvGrpSpPr/>
          <p:nvPr/>
        </p:nvGrpSpPr>
        <p:grpSpPr>
          <a:xfrm>
            <a:off x="1408794" y="4003511"/>
            <a:ext cx="4734761" cy="378363"/>
            <a:chOff x="1408794" y="4003511"/>
            <a:chExt cx="4734761" cy="378363"/>
          </a:xfrm>
        </p:grpSpPr>
        <p:sp>
          <p:nvSpPr>
            <p:cNvPr id="12" name="TextBox 11">
              <a:extLst>
                <a:ext uri="{FF2B5EF4-FFF2-40B4-BE49-F238E27FC236}">
                  <a16:creationId xmlns:a16="http://schemas.microsoft.com/office/drawing/2014/main" id="{18B62E0E-8601-42CE-9575-C80E0EAE4B3F}"/>
                </a:ext>
              </a:extLst>
            </p:cNvPr>
            <p:cNvSpPr txBox="1"/>
            <p:nvPr/>
          </p:nvSpPr>
          <p:spPr>
            <a:xfrm>
              <a:off x="2105334" y="4033452"/>
              <a:ext cx="4038221" cy="276999"/>
            </a:xfrm>
            <a:prstGeom prst="rect">
              <a:avLst/>
            </a:prstGeom>
            <a:noFill/>
          </p:spPr>
          <p:txBody>
            <a:bodyPr wrap="none" lIns="0" tIns="0" rIns="0" bIns="0" rtlCol="0" anchor="ctr">
              <a:spAutoFit/>
            </a:bodyPr>
            <a:lstStyle/>
            <a:p>
              <a:pPr defTabSz="914367"/>
              <a:r>
                <a:rPr lang="en-US" dirty="0">
                  <a:gradFill>
                    <a:gsLst>
                      <a:gs pos="2917">
                        <a:srgbClr val="000000"/>
                      </a:gs>
                      <a:gs pos="30000">
                        <a:srgbClr val="000000"/>
                      </a:gs>
                    </a:gsLst>
                    <a:lin ang="5400000" scaled="0"/>
                  </a:gradFill>
                  <a:latin typeface="Segoe UI Semibold"/>
                </a:rPr>
                <a:t>Extensible and pluggable components</a:t>
              </a:r>
            </a:p>
          </p:txBody>
        </p:sp>
        <p:grpSp>
          <p:nvGrpSpPr>
            <p:cNvPr id="5" name="Graphic 100">
              <a:extLst>
                <a:ext uri="{FF2B5EF4-FFF2-40B4-BE49-F238E27FC236}">
                  <a16:creationId xmlns:a16="http://schemas.microsoft.com/office/drawing/2014/main" id="{B7CE8DFD-3E50-4966-9F6D-584F7BA08641}"/>
                </a:ext>
              </a:extLst>
            </p:cNvPr>
            <p:cNvGrpSpPr/>
            <p:nvPr/>
          </p:nvGrpSpPr>
          <p:grpSpPr>
            <a:xfrm>
              <a:off x="1408794" y="4003511"/>
              <a:ext cx="378343" cy="378363"/>
              <a:chOff x="1408794" y="4003511"/>
              <a:chExt cx="378343" cy="378363"/>
            </a:xfrm>
          </p:grpSpPr>
          <p:sp>
            <p:nvSpPr>
              <p:cNvPr id="13" name="Freeform: Shape 12">
                <a:extLst>
                  <a:ext uri="{FF2B5EF4-FFF2-40B4-BE49-F238E27FC236}">
                    <a16:creationId xmlns:a16="http://schemas.microsoft.com/office/drawing/2014/main" id="{6FFD4F66-3416-4D68-918A-22B3E59CAC00}"/>
                  </a:ext>
                </a:extLst>
              </p:cNvPr>
              <p:cNvSpPr/>
              <p:nvPr/>
            </p:nvSpPr>
            <p:spPr>
              <a:xfrm>
                <a:off x="1408794" y="4161258"/>
                <a:ext cx="220652" cy="220616"/>
              </a:xfrm>
              <a:custGeom>
                <a:avLst/>
                <a:gdLst>
                  <a:gd name="connsiteX0" fmla="*/ 64297 w 220652"/>
                  <a:gd name="connsiteY0" fmla="*/ 35897 h 220616"/>
                  <a:gd name="connsiteX1" fmla="*/ 53842 w 220652"/>
                  <a:gd name="connsiteY1" fmla="*/ 26750 h 220616"/>
                  <a:gd name="connsiteX2" fmla="*/ 54099 w 220652"/>
                  <a:gd name="connsiteY2" fmla="*/ 4829 h 220616"/>
                  <a:gd name="connsiteX3" fmla="*/ 76047 w 220652"/>
                  <a:gd name="connsiteY3" fmla="*/ 4006 h 220616"/>
                  <a:gd name="connsiteX4" fmla="*/ 78975 w 220652"/>
                  <a:gd name="connsiteY4" fmla="*/ 6785 h 220616"/>
                  <a:gd name="connsiteX5" fmla="*/ 214337 w 220652"/>
                  <a:gd name="connsiteY5" fmla="*/ 142214 h 220616"/>
                  <a:gd name="connsiteX6" fmla="*/ 209076 w 220652"/>
                  <a:gd name="connsiteY6" fmla="*/ 170543 h 220616"/>
                  <a:gd name="connsiteX7" fmla="*/ 192550 w 220652"/>
                  <a:gd name="connsiteY7" fmla="*/ 165727 h 220616"/>
                  <a:gd name="connsiteX8" fmla="*/ 184712 w 220652"/>
                  <a:gd name="connsiteY8" fmla="*/ 156986 h 220616"/>
                  <a:gd name="connsiteX9" fmla="*/ 76007 w 220652"/>
                  <a:gd name="connsiteY9" fmla="*/ 167764 h 220616"/>
                  <a:gd name="connsiteX10" fmla="*/ 28359 w 220652"/>
                  <a:gd name="connsiteY10" fmla="*/ 215183 h 220616"/>
                  <a:gd name="connsiteX11" fmla="*/ 569 w 220652"/>
                  <a:gd name="connsiteY11" fmla="*/ 208613 h 220616"/>
                  <a:gd name="connsiteX12" fmla="*/ 6235 w 220652"/>
                  <a:gd name="connsiteY12" fmla="*/ 191629 h 220616"/>
                  <a:gd name="connsiteX13" fmla="*/ 49687 w 220652"/>
                  <a:gd name="connsiteY13" fmla="*/ 148311 h 220616"/>
                  <a:gd name="connsiteX14" fmla="*/ 51225 w 220652"/>
                  <a:gd name="connsiteY14" fmla="*/ 140919 h 220616"/>
                  <a:gd name="connsiteX15" fmla="*/ 64297 w 220652"/>
                  <a:gd name="connsiteY15" fmla="*/ 35897 h 22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652" h="220616">
                    <a:moveTo>
                      <a:pt x="64297" y="35897"/>
                    </a:moveTo>
                    <a:cubicBezTo>
                      <a:pt x="60574" y="32686"/>
                      <a:pt x="56864" y="30042"/>
                      <a:pt x="53842" y="26750"/>
                    </a:cubicBezTo>
                    <a:cubicBezTo>
                      <a:pt x="48028" y="20423"/>
                      <a:pt x="48338" y="10576"/>
                      <a:pt x="54099" y="4829"/>
                    </a:cubicBezTo>
                    <a:cubicBezTo>
                      <a:pt x="60237" y="-1282"/>
                      <a:pt x="69167" y="-1633"/>
                      <a:pt x="76047" y="4006"/>
                    </a:cubicBezTo>
                    <a:cubicBezTo>
                      <a:pt x="77086" y="4856"/>
                      <a:pt x="78017" y="5840"/>
                      <a:pt x="78975" y="6785"/>
                    </a:cubicBezTo>
                    <a:cubicBezTo>
                      <a:pt x="124100" y="51923"/>
                      <a:pt x="169239" y="97048"/>
                      <a:pt x="214337" y="142214"/>
                    </a:cubicBezTo>
                    <a:cubicBezTo>
                      <a:pt x="224617" y="152507"/>
                      <a:pt x="221986" y="166334"/>
                      <a:pt x="209076" y="170543"/>
                    </a:cubicBezTo>
                    <a:cubicBezTo>
                      <a:pt x="202466" y="172702"/>
                      <a:pt x="197177" y="170004"/>
                      <a:pt x="192550" y="165727"/>
                    </a:cubicBezTo>
                    <a:cubicBezTo>
                      <a:pt x="189758" y="163151"/>
                      <a:pt x="187437" y="160061"/>
                      <a:pt x="184712" y="156986"/>
                    </a:cubicBezTo>
                    <a:cubicBezTo>
                      <a:pt x="150501" y="186233"/>
                      <a:pt x="114549" y="189983"/>
                      <a:pt x="76007" y="167764"/>
                    </a:cubicBezTo>
                    <a:cubicBezTo>
                      <a:pt x="60210" y="183508"/>
                      <a:pt x="44372" y="199426"/>
                      <a:pt x="28359" y="215183"/>
                    </a:cubicBezTo>
                    <a:cubicBezTo>
                      <a:pt x="18659" y="224720"/>
                      <a:pt x="3968" y="221186"/>
                      <a:pt x="569" y="208613"/>
                    </a:cubicBezTo>
                    <a:cubicBezTo>
                      <a:pt x="-1266" y="201800"/>
                      <a:pt x="1527" y="196350"/>
                      <a:pt x="6235" y="191629"/>
                    </a:cubicBezTo>
                    <a:cubicBezTo>
                      <a:pt x="20710" y="177181"/>
                      <a:pt x="35158" y="162706"/>
                      <a:pt x="49687" y="148311"/>
                    </a:cubicBezTo>
                    <a:cubicBezTo>
                      <a:pt x="51967" y="146059"/>
                      <a:pt x="53316" y="144318"/>
                      <a:pt x="51225" y="140919"/>
                    </a:cubicBezTo>
                    <a:cubicBezTo>
                      <a:pt x="31178" y="108407"/>
                      <a:pt x="35590" y="66223"/>
                      <a:pt x="64297" y="35897"/>
                    </a:cubicBezTo>
                    <a:close/>
                  </a:path>
                </a:pathLst>
              </a:custGeom>
              <a:solidFill>
                <a:srgbClr val="202192"/>
              </a:solidFill>
              <a:ln w="132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92B3A3F-7503-4289-B910-D42C75EC0497}"/>
                  </a:ext>
                </a:extLst>
              </p:cNvPr>
              <p:cNvSpPr/>
              <p:nvPr/>
            </p:nvSpPr>
            <p:spPr>
              <a:xfrm>
                <a:off x="1566493" y="4003511"/>
                <a:ext cx="220644" cy="220781"/>
              </a:xfrm>
              <a:custGeom>
                <a:avLst/>
                <a:gdLst>
                  <a:gd name="connsiteX0" fmla="*/ 36875 w 220644"/>
                  <a:gd name="connsiteY0" fmla="*/ 63571 h 220781"/>
                  <a:gd name="connsiteX1" fmla="*/ 145715 w 220644"/>
                  <a:gd name="connsiteY1" fmla="*/ 54209 h 220781"/>
                  <a:gd name="connsiteX2" fmla="*/ 156319 w 220644"/>
                  <a:gd name="connsiteY2" fmla="*/ 41838 h 220781"/>
                  <a:gd name="connsiteX3" fmla="*/ 192028 w 220644"/>
                  <a:gd name="connsiteY3" fmla="*/ 6075 h 220781"/>
                  <a:gd name="connsiteX4" fmla="*/ 215892 w 220644"/>
                  <a:gd name="connsiteY4" fmla="*/ 4807 h 220781"/>
                  <a:gd name="connsiteX5" fmla="*/ 214786 w 220644"/>
                  <a:gd name="connsiteY5" fmla="*/ 28739 h 220781"/>
                  <a:gd name="connsiteX6" fmla="*/ 167448 w 220644"/>
                  <a:gd name="connsiteY6" fmla="*/ 75914 h 220781"/>
                  <a:gd name="connsiteX7" fmla="*/ 156548 w 220644"/>
                  <a:gd name="connsiteY7" fmla="*/ 185240 h 220781"/>
                  <a:gd name="connsiteX8" fmla="*/ 165830 w 220644"/>
                  <a:gd name="connsiteY8" fmla="*/ 193010 h 220781"/>
                  <a:gd name="connsiteX9" fmla="*/ 166679 w 220644"/>
                  <a:gd name="connsiteY9" fmla="*/ 215836 h 220781"/>
                  <a:gd name="connsiteX10" fmla="*/ 143287 w 220644"/>
                  <a:gd name="connsiteY10" fmla="*/ 215404 h 220781"/>
                  <a:gd name="connsiteX11" fmla="*/ 104152 w 220644"/>
                  <a:gd name="connsiteY11" fmla="*/ 176390 h 220781"/>
                  <a:gd name="connsiteX12" fmla="*/ 6387 w 220644"/>
                  <a:gd name="connsiteY12" fmla="*/ 78774 h 220781"/>
                  <a:gd name="connsiteX13" fmla="*/ 5497 w 220644"/>
                  <a:gd name="connsiteY13" fmla="*/ 53426 h 220781"/>
                  <a:gd name="connsiteX14" fmla="*/ 25854 w 220644"/>
                  <a:gd name="connsiteY14" fmla="*/ 53183 h 220781"/>
                  <a:gd name="connsiteX15" fmla="*/ 36875 w 220644"/>
                  <a:gd name="connsiteY15" fmla="*/ 63571 h 22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644" h="220781">
                    <a:moveTo>
                      <a:pt x="36875" y="63571"/>
                    </a:moveTo>
                    <a:cubicBezTo>
                      <a:pt x="64922" y="37130"/>
                      <a:pt x="107268" y="29656"/>
                      <a:pt x="145715" y="54209"/>
                    </a:cubicBezTo>
                    <a:cubicBezTo>
                      <a:pt x="149034" y="50310"/>
                      <a:pt x="152420" y="45818"/>
                      <a:pt x="156319" y="41838"/>
                    </a:cubicBezTo>
                    <a:cubicBezTo>
                      <a:pt x="168109" y="29805"/>
                      <a:pt x="180048" y="17920"/>
                      <a:pt x="192028" y="6075"/>
                    </a:cubicBezTo>
                    <a:cubicBezTo>
                      <a:pt x="199771" y="-1587"/>
                      <a:pt x="209039" y="-1992"/>
                      <a:pt x="215892" y="4807"/>
                    </a:cubicBezTo>
                    <a:cubicBezTo>
                      <a:pt x="222570" y="11431"/>
                      <a:pt x="222219" y="21279"/>
                      <a:pt x="214786" y="28739"/>
                    </a:cubicBezTo>
                    <a:cubicBezTo>
                      <a:pt x="199097" y="44482"/>
                      <a:pt x="183300" y="60131"/>
                      <a:pt x="167448" y="75914"/>
                    </a:cubicBezTo>
                    <a:cubicBezTo>
                      <a:pt x="189721" y="114470"/>
                      <a:pt x="186106" y="150448"/>
                      <a:pt x="156548" y="185240"/>
                    </a:cubicBezTo>
                    <a:cubicBezTo>
                      <a:pt x="159651" y="187803"/>
                      <a:pt x="163010" y="190137"/>
                      <a:pt x="165830" y="193010"/>
                    </a:cubicBezTo>
                    <a:cubicBezTo>
                      <a:pt x="172764" y="200079"/>
                      <a:pt x="172979" y="209414"/>
                      <a:pt x="166679" y="215836"/>
                    </a:cubicBezTo>
                    <a:cubicBezTo>
                      <a:pt x="160123" y="222500"/>
                      <a:pt x="150518" y="222500"/>
                      <a:pt x="143287" y="215404"/>
                    </a:cubicBezTo>
                    <a:cubicBezTo>
                      <a:pt x="130134" y="202507"/>
                      <a:pt x="117183" y="189395"/>
                      <a:pt x="104152" y="176390"/>
                    </a:cubicBezTo>
                    <a:cubicBezTo>
                      <a:pt x="71559" y="143852"/>
                      <a:pt x="38939" y="111353"/>
                      <a:pt x="6387" y="78774"/>
                    </a:cubicBezTo>
                    <a:cubicBezTo>
                      <a:pt x="-1842" y="70532"/>
                      <a:pt x="-2098" y="59848"/>
                      <a:pt x="5497" y="53426"/>
                    </a:cubicBezTo>
                    <a:cubicBezTo>
                      <a:pt x="11432" y="48408"/>
                      <a:pt x="19864" y="48165"/>
                      <a:pt x="25854" y="53183"/>
                    </a:cubicBezTo>
                    <a:cubicBezTo>
                      <a:pt x="29617" y="56327"/>
                      <a:pt x="33017" y="59915"/>
                      <a:pt x="36875" y="63571"/>
                    </a:cubicBezTo>
                    <a:close/>
                  </a:path>
                </a:pathLst>
              </a:custGeom>
              <a:solidFill>
                <a:srgbClr val="74CDF3"/>
              </a:solidFill>
              <a:ln w="132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C4C341E-91B7-45ED-ABCA-E98651706B66}"/>
                  </a:ext>
                </a:extLst>
              </p:cNvPr>
              <p:cNvSpPr/>
              <p:nvPr/>
            </p:nvSpPr>
            <p:spPr>
              <a:xfrm>
                <a:off x="1520186" y="4140775"/>
                <a:ext cx="67887" cy="65782"/>
              </a:xfrm>
              <a:custGeom>
                <a:avLst/>
                <a:gdLst>
                  <a:gd name="connsiteX0" fmla="*/ 24337 w 67887"/>
                  <a:gd name="connsiteY0" fmla="*/ 65783 h 65782"/>
                  <a:gd name="connsiteX1" fmla="*/ 0 w 67887"/>
                  <a:gd name="connsiteY1" fmla="*/ 41770 h 65782"/>
                  <a:gd name="connsiteX2" fmla="*/ 8485 w 67887"/>
                  <a:gd name="connsiteY2" fmla="*/ 36307 h 65782"/>
                  <a:gd name="connsiteX3" fmla="*/ 39527 w 67887"/>
                  <a:gd name="connsiteY3" fmla="*/ 5468 h 65782"/>
                  <a:gd name="connsiteX4" fmla="*/ 62933 w 67887"/>
                  <a:gd name="connsiteY4" fmla="*/ 4645 h 65782"/>
                  <a:gd name="connsiteX5" fmla="*/ 62406 w 67887"/>
                  <a:gd name="connsiteY5" fmla="*/ 27970 h 65782"/>
                  <a:gd name="connsiteX6" fmla="*/ 26239 w 67887"/>
                  <a:gd name="connsiteY6" fmla="*/ 64151 h 65782"/>
                  <a:gd name="connsiteX7" fmla="*/ 24337 w 67887"/>
                  <a:gd name="connsiteY7" fmla="*/ 65783 h 6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87" h="65782">
                    <a:moveTo>
                      <a:pt x="24337" y="65783"/>
                    </a:moveTo>
                    <a:cubicBezTo>
                      <a:pt x="16607" y="58161"/>
                      <a:pt x="9430" y="51079"/>
                      <a:pt x="0" y="41770"/>
                    </a:cubicBezTo>
                    <a:cubicBezTo>
                      <a:pt x="2887" y="39949"/>
                      <a:pt x="6125" y="38587"/>
                      <a:pt x="8485" y="36307"/>
                    </a:cubicBezTo>
                    <a:cubicBezTo>
                      <a:pt x="18967" y="26162"/>
                      <a:pt x="29112" y="15680"/>
                      <a:pt x="39527" y="5468"/>
                    </a:cubicBezTo>
                    <a:cubicBezTo>
                      <a:pt x="46690" y="-1561"/>
                      <a:pt x="56336" y="-1790"/>
                      <a:pt x="62933" y="4645"/>
                    </a:cubicBezTo>
                    <a:cubicBezTo>
                      <a:pt x="69651" y="11215"/>
                      <a:pt x="69597" y="20671"/>
                      <a:pt x="62406" y="27970"/>
                    </a:cubicBezTo>
                    <a:cubicBezTo>
                      <a:pt x="50454" y="40138"/>
                      <a:pt x="38313" y="52104"/>
                      <a:pt x="26239" y="64151"/>
                    </a:cubicBezTo>
                    <a:cubicBezTo>
                      <a:pt x="25605" y="64785"/>
                      <a:pt x="24876" y="65324"/>
                      <a:pt x="24337" y="65783"/>
                    </a:cubicBezTo>
                    <a:close/>
                  </a:path>
                </a:pathLst>
              </a:custGeom>
              <a:solidFill>
                <a:srgbClr val="202192"/>
              </a:solidFill>
              <a:ln w="132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C4D5E0F-E755-48C7-92C5-315BB885B5DE}"/>
                  </a:ext>
                </a:extLst>
              </p:cNvPr>
              <p:cNvSpPr/>
              <p:nvPr/>
            </p:nvSpPr>
            <p:spPr>
              <a:xfrm>
                <a:off x="1585169" y="4202883"/>
                <a:ext cx="64998" cy="65527"/>
              </a:xfrm>
              <a:custGeom>
                <a:avLst/>
                <a:gdLst>
                  <a:gd name="connsiteX0" fmla="*/ 0 w 64998"/>
                  <a:gd name="connsiteY0" fmla="*/ 43255 h 65527"/>
                  <a:gd name="connsiteX1" fmla="*/ 38771 w 64998"/>
                  <a:gd name="connsiteY1" fmla="*/ 4160 h 65527"/>
                  <a:gd name="connsiteX2" fmla="*/ 60450 w 64998"/>
                  <a:gd name="connsiteY2" fmla="*/ 5348 h 65527"/>
                  <a:gd name="connsiteX3" fmla="*/ 60734 w 64998"/>
                  <a:gd name="connsiteY3" fmla="*/ 26662 h 65527"/>
                  <a:gd name="connsiteX4" fmla="*/ 21868 w 64998"/>
                  <a:gd name="connsiteY4" fmla="*/ 65528 h 65527"/>
                  <a:gd name="connsiteX5" fmla="*/ 0 w 64998"/>
                  <a:gd name="connsiteY5" fmla="*/ 43255 h 6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98" h="65527">
                    <a:moveTo>
                      <a:pt x="0" y="43255"/>
                    </a:moveTo>
                    <a:cubicBezTo>
                      <a:pt x="12519" y="30574"/>
                      <a:pt x="25389" y="17111"/>
                      <a:pt x="38771" y="4160"/>
                    </a:cubicBezTo>
                    <a:cubicBezTo>
                      <a:pt x="45166" y="-2018"/>
                      <a:pt x="54312" y="-1060"/>
                      <a:pt x="60450" y="5348"/>
                    </a:cubicBezTo>
                    <a:cubicBezTo>
                      <a:pt x="66211" y="11351"/>
                      <a:pt x="66710" y="20511"/>
                      <a:pt x="60734" y="26662"/>
                    </a:cubicBezTo>
                    <a:cubicBezTo>
                      <a:pt x="47931" y="39883"/>
                      <a:pt x="34724" y="52712"/>
                      <a:pt x="21868" y="65528"/>
                    </a:cubicBezTo>
                    <a:cubicBezTo>
                      <a:pt x="14502" y="58027"/>
                      <a:pt x="7217" y="50608"/>
                      <a:pt x="0" y="43255"/>
                    </a:cubicBezTo>
                    <a:close/>
                  </a:path>
                </a:pathLst>
              </a:custGeom>
              <a:solidFill>
                <a:srgbClr val="202192"/>
              </a:solidFill>
              <a:ln w="132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92535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100000" fill="hold" grpId="1" nodeType="withEffect">
                                  <p:stCondLst>
                                    <p:cond delay="0"/>
                                  </p:stCondLst>
                                  <p:childTnLst>
                                    <p:animMotion origin="layout" path="M -2.08333E-7 -4.44444E-6 L -2.08333E-7 0.0257 " pathEditMode="relative" rAng="0" ptsTypes="AA">
                                      <p:cBhvr>
                                        <p:cTn id="9" dur="500" spd="-100000" fill="hold"/>
                                        <p:tgtEl>
                                          <p:spTgt spid="3"/>
                                        </p:tgtEl>
                                        <p:attrNameLst>
                                          <p:attrName>ppt_x</p:attrName>
                                          <p:attrName>ppt_y</p:attrName>
                                        </p:attrNameLst>
                                      </p:cBhvr>
                                      <p:rCtr x="0" y="1273"/>
                                    </p:animMotion>
                                  </p:childTnLst>
                                </p:cTn>
                              </p:par>
                              <p:par>
                                <p:cTn id="10" presetID="10" presetClass="entr" presetSubtype="0" fill="hold" nodeType="with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500"/>
                                        <p:tgtEl>
                                          <p:spTgt spid="144"/>
                                        </p:tgtEl>
                                      </p:cBhvr>
                                    </p:animEffect>
                                  </p:childTnLst>
                                </p:cTn>
                              </p:par>
                              <p:par>
                                <p:cTn id="13" presetID="42" presetClass="path" presetSubtype="0" decel="100000" fill="hold" nodeType="withEffect">
                                  <p:stCondLst>
                                    <p:cond delay="0"/>
                                  </p:stCondLst>
                                  <p:childTnLst>
                                    <p:animMotion origin="layout" path="M 2.70833E-6 1.85185E-6 L 2.70833E-6 0.02569 " pathEditMode="relative" rAng="0" ptsTypes="AA">
                                      <p:cBhvr>
                                        <p:cTn id="14" dur="500" spd="-100000" fill="hold"/>
                                        <p:tgtEl>
                                          <p:spTgt spid="144"/>
                                        </p:tgtEl>
                                        <p:attrNameLst>
                                          <p:attrName>ppt_x</p:attrName>
                                          <p:attrName>ppt_y</p:attrName>
                                        </p:attrNameLst>
                                      </p:cBhvr>
                                      <p:rCtr x="0" y="1273"/>
                                    </p:animMotion>
                                  </p:childTnLst>
                                </p:cTn>
                              </p:par>
                              <p:par>
                                <p:cTn id="15" presetID="10" presetClass="entr" presetSubtype="0" fill="hold" nodeType="withEffect">
                                  <p:stCondLst>
                                    <p:cond delay="5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500"/>
                                        <p:tgtEl>
                                          <p:spTgt spid="145"/>
                                        </p:tgtEl>
                                      </p:cBhvr>
                                    </p:animEffect>
                                  </p:childTnLst>
                                </p:cTn>
                              </p:par>
                              <p:par>
                                <p:cTn id="18" presetID="42" presetClass="path" presetSubtype="0" decel="100000" fill="hold" nodeType="withEffect">
                                  <p:stCondLst>
                                    <p:cond delay="50"/>
                                  </p:stCondLst>
                                  <p:childTnLst>
                                    <p:animMotion origin="layout" path="M 3.33333E-6 1.85185E-6 L 3.33333E-6 0.02569 " pathEditMode="relative" rAng="0" ptsTypes="AA">
                                      <p:cBhvr>
                                        <p:cTn id="19" dur="500" spd="-100000" fill="hold"/>
                                        <p:tgtEl>
                                          <p:spTgt spid="145"/>
                                        </p:tgtEl>
                                        <p:attrNameLst>
                                          <p:attrName>ppt_x</p:attrName>
                                          <p:attrName>ppt_y</p:attrName>
                                        </p:attrNameLst>
                                      </p:cBhvr>
                                      <p:rCtr x="0" y="1273"/>
                                    </p:animMotion>
                                  </p:childTnLst>
                                </p:cTn>
                              </p:par>
                              <p:par>
                                <p:cTn id="20" presetID="10" presetClass="entr" presetSubtype="0" fill="hold" nodeType="withEffect">
                                  <p:stCondLst>
                                    <p:cond delay="10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childTnLst>
                                </p:cTn>
                              </p:par>
                              <p:par>
                                <p:cTn id="23" presetID="42" presetClass="path" presetSubtype="0" decel="100000" fill="hold" nodeType="withEffect">
                                  <p:stCondLst>
                                    <p:cond delay="100"/>
                                  </p:stCondLst>
                                  <p:childTnLst>
                                    <p:animMotion origin="layout" path="M 4.16667E-6 0 L 4.16667E-6 0.02569 " pathEditMode="relative" rAng="0" ptsTypes="AA">
                                      <p:cBhvr>
                                        <p:cTn id="24" dur="500" spd="-100000" fill="hold"/>
                                        <p:tgtEl>
                                          <p:spTgt spid="146"/>
                                        </p:tgtEl>
                                        <p:attrNameLst>
                                          <p:attrName>ppt_x</p:attrName>
                                          <p:attrName>ppt_y</p:attrName>
                                        </p:attrNameLst>
                                      </p:cBhvr>
                                      <p:rCtr x="0" y="1273"/>
                                    </p:animMotion>
                                  </p:childTnLst>
                                </p:cTn>
                              </p:par>
                              <p:par>
                                <p:cTn id="25" presetID="10" presetClass="entr" presetSubtype="0" fill="hold" nodeType="withEffect">
                                  <p:stCondLst>
                                    <p:cond delay="150"/>
                                  </p:stCondLst>
                                  <p:childTnLst>
                                    <p:set>
                                      <p:cBhvr>
                                        <p:cTn id="26" dur="1" fill="hold">
                                          <p:stCondLst>
                                            <p:cond delay="0"/>
                                          </p:stCondLst>
                                        </p:cTn>
                                        <p:tgtEl>
                                          <p:spTgt spid="147"/>
                                        </p:tgtEl>
                                        <p:attrNameLst>
                                          <p:attrName>style.visibility</p:attrName>
                                        </p:attrNameLst>
                                      </p:cBhvr>
                                      <p:to>
                                        <p:strVal val="visible"/>
                                      </p:to>
                                    </p:set>
                                    <p:animEffect transition="in" filter="fade">
                                      <p:cBhvr>
                                        <p:cTn id="27" dur="500"/>
                                        <p:tgtEl>
                                          <p:spTgt spid="147"/>
                                        </p:tgtEl>
                                      </p:cBhvr>
                                    </p:animEffect>
                                  </p:childTnLst>
                                </p:cTn>
                              </p:par>
                              <p:par>
                                <p:cTn id="28" presetID="42" presetClass="path" presetSubtype="0" decel="100000" fill="hold" nodeType="withEffect">
                                  <p:stCondLst>
                                    <p:cond delay="150"/>
                                  </p:stCondLst>
                                  <p:childTnLst>
                                    <p:animMotion origin="layout" path="M -3.125E-6 -2.59259E-6 L -3.125E-6 0.0257 " pathEditMode="relative" rAng="0" ptsTypes="AA">
                                      <p:cBhvr>
                                        <p:cTn id="29" dur="500" spd="-100000" fill="hold"/>
                                        <p:tgtEl>
                                          <p:spTgt spid="147"/>
                                        </p:tgtEl>
                                        <p:attrNameLst>
                                          <p:attrName>ppt_x</p:attrName>
                                          <p:attrName>ppt_y</p:attrName>
                                        </p:attrNameLst>
                                      </p:cBhvr>
                                      <p:rCtr x="0" y="1273"/>
                                    </p:animMotion>
                                  </p:childTnLst>
                                </p:cTn>
                              </p:par>
                              <p:par>
                                <p:cTn id="30" presetID="10" presetClass="entr" presetSubtype="0" fill="hold" nodeType="withEffect">
                                  <p:stCondLst>
                                    <p:cond delay="15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42" presetClass="path" presetSubtype="0" decel="100000" fill="hold" nodeType="withEffect">
                                  <p:stCondLst>
                                    <p:cond delay="150"/>
                                  </p:stCondLst>
                                  <p:childTnLst>
                                    <p:animMotion origin="layout" path="M 4.16667E-6 0 L 4.16667E-6 0.02569 " pathEditMode="relative" rAng="0" ptsTypes="AA">
                                      <p:cBhvr>
                                        <p:cTn id="34" dur="500" spd="-100000" fill="hold"/>
                                        <p:tgtEl>
                                          <p:spTgt spid="17"/>
                                        </p:tgtEl>
                                        <p:attrNameLst>
                                          <p:attrName>ppt_x</p:attrName>
                                          <p:attrName>ppt_y</p:attrName>
                                        </p:attrNameLst>
                                      </p:cBhvr>
                                      <p:rCtr x="0" y="1273"/>
                                    </p:animMotion>
                                  </p:childTnLst>
                                </p:cTn>
                              </p:par>
                              <p:par>
                                <p:cTn id="35" presetID="10" presetClass="entr" presetSubtype="0" fill="hold" nodeType="withEffect">
                                  <p:stCondLst>
                                    <p:cond delay="20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500"/>
                                        <p:tgtEl>
                                          <p:spTgt spid="150"/>
                                        </p:tgtEl>
                                      </p:cBhvr>
                                    </p:animEffect>
                                  </p:childTnLst>
                                </p:cTn>
                              </p:par>
                              <p:par>
                                <p:cTn id="38" presetID="42" presetClass="path" presetSubtype="0" decel="100000" fill="hold" nodeType="withEffect">
                                  <p:stCondLst>
                                    <p:cond delay="200"/>
                                  </p:stCondLst>
                                  <p:childTnLst>
                                    <p:animMotion origin="layout" path="M -1.66667E-6 -2.59259E-6 L -1.66667E-6 0.0257 " pathEditMode="relative" rAng="0" ptsTypes="AA">
                                      <p:cBhvr>
                                        <p:cTn id="39" dur="500" spd="-100000" fill="hold"/>
                                        <p:tgtEl>
                                          <p:spTgt spid="150"/>
                                        </p:tgtEl>
                                        <p:attrNameLst>
                                          <p:attrName>ppt_x</p:attrName>
                                          <p:attrName>ppt_y</p:attrName>
                                        </p:attrNameLst>
                                      </p:cBhvr>
                                      <p:rCtr x="0" y="1273"/>
                                    </p:animMotion>
                                  </p:childTnLst>
                                </p:cTn>
                              </p:par>
                              <p:par>
                                <p:cTn id="40" presetID="16" presetClass="entr" presetSubtype="37" fill="hold" nodeType="withEffect">
                                  <p:stCondLst>
                                    <p:cond delay="200"/>
                                  </p:stCondLst>
                                  <p:childTnLst>
                                    <p:set>
                                      <p:cBhvr>
                                        <p:cTn id="41" dur="1" fill="hold">
                                          <p:stCondLst>
                                            <p:cond delay="0"/>
                                          </p:stCondLst>
                                        </p:cTn>
                                        <p:tgtEl>
                                          <p:spTgt spid="4"/>
                                        </p:tgtEl>
                                        <p:attrNameLst>
                                          <p:attrName>style.visibility</p:attrName>
                                        </p:attrNameLst>
                                      </p:cBhvr>
                                      <p:to>
                                        <p:strVal val="visible"/>
                                      </p:to>
                                    </p:set>
                                    <p:animEffect transition="in" filter="barn(outVertical)">
                                      <p:cBhvr>
                                        <p:cTn id="42" dur="500"/>
                                        <p:tgtEl>
                                          <p:spTgt spid="4"/>
                                        </p:tgtEl>
                                      </p:cBhvr>
                                    </p:animEffect>
                                  </p:childTnLst>
                                </p:cTn>
                              </p:par>
                              <p:par>
                                <p:cTn id="43" presetID="10" presetClass="entr" presetSubtype="0" fill="hold" nodeType="withEffect">
                                  <p:stCondLst>
                                    <p:cond delay="250"/>
                                  </p:stCondLst>
                                  <p:childTnLst>
                                    <p:set>
                                      <p:cBhvr>
                                        <p:cTn id="44" dur="1" fill="hold">
                                          <p:stCondLst>
                                            <p:cond delay="0"/>
                                          </p:stCondLst>
                                        </p:cTn>
                                        <p:tgtEl>
                                          <p:spTgt spid="149"/>
                                        </p:tgtEl>
                                        <p:attrNameLst>
                                          <p:attrName>style.visibility</p:attrName>
                                        </p:attrNameLst>
                                      </p:cBhvr>
                                      <p:to>
                                        <p:strVal val="visible"/>
                                      </p:to>
                                    </p:set>
                                    <p:animEffect transition="in" filter="fade">
                                      <p:cBhvr>
                                        <p:cTn id="45" dur="500"/>
                                        <p:tgtEl>
                                          <p:spTgt spid="149"/>
                                        </p:tgtEl>
                                      </p:cBhvr>
                                    </p:animEffect>
                                  </p:childTnLst>
                                </p:cTn>
                              </p:par>
                              <p:par>
                                <p:cTn id="46" presetID="42" presetClass="path" presetSubtype="0" decel="100000" fill="hold" nodeType="withEffect">
                                  <p:stCondLst>
                                    <p:cond delay="250"/>
                                  </p:stCondLst>
                                  <p:childTnLst>
                                    <p:animMotion origin="layout" path="M -4.16667E-6 -4.44444E-6 L -4.16667E-6 0.0257 " pathEditMode="relative" rAng="0" ptsTypes="AA">
                                      <p:cBhvr>
                                        <p:cTn id="47" dur="500" spd="-100000" fill="hold"/>
                                        <p:tgtEl>
                                          <p:spTgt spid="149"/>
                                        </p:tgtEl>
                                        <p:attrNameLst>
                                          <p:attrName>ppt_x</p:attrName>
                                          <p:attrName>ppt_y</p:attrName>
                                        </p:attrNameLst>
                                      </p:cBhvr>
                                      <p:rCtr x="0"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49BF-79E3-475E-9CC4-9536861D4F3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7B5BC19-B1EB-4A25-B48F-4F9A7F59D3D8}"/>
              </a:ext>
            </a:extLst>
          </p:cNvPr>
          <p:cNvSpPr>
            <a:spLocks noGrp="1"/>
          </p:cNvSpPr>
          <p:nvPr>
            <p:ph sz="quarter" idx="10"/>
          </p:nvPr>
        </p:nvSpPr>
        <p:spPr>
          <a:xfrm>
            <a:off x="584200" y="1435100"/>
            <a:ext cx="11018838" cy="4998291"/>
          </a:xfrm>
        </p:spPr>
        <p:txBody>
          <a:bodyPr/>
          <a:lstStyle/>
          <a:p>
            <a:pPr marL="0" indent="0" fontAlgn="base">
              <a:buNone/>
            </a:pPr>
            <a:r>
              <a:rPr lang="en-US" dirty="0">
                <a:hlinkClick r:id="rId2"/>
              </a:rPr>
              <a:t>Dapr.io</a:t>
            </a:r>
            <a:r>
              <a:rPr lang="en-US" dirty="0"/>
              <a:t> </a:t>
            </a:r>
            <a:br>
              <a:rPr lang="en-US" dirty="0"/>
            </a:br>
            <a:r>
              <a:rPr lang="en-US" dirty="0">
                <a:hlinkClick r:id="rId3"/>
              </a:rPr>
              <a:t>Dapr on </a:t>
            </a:r>
            <a:r>
              <a:rPr lang="en-US" dirty="0" err="1">
                <a:hlinkClick r:id="rId3"/>
              </a:rPr>
              <a:t>Github</a:t>
            </a:r>
            <a:r>
              <a:rPr lang="en-US" dirty="0"/>
              <a:t> </a:t>
            </a:r>
          </a:p>
          <a:p>
            <a:pPr marL="0" indent="0" fontAlgn="base">
              <a:buNone/>
            </a:pPr>
            <a:r>
              <a:rPr lang="en-US" dirty="0">
                <a:hlinkClick r:id="rId4"/>
              </a:rPr>
              <a:t>Dapr on discord</a:t>
            </a:r>
            <a:endParaRPr lang="en-US" dirty="0"/>
          </a:p>
          <a:p>
            <a:pPr marL="0" indent="0" fontAlgn="base">
              <a:buNone/>
            </a:pPr>
            <a:r>
              <a:rPr lang="en-US" dirty="0">
                <a:hlinkClick r:id="rId5"/>
              </a:rPr>
              <a:t>Dapr for .NET Developers</a:t>
            </a:r>
            <a:r>
              <a:rPr lang="en-US" dirty="0"/>
              <a:t> 📘</a:t>
            </a:r>
          </a:p>
          <a:p>
            <a:pPr marL="0" indent="0" fontAlgn="base">
              <a:buNone/>
            </a:pPr>
            <a:r>
              <a:rPr lang="en-US" dirty="0">
                <a:hlinkClick r:id="rId6"/>
              </a:rPr>
              <a:t>Learning Dapr - Building Distributed Cloud Native Applications</a:t>
            </a:r>
            <a:r>
              <a:rPr lang="en-US" dirty="0"/>
              <a:t> 📘</a:t>
            </a:r>
          </a:p>
          <a:p>
            <a:pPr marL="0" indent="0" fontAlgn="base">
              <a:buNone/>
            </a:pPr>
            <a:r>
              <a:rPr lang="en-US" dirty="0">
                <a:hlinkClick r:id="rId7"/>
              </a:rPr>
              <a:t>Dapr SDK for .NET</a:t>
            </a:r>
            <a:r>
              <a:rPr lang="en-US" dirty="0"/>
              <a:t> 👩🏼‍💻</a:t>
            </a:r>
            <a:endParaRPr lang="en-US" dirty="0">
              <a:hlinkClick r:id="rId8"/>
            </a:endParaRPr>
          </a:p>
          <a:p>
            <a:pPr marL="0" indent="0" fontAlgn="base">
              <a:buNone/>
            </a:pPr>
            <a:r>
              <a:rPr lang="en-US" dirty="0" err="1">
                <a:hlinkClick r:id="rId8"/>
              </a:rPr>
              <a:t>eShopOnDapr</a:t>
            </a:r>
            <a:r>
              <a:rPr lang="en-US" dirty="0">
                <a:hlinkClick r:id="rId8"/>
              </a:rPr>
              <a:t>, .NET distributed application</a:t>
            </a:r>
            <a:r>
              <a:rPr lang="en-US" dirty="0"/>
              <a:t> 👩🏼‍💻</a:t>
            </a:r>
          </a:p>
          <a:p>
            <a:pPr marL="0" indent="0" fontAlgn="base">
              <a:buNone/>
            </a:pPr>
            <a:r>
              <a:rPr lang="en-US" dirty="0">
                <a:hlinkClick r:id="rId9"/>
              </a:rPr>
              <a:t>My Dapr playground </a:t>
            </a:r>
            <a:r>
              <a:rPr lang="en-US" dirty="0"/>
              <a:t>👩🏼‍💻</a:t>
            </a:r>
            <a:r>
              <a:rPr lang="en-US" b="0" i="0" dirty="0">
                <a:solidFill>
                  <a:srgbClr val="E8E6E3"/>
                </a:solidFill>
                <a:effectLst/>
                <a:latin typeface="Source Sans Pro" panose="020B0503030403020204" pitchFamily="34" charset="0"/>
              </a:rPr>
              <a:t> </a:t>
            </a:r>
          </a:p>
          <a:p>
            <a:pPr marL="0" indent="0" fontAlgn="base">
              <a:buNone/>
            </a:pPr>
            <a:r>
              <a:rPr lang="en-US" dirty="0">
                <a:hlinkClick r:id="rId10"/>
              </a:rPr>
              <a:t>My Dapr blog posts</a:t>
            </a:r>
            <a:endParaRPr lang="en-US" dirty="0"/>
          </a:p>
          <a:p>
            <a:endParaRPr lang="en-US" dirty="0"/>
          </a:p>
        </p:txBody>
      </p:sp>
      <p:pic>
        <p:nvPicPr>
          <p:cNvPr id="4" name="Graphic 3">
            <a:extLst>
              <a:ext uri="{FF2B5EF4-FFF2-40B4-BE49-F238E27FC236}">
                <a16:creationId xmlns:a16="http://schemas.microsoft.com/office/drawing/2014/main" id="{4D41EE6A-C987-4885-BB6E-4D53824A245D}"/>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l="9333" t="18330" r="9333" b="18330"/>
          <a:stretch/>
        </p:blipFill>
        <p:spPr>
          <a:xfrm>
            <a:off x="8850100" y="916304"/>
            <a:ext cx="2135887" cy="1663379"/>
          </a:xfrm>
          <a:prstGeom prst="rect">
            <a:avLst/>
          </a:prstGeom>
        </p:spPr>
      </p:pic>
    </p:spTree>
    <p:extLst>
      <p:ext uri="{BB962C8B-B14F-4D97-AF65-F5344CB8AC3E}">
        <p14:creationId xmlns:p14="http://schemas.microsoft.com/office/powerpoint/2010/main" val="40078985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C8FD-F840-4B9D-8948-2089F7E33E94}"/>
              </a:ext>
            </a:extLst>
          </p:cNvPr>
          <p:cNvSpPr>
            <a:spLocks noGrp="1"/>
          </p:cNvSpPr>
          <p:nvPr>
            <p:ph type="title"/>
          </p:nvPr>
        </p:nvSpPr>
        <p:spPr>
          <a:xfrm>
            <a:off x="4240303" y="0"/>
            <a:ext cx="8355110" cy="6858000"/>
          </a:xfrm>
        </p:spPr>
        <p:txBody>
          <a:bodyPr/>
          <a:lstStyle/>
          <a:p>
            <a:pPr algn="ctr"/>
            <a:br>
              <a:rPr lang="en-US" sz="6600" b="1" i="0" dirty="0">
                <a:solidFill>
                  <a:srgbClr val="E8E6E3"/>
                </a:solidFill>
                <a:effectLst/>
                <a:latin typeface="Source Sans Pro" panose="020B0503030403020204" pitchFamily="34" charset="0"/>
              </a:rPr>
            </a:br>
            <a:br>
              <a:rPr lang="en-US" sz="6600" b="1" i="0" dirty="0">
                <a:solidFill>
                  <a:srgbClr val="E8E6E3"/>
                </a:solidFill>
                <a:effectLst/>
                <a:latin typeface="Source Sans Pro" panose="020B0503030403020204" pitchFamily="34" charset="0"/>
              </a:rPr>
            </a:br>
            <a:r>
              <a:rPr lang="en-US" sz="6600" b="1" i="0" dirty="0">
                <a:solidFill>
                  <a:srgbClr val="E8E6E3"/>
                </a:solidFill>
                <a:effectLst/>
                <a:latin typeface="Source Sans Pro" panose="020B0503030403020204" pitchFamily="34" charset="0"/>
              </a:rPr>
              <a:t>Thank You! 🚀</a:t>
            </a:r>
            <a:br>
              <a:rPr lang="en-US" sz="6600" b="1" i="0" dirty="0">
                <a:solidFill>
                  <a:srgbClr val="E8E6E3"/>
                </a:solidFill>
                <a:effectLst/>
                <a:latin typeface="Source Sans Pro" panose="020B0503030403020204" pitchFamily="34" charset="0"/>
              </a:rPr>
            </a:br>
            <a:br>
              <a:rPr lang="en-US" sz="4400" b="1" i="0" dirty="0">
                <a:solidFill>
                  <a:srgbClr val="E8E6E3"/>
                </a:solidFill>
                <a:effectLst/>
                <a:latin typeface="Source Sans Pro" panose="020B0503030403020204" pitchFamily="34" charset="0"/>
              </a:rPr>
            </a:br>
            <a:r>
              <a:rPr lang="en-US" sz="4000" b="1" i="0" u="none" strike="noStrike" dirty="0">
                <a:solidFill>
                  <a:srgbClr val="49B2FA"/>
                </a:solidFill>
                <a:effectLst/>
                <a:latin typeface="Source Sans Pro" panose="020B0503030403020204" pitchFamily="34" charset="0"/>
                <a:hlinkClick r:id="rId2"/>
              </a:rPr>
              <a:t>Laurent Kempé</a:t>
            </a:r>
            <a:br>
              <a:rPr lang="en-US" sz="4000" b="1" i="0" dirty="0">
                <a:solidFill>
                  <a:srgbClr val="E8E6E3"/>
                </a:solidFill>
                <a:effectLst/>
                <a:latin typeface="Source Sans Pro" panose="020B0503030403020204" pitchFamily="34" charset="0"/>
              </a:rPr>
            </a:br>
            <a:r>
              <a:rPr lang="en-US" sz="4000" b="0" i="0" u="none" strike="noStrike" dirty="0">
                <a:solidFill>
                  <a:srgbClr val="49B2FA"/>
                </a:solidFill>
                <a:effectLst/>
                <a:latin typeface="Source Sans Pro" panose="020B0503030403020204" pitchFamily="34" charset="0"/>
                <a:hlinkClick r:id="rId2"/>
              </a:rPr>
              <a:t>https://laurentkempe.com/</a:t>
            </a:r>
            <a:br>
              <a:rPr lang="en-US" sz="4000" b="0" i="0" dirty="0">
                <a:solidFill>
                  <a:srgbClr val="E8E6E3"/>
                </a:solidFill>
                <a:effectLst/>
                <a:latin typeface="Source Sans Pro" panose="020B0503030403020204" pitchFamily="34" charset="0"/>
              </a:rPr>
            </a:br>
            <a:br>
              <a:rPr lang="en-US" sz="4000" b="0" i="0" dirty="0">
                <a:solidFill>
                  <a:srgbClr val="E8E6E3"/>
                </a:solidFill>
                <a:effectLst/>
                <a:latin typeface="Source Sans Pro" panose="020B0503030403020204" pitchFamily="34" charset="0"/>
              </a:rPr>
            </a:br>
            <a:r>
              <a:rPr lang="en-US" sz="4000" dirty="0">
                <a:latin typeface="Font Awesome 5 Brands Regular" panose="02000503000000000000" pitchFamily="50" charset="0"/>
              </a:rPr>
              <a:t></a:t>
            </a:r>
            <a:r>
              <a:rPr lang="en-US" sz="4000" b="0" i="0" dirty="0">
                <a:solidFill>
                  <a:srgbClr val="E8E6E3"/>
                </a:solidFill>
                <a:effectLst/>
                <a:latin typeface="Source Sans Pro" panose="020B0503030403020204" pitchFamily="34" charset="0"/>
              </a:rPr>
              <a:t> </a:t>
            </a:r>
            <a:r>
              <a:rPr lang="en-US" sz="4000" b="0" i="0" u="none" strike="noStrike" dirty="0">
                <a:solidFill>
                  <a:srgbClr val="49B2FA"/>
                </a:solidFill>
                <a:effectLst/>
                <a:latin typeface="Source Sans Pro" panose="020B0503030403020204" pitchFamily="34" charset="0"/>
                <a:hlinkClick r:id="rId3"/>
              </a:rPr>
              <a:t>@laurentkempe</a:t>
            </a:r>
            <a:br>
              <a:rPr lang="en-US" sz="4000" u="none" strike="noStrike" dirty="0">
                <a:solidFill>
                  <a:srgbClr val="E8E6E3"/>
                </a:solidFill>
                <a:latin typeface="Source Sans Pro" panose="020B0503030403020204" pitchFamily="34" charset="0"/>
              </a:rPr>
            </a:br>
            <a:r>
              <a:rPr lang="en-US" sz="4000" dirty="0">
                <a:latin typeface="Font Awesome 5 Brands Regular" panose="02000503000000000000" pitchFamily="50" charset="0"/>
              </a:rPr>
              <a:t> </a:t>
            </a:r>
            <a:r>
              <a:rPr lang="en-US" sz="4000" b="0" i="0" u="none" strike="noStrike" dirty="0">
                <a:solidFill>
                  <a:srgbClr val="7EC8FC"/>
                </a:solidFill>
                <a:effectLst/>
                <a:latin typeface="Source Sans Pro" panose="020B0503030403020204" pitchFamily="34" charset="0"/>
                <a:hlinkClick r:id="rId4"/>
              </a:rPr>
              <a:t>@laurentkempe</a:t>
            </a:r>
            <a:br>
              <a:rPr lang="en-US" sz="4000" b="0" i="0" u="none" strike="noStrike" dirty="0">
                <a:solidFill>
                  <a:srgbClr val="7EC8FC"/>
                </a:solidFill>
                <a:effectLst/>
                <a:latin typeface="Source Sans Pro" panose="020B0503030403020204" pitchFamily="34" charset="0"/>
              </a:rPr>
            </a:br>
            <a:br>
              <a:rPr lang="en-US" sz="3600" dirty="0">
                <a:latin typeface="MS Shell Dlg 2" panose="020B0604030504040204" pitchFamily="34" charset="0"/>
              </a:rPr>
            </a:br>
            <a:endParaRPr lang="en-US" sz="6600" b="1" i="0" dirty="0">
              <a:solidFill>
                <a:srgbClr val="E8E6E3"/>
              </a:solidFill>
              <a:effectLst/>
              <a:latin typeface="Source Sans Pro" panose="020B0503030403020204" pitchFamily="34" charset="0"/>
            </a:endParaRPr>
          </a:p>
        </p:txBody>
      </p:sp>
    </p:spTree>
    <p:extLst>
      <p:ext uri="{BB962C8B-B14F-4D97-AF65-F5344CB8AC3E}">
        <p14:creationId xmlns:p14="http://schemas.microsoft.com/office/powerpoint/2010/main" val="27132012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A79313-D575-4F75-B984-36733D176AF9}"/>
              </a:ext>
            </a:extLst>
          </p:cNvPr>
          <p:cNvSpPr/>
          <p:nvPr/>
        </p:nvSpPr>
        <p:spPr bwMode="auto">
          <a:xfrm>
            <a:off x="1232210" y="2380097"/>
            <a:ext cx="9727580" cy="3249178"/>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7" name="Group 66">
            <a:extLst>
              <a:ext uri="{FF2B5EF4-FFF2-40B4-BE49-F238E27FC236}">
                <a16:creationId xmlns:a16="http://schemas.microsoft.com/office/drawing/2014/main" id="{2FF7ECAF-FFA0-4B4A-B374-B62044645A9E}"/>
              </a:ext>
            </a:extLst>
          </p:cNvPr>
          <p:cNvGrpSpPr/>
          <p:nvPr/>
        </p:nvGrpSpPr>
        <p:grpSpPr>
          <a:xfrm>
            <a:off x="4213452" y="2183868"/>
            <a:ext cx="3765096" cy="378166"/>
            <a:chOff x="5123845" y="4079063"/>
            <a:chExt cx="3765096" cy="378166"/>
          </a:xfrm>
        </p:grpSpPr>
        <p:sp>
          <p:nvSpPr>
            <p:cNvPr id="71" name="Rounded Rectangle 5">
              <a:extLst>
                <a:ext uri="{FF2B5EF4-FFF2-40B4-BE49-F238E27FC236}">
                  <a16:creationId xmlns:a16="http://schemas.microsoft.com/office/drawing/2014/main" id="{D543A6E1-1AD8-491E-B76A-C9E3A749DF1B}"/>
                </a:ext>
              </a:extLst>
            </p:cNvPr>
            <p:cNvSpPr/>
            <p:nvPr/>
          </p:nvSpPr>
          <p:spPr bwMode="auto">
            <a:xfrm flipH="1">
              <a:off x="5123845" y="4081986"/>
              <a:ext cx="1644726" cy="375243"/>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78D4"/>
                  </a:solidFill>
                  <a:effectLst/>
                  <a:uLnTx/>
                  <a:uFillTx/>
                  <a:latin typeface="Segoe UI Semibold"/>
                  <a:ea typeface="+mn-ea"/>
                  <a:cs typeface="Segoe UI" pitchFamily="34" charset="0"/>
                </a:rPr>
                <a:t>HTTP API</a:t>
              </a:r>
            </a:p>
          </p:txBody>
        </p:sp>
        <p:sp>
          <p:nvSpPr>
            <p:cNvPr id="72" name="Rounded Rectangle 5">
              <a:extLst>
                <a:ext uri="{FF2B5EF4-FFF2-40B4-BE49-F238E27FC236}">
                  <a16:creationId xmlns:a16="http://schemas.microsoft.com/office/drawing/2014/main" id="{11F7CD0D-F7F5-4927-BA4A-B5BC6C326CFD}"/>
                </a:ext>
              </a:extLst>
            </p:cNvPr>
            <p:cNvSpPr/>
            <p:nvPr/>
          </p:nvSpPr>
          <p:spPr bwMode="auto">
            <a:xfrm flipH="1">
              <a:off x="7244215" y="4079063"/>
              <a:ext cx="1644726" cy="375243"/>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78D4"/>
                  </a:solidFill>
                  <a:effectLst/>
                  <a:uLnTx/>
                  <a:uFillTx/>
                  <a:latin typeface="Segoe UI Semibold"/>
                  <a:ea typeface="+mn-ea"/>
                  <a:cs typeface="Segoe UI" pitchFamily="34" charset="0"/>
                </a:rPr>
                <a:t>gRPC API</a:t>
              </a:r>
            </a:p>
          </p:txBody>
        </p:sp>
      </p:grpSp>
      <p:pic>
        <p:nvPicPr>
          <p:cNvPr id="17" name="Graphic 16">
            <a:extLst>
              <a:ext uri="{FF2B5EF4-FFF2-40B4-BE49-F238E27FC236}">
                <a16:creationId xmlns:a16="http://schemas.microsoft.com/office/drawing/2014/main" id="{3DC59CFF-EA6E-4DD4-8B0B-4FACA3989EBC}"/>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333" t="18330" r="9333" b="18330"/>
          <a:stretch/>
        </p:blipFill>
        <p:spPr>
          <a:xfrm>
            <a:off x="5563326" y="2781643"/>
            <a:ext cx="1065348" cy="829670"/>
          </a:xfrm>
          <a:prstGeom prst="rect">
            <a:avLst/>
          </a:prstGeom>
        </p:spPr>
      </p:pic>
      <p:sp>
        <p:nvSpPr>
          <p:cNvPr id="4" name="Title 3">
            <a:extLst>
              <a:ext uri="{FF2B5EF4-FFF2-40B4-BE49-F238E27FC236}">
                <a16:creationId xmlns:a16="http://schemas.microsoft.com/office/drawing/2014/main" id="{0ED6DA03-018B-4D45-8E42-7A654A7AB5EE}"/>
              </a:ext>
            </a:extLst>
          </p:cNvPr>
          <p:cNvSpPr>
            <a:spLocks noGrp="1"/>
          </p:cNvSpPr>
          <p:nvPr>
            <p:ph type="title"/>
          </p:nvPr>
        </p:nvSpPr>
        <p:spPr>
          <a:xfrm>
            <a:off x="586740" y="1243108"/>
            <a:ext cx="11018520" cy="553998"/>
          </a:xfrm>
        </p:spPr>
        <p:txBody>
          <a:bodyPr/>
          <a:lstStyle/>
          <a:p>
            <a:pPr algn="ctr"/>
            <a:r>
              <a:rPr lang="en-US" dirty="0"/>
              <a:t>Microservice building blocks</a:t>
            </a:r>
          </a:p>
        </p:txBody>
      </p:sp>
      <p:grpSp>
        <p:nvGrpSpPr>
          <p:cNvPr id="105" name="Group 104">
            <a:extLst>
              <a:ext uri="{FF2B5EF4-FFF2-40B4-BE49-F238E27FC236}">
                <a16:creationId xmlns:a16="http://schemas.microsoft.com/office/drawing/2014/main" id="{9068566A-35B8-4E10-A49E-E620705CB6E3}"/>
              </a:ext>
            </a:extLst>
          </p:cNvPr>
          <p:cNvGrpSpPr/>
          <p:nvPr/>
        </p:nvGrpSpPr>
        <p:grpSpPr>
          <a:xfrm>
            <a:off x="1653163" y="3821452"/>
            <a:ext cx="8879248" cy="1499446"/>
            <a:chOff x="1653163" y="3821452"/>
            <a:chExt cx="8879248" cy="1499446"/>
          </a:xfrm>
        </p:grpSpPr>
        <p:grpSp>
          <p:nvGrpSpPr>
            <p:cNvPr id="5" name="Group 4">
              <a:extLst>
                <a:ext uri="{FF2B5EF4-FFF2-40B4-BE49-F238E27FC236}">
                  <a16:creationId xmlns:a16="http://schemas.microsoft.com/office/drawing/2014/main" id="{DEA53FAD-074E-43AB-95A5-6AB06A6A9B10}"/>
                </a:ext>
              </a:extLst>
            </p:cNvPr>
            <p:cNvGrpSpPr/>
            <p:nvPr/>
          </p:nvGrpSpPr>
          <p:grpSpPr>
            <a:xfrm>
              <a:off x="1653163" y="3821452"/>
              <a:ext cx="8879248" cy="1499446"/>
              <a:chOff x="1653163" y="3821452"/>
              <a:chExt cx="8879248" cy="1499446"/>
            </a:xfrm>
          </p:grpSpPr>
          <p:sp>
            <p:nvSpPr>
              <p:cNvPr id="10" name="Rectangle 9">
                <a:extLst>
                  <a:ext uri="{FF2B5EF4-FFF2-40B4-BE49-F238E27FC236}">
                    <a16:creationId xmlns:a16="http://schemas.microsoft.com/office/drawing/2014/main" id="{671078C8-798D-453D-B9A7-3DEA3F216394}"/>
                  </a:ext>
                </a:extLst>
              </p:cNvPr>
              <p:cNvSpPr/>
              <p:nvPr/>
            </p:nvSpPr>
            <p:spPr bwMode="auto">
              <a:xfrm>
                <a:off x="1653163" y="3821452"/>
                <a:ext cx="1115445" cy="1499446"/>
              </a:xfrm>
              <a:prstGeom prst="rect">
                <a:avLst/>
              </a:prstGeom>
              <a:solidFill>
                <a:srgbClr val="0078D4"/>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822960" rIns="18288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Service-to-service invocation</a:t>
                </a:r>
              </a:p>
            </p:txBody>
          </p:sp>
          <p:sp>
            <p:nvSpPr>
              <p:cNvPr id="11" name="Rectangle 10">
                <a:extLst>
                  <a:ext uri="{FF2B5EF4-FFF2-40B4-BE49-F238E27FC236}">
                    <a16:creationId xmlns:a16="http://schemas.microsoft.com/office/drawing/2014/main" id="{812614EF-FBDC-4940-B9B6-07C37E6265A3}"/>
                  </a:ext>
                </a:extLst>
              </p:cNvPr>
              <p:cNvSpPr/>
              <p:nvPr/>
            </p:nvSpPr>
            <p:spPr bwMode="auto">
              <a:xfrm>
                <a:off x="2763389" y="3821452"/>
                <a:ext cx="1115445" cy="1499446"/>
              </a:xfrm>
              <a:prstGeom prst="rect">
                <a:avLst/>
              </a:prstGeom>
              <a:solidFill>
                <a:srgbClr val="156AB3"/>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State management</a:t>
                </a:r>
              </a:p>
            </p:txBody>
          </p:sp>
          <p:sp>
            <p:nvSpPr>
              <p:cNvPr id="12" name="Rectangle 11">
                <a:extLst>
                  <a:ext uri="{FF2B5EF4-FFF2-40B4-BE49-F238E27FC236}">
                    <a16:creationId xmlns:a16="http://schemas.microsoft.com/office/drawing/2014/main" id="{E271AA71-2F03-4A46-BE02-49B7DB509ABB}"/>
                  </a:ext>
                </a:extLst>
              </p:cNvPr>
              <p:cNvSpPr/>
              <p:nvPr/>
            </p:nvSpPr>
            <p:spPr bwMode="auto">
              <a:xfrm>
                <a:off x="3873615" y="3821452"/>
                <a:ext cx="1115445" cy="1499446"/>
              </a:xfrm>
              <a:prstGeom prst="rect">
                <a:avLst/>
              </a:prstGeom>
              <a:solidFill>
                <a:srgbClr val="185A96"/>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Publish</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and</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subscribe</a:t>
                </a:r>
              </a:p>
            </p:txBody>
          </p:sp>
          <p:sp>
            <p:nvSpPr>
              <p:cNvPr id="13" name="Rectangle 12">
                <a:extLst>
                  <a:ext uri="{FF2B5EF4-FFF2-40B4-BE49-F238E27FC236}">
                    <a16:creationId xmlns:a16="http://schemas.microsoft.com/office/drawing/2014/main" id="{D85AE504-46E5-4264-9738-45500C2A2B2B}"/>
                  </a:ext>
                </a:extLst>
              </p:cNvPr>
              <p:cNvSpPr/>
              <p:nvPr/>
            </p:nvSpPr>
            <p:spPr bwMode="auto">
              <a:xfrm>
                <a:off x="4984077" y="3821452"/>
                <a:ext cx="1115445" cy="1499446"/>
              </a:xfrm>
              <a:prstGeom prst="rect">
                <a:avLst/>
              </a:prstGeom>
              <a:solidFill>
                <a:srgbClr val="1D4A79"/>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Resource</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bindings</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and triggers</a:t>
                </a:r>
              </a:p>
            </p:txBody>
          </p:sp>
          <p:sp>
            <p:nvSpPr>
              <p:cNvPr id="14" name="Rectangle 13">
                <a:extLst>
                  <a:ext uri="{FF2B5EF4-FFF2-40B4-BE49-F238E27FC236}">
                    <a16:creationId xmlns:a16="http://schemas.microsoft.com/office/drawing/2014/main" id="{AFDC1B81-6CBF-4655-8E8B-03E5617D2BCC}"/>
                  </a:ext>
                </a:extLst>
              </p:cNvPr>
              <p:cNvSpPr/>
              <p:nvPr/>
            </p:nvSpPr>
            <p:spPr bwMode="auto">
              <a:xfrm>
                <a:off x="6095579" y="3821452"/>
                <a:ext cx="1115445" cy="1499446"/>
              </a:xfrm>
              <a:prstGeom prst="rect">
                <a:avLst/>
              </a:prstGeom>
              <a:solidFill>
                <a:srgbClr val="23395C"/>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Actors</a:t>
                </a:r>
              </a:p>
            </p:txBody>
          </p:sp>
          <p:sp>
            <p:nvSpPr>
              <p:cNvPr id="15" name="Rectangle 14">
                <a:extLst>
                  <a:ext uri="{FF2B5EF4-FFF2-40B4-BE49-F238E27FC236}">
                    <a16:creationId xmlns:a16="http://schemas.microsoft.com/office/drawing/2014/main" id="{46AB0EFB-6B74-4DD8-8F17-52D520DB929C}"/>
                  </a:ext>
                </a:extLst>
              </p:cNvPr>
              <p:cNvSpPr/>
              <p:nvPr/>
            </p:nvSpPr>
            <p:spPr bwMode="auto">
              <a:xfrm>
                <a:off x="7206041" y="3821452"/>
                <a:ext cx="1115445" cy="1499446"/>
              </a:xfrm>
              <a:prstGeom prst="rect">
                <a:avLst/>
              </a:prstGeom>
              <a:solidFill>
                <a:srgbClr val="1A2C45"/>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Observability</a:t>
                </a:r>
              </a:p>
            </p:txBody>
          </p:sp>
          <p:sp>
            <p:nvSpPr>
              <p:cNvPr id="16" name="Rectangle 15">
                <a:extLst>
                  <a:ext uri="{FF2B5EF4-FFF2-40B4-BE49-F238E27FC236}">
                    <a16:creationId xmlns:a16="http://schemas.microsoft.com/office/drawing/2014/main" id="{90C297B1-5F45-4F39-BA6F-B05925876F4F}"/>
                  </a:ext>
                </a:extLst>
              </p:cNvPr>
              <p:cNvSpPr/>
              <p:nvPr/>
            </p:nvSpPr>
            <p:spPr bwMode="auto">
              <a:xfrm>
                <a:off x="8306504" y="3821452"/>
                <a:ext cx="1115445" cy="1499446"/>
              </a:xfrm>
              <a:prstGeom prst="rect">
                <a:avLst/>
              </a:prstGeom>
              <a:solidFill>
                <a:srgbClr val="121D2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Secrets</a:t>
                </a:r>
              </a:p>
            </p:txBody>
          </p:sp>
          <p:grpSp>
            <p:nvGrpSpPr>
              <p:cNvPr id="18" name="Group 17">
                <a:extLst>
                  <a:ext uri="{FF2B5EF4-FFF2-40B4-BE49-F238E27FC236}">
                    <a16:creationId xmlns:a16="http://schemas.microsoft.com/office/drawing/2014/main" id="{C149CC02-226A-46B8-B69C-ADF2752FACF4}"/>
                  </a:ext>
                </a:extLst>
              </p:cNvPr>
              <p:cNvGrpSpPr/>
              <p:nvPr/>
            </p:nvGrpSpPr>
            <p:grpSpPr>
              <a:xfrm>
                <a:off x="2004737" y="4101434"/>
                <a:ext cx="418791" cy="314215"/>
                <a:chOff x="3018614" y="4968330"/>
                <a:chExt cx="418791" cy="314215"/>
              </a:xfrm>
            </p:grpSpPr>
            <p:sp>
              <p:nvSpPr>
                <p:cNvPr id="19" name="Rectangle 932">
                  <a:extLst>
                    <a:ext uri="{FF2B5EF4-FFF2-40B4-BE49-F238E27FC236}">
                      <a16:creationId xmlns:a16="http://schemas.microsoft.com/office/drawing/2014/main" id="{03FD38ED-B650-4B43-BD2B-2403D291F1C7}"/>
                    </a:ext>
                  </a:extLst>
                </p:cNvPr>
                <p:cNvSpPr>
                  <a:spLocks noChangeArrowheads="1"/>
                </p:cNvSpPr>
                <p:nvPr/>
              </p:nvSpPr>
              <p:spPr bwMode="auto">
                <a:xfrm>
                  <a:off x="3228010" y="5232925"/>
                  <a:ext cx="103995" cy="12027"/>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0" name="Freeform 933">
                  <a:extLst>
                    <a:ext uri="{FF2B5EF4-FFF2-40B4-BE49-F238E27FC236}">
                      <a16:creationId xmlns:a16="http://schemas.microsoft.com/office/drawing/2014/main" id="{53101A5B-79E1-4F64-960E-8CDA4A87143F}"/>
                    </a:ext>
                  </a:extLst>
                </p:cNvPr>
                <p:cNvSpPr>
                  <a:spLocks/>
                </p:cNvSpPr>
                <p:nvPr/>
              </p:nvSpPr>
              <p:spPr bwMode="auto">
                <a:xfrm>
                  <a:off x="3327789" y="5216387"/>
                  <a:ext cx="21079" cy="43599"/>
                </a:xfrm>
                <a:custGeom>
                  <a:avLst/>
                  <a:gdLst>
                    <a:gd name="T0" fmla="*/ 0 w 15"/>
                    <a:gd name="T1" fmla="*/ 0 h 29"/>
                    <a:gd name="T2" fmla="*/ 15 w 15"/>
                    <a:gd name="T3" fmla="*/ 14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 name="Freeform 934">
                  <a:extLst>
                    <a:ext uri="{FF2B5EF4-FFF2-40B4-BE49-F238E27FC236}">
                      <a16:creationId xmlns:a16="http://schemas.microsoft.com/office/drawing/2014/main" id="{3692C1E4-139D-4DCF-A2D3-F2716188D76E}"/>
                    </a:ext>
                  </a:extLst>
                </p:cNvPr>
                <p:cNvSpPr>
                  <a:spLocks/>
                </p:cNvSpPr>
                <p:nvPr/>
              </p:nvSpPr>
              <p:spPr bwMode="auto">
                <a:xfrm>
                  <a:off x="3223793" y="5008917"/>
                  <a:ext cx="108210" cy="216489"/>
                </a:xfrm>
                <a:custGeom>
                  <a:avLst/>
                  <a:gdLst>
                    <a:gd name="T0" fmla="*/ 7 w 77"/>
                    <a:gd name="T1" fmla="*/ 144 h 144"/>
                    <a:gd name="T2" fmla="*/ 0 w 77"/>
                    <a:gd name="T3" fmla="*/ 144 h 144"/>
                    <a:gd name="T4" fmla="*/ 0 w 77"/>
                    <a:gd name="T5" fmla="*/ 0 h 144"/>
                    <a:gd name="T6" fmla="*/ 77 w 77"/>
                    <a:gd name="T7" fmla="*/ 0 h 144"/>
                    <a:gd name="T8" fmla="*/ 77 w 77"/>
                    <a:gd name="T9" fmla="*/ 7 h 144"/>
                    <a:gd name="T10" fmla="*/ 7 w 77"/>
                    <a:gd name="T11" fmla="*/ 7 h 144"/>
                    <a:gd name="T12" fmla="*/ 7 w 77"/>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77" h="144">
                      <a:moveTo>
                        <a:pt x="7" y="144"/>
                      </a:moveTo>
                      <a:lnTo>
                        <a:pt x="0" y="144"/>
                      </a:lnTo>
                      <a:lnTo>
                        <a:pt x="0" y="0"/>
                      </a:lnTo>
                      <a:lnTo>
                        <a:pt x="77" y="0"/>
                      </a:lnTo>
                      <a:lnTo>
                        <a:pt x="77" y="7"/>
                      </a:lnTo>
                      <a:lnTo>
                        <a:pt x="7" y="7"/>
                      </a:lnTo>
                      <a:lnTo>
                        <a:pt x="7" y="144"/>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2" name="Rectangle 936">
                  <a:extLst>
                    <a:ext uri="{FF2B5EF4-FFF2-40B4-BE49-F238E27FC236}">
                      <a16:creationId xmlns:a16="http://schemas.microsoft.com/office/drawing/2014/main" id="{799A9129-457A-4546-A425-87D06B614FC4}"/>
                    </a:ext>
                  </a:extLst>
                </p:cNvPr>
                <p:cNvSpPr>
                  <a:spLocks noChangeArrowheads="1"/>
                </p:cNvSpPr>
                <p:nvPr/>
              </p:nvSpPr>
              <p:spPr bwMode="auto">
                <a:xfrm>
                  <a:off x="3244874" y="5121673"/>
                  <a:ext cx="89942" cy="10525"/>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3" name="Rectangle 937">
                  <a:extLst>
                    <a:ext uri="{FF2B5EF4-FFF2-40B4-BE49-F238E27FC236}">
                      <a16:creationId xmlns:a16="http://schemas.microsoft.com/office/drawing/2014/main" id="{287EACA5-14B3-4E44-9770-1C89DB9907A8}"/>
                    </a:ext>
                  </a:extLst>
                </p:cNvPr>
                <p:cNvSpPr>
                  <a:spLocks noChangeArrowheads="1"/>
                </p:cNvSpPr>
                <p:nvPr/>
              </p:nvSpPr>
              <p:spPr bwMode="auto">
                <a:xfrm>
                  <a:off x="3070611" y="5121673"/>
                  <a:ext cx="92752" cy="10525"/>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 name="Oval 938">
                  <a:extLst>
                    <a:ext uri="{FF2B5EF4-FFF2-40B4-BE49-F238E27FC236}">
                      <a16:creationId xmlns:a16="http://schemas.microsoft.com/office/drawing/2014/main" id="{77CED5C6-FAFD-4A75-B270-5A102B477B4D}"/>
                    </a:ext>
                  </a:extLst>
                </p:cNvPr>
                <p:cNvSpPr>
                  <a:spLocks noChangeArrowheads="1"/>
                </p:cNvSpPr>
                <p:nvPr/>
              </p:nvSpPr>
              <p:spPr bwMode="auto">
                <a:xfrm>
                  <a:off x="3350274" y="4968330"/>
                  <a:ext cx="87131" cy="88702"/>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5" name="Rectangle 939">
                  <a:extLst>
                    <a:ext uri="{FF2B5EF4-FFF2-40B4-BE49-F238E27FC236}">
                      <a16:creationId xmlns:a16="http://schemas.microsoft.com/office/drawing/2014/main" id="{844341F2-5ECC-4693-A597-9C2ADAD31295}"/>
                    </a:ext>
                  </a:extLst>
                </p:cNvPr>
                <p:cNvSpPr>
                  <a:spLocks noChangeArrowheads="1"/>
                </p:cNvSpPr>
                <p:nvPr/>
              </p:nvSpPr>
              <p:spPr bwMode="auto">
                <a:xfrm>
                  <a:off x="3350274" y="5081084"/>
                  <a:ext cx="87131" cy="90204"/>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6" name="Oval 940">
                  <a:extLst>
                    <a:ext uri="{FF2B5EF4-FFF2-40B4-BE49-F238E27FC236}">
                      <a16:creationId xmlns:a16="http://schemas.microsoft.com/office/drawing/2014/main" id="{7D877050-EB84-45FC-9AE7-522E35146FE6}"/>
                    </a:ext>
                  </a:extLst>
                </p:cNvPr>
                <p:cNvSpPr>
                  <a:spLocks noChangeArrowheads="1"/>
                </p:cNvSpPr>
                <p:nvPr/>
              </p:nvSpPr>
              <p:spPr bwMode="auto">
                <a:xfrm>
                  <a:off x="3350274" y="5193841"/>
                  <a:ext cx="87131" cy="88702"/>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7" name="Oval 941">
                  <a:extLst>
                    <a:ext uri="{FF2B5EF4-FFF2-40B4-BE49-F238E27FC236}">
                      <a16:creationId xmlns:a16="http://schemas.microsoft.com/office/drawing/2014/main" id="{6ED71187-0F4C-4548-8BCB-44FF9C822D90}"/>
                    </a:ext>
                  </a:extLst>
                </p:cNvPr>
                <p:cNvSpPr>
                  <a:spLocks noChangeArrowheads="1"/>
                </p:cNvSpPr>
                <p:nvPr/>
              </p:nvSpPr>
              <p:spPr bwMode="auto">
                <a:xfrm>
                  <a:off x="3018614" y="5081084"/>
                  <a:ext cx="88536" cy="90204"/>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8" name="Oval 942">
                  <a:extLst>
                    <a:ext uri="{FF2B5EF4-FFF2-40B4-BE49-F238E27FC236}">
                      <a16:creationId xmlns:a16="http://schemas.microsoft.com/office/drawing/2014/main" id="{44D81700-5FB5-4C4D-AC4F-141B78D3CCA0}"/>
                    </a:ext>
                  </a:extLst>
                </p:cNvPr>
                <p:cNvSpPr>
                  <a:spLocks noChangeArrowheads="1"/>
                </p:cNvSpPr>
                <p:nvPr/>
              </p:nvSpPr>
              <p:spPr bwMode="auto">
                <a:xfrm>
                  <a:off x="3184444" y="5081084"/>
                  <a:ext cx="87131" cy="90204"/>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9" name="Rectangle 943">
                  <a:extLst>
                    <a:ext uri="{FF2B5EF4-FFF2-40B4-BE49-F238E27FC236}">
                      <a16:creationId xmlns:a16="http://schemas.microsoft.com/office/drawing/2014/main" id="{CE58981E-97D7-4BB4-AEF5-E85799554000}"/>
                    </a:ext>
                  </a:extLst>
                </p:cNvPr>
                <p:cNvSpPr>
                  <a:spLocks noChangeArrowheads="1"/>
                </p:cNvSpPr>
                <p:nvPr/>
              </p:nvSpPr>
              <p:spPr bwMode="auto">
                <a:xfrm>
                  <a:off x="3184444" y="4968331"/>
                  <a:ext cx="87131" cy="88702"/>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30" name="Rectangle 944" descr="component solutions">
                  <a:extLst>
                    <a:ext uri="{FF2B5EF4-FFF2-40B4-BE49-F238E27FC236}">
                      <a16:creationId xmlns:a16="http://schemas.microsoft.com/office/drawing/2014/main" id="{2D1E9358-EE2F-4137-A933-31488D86D4E0}"/>
                    </a:ext>
                  </a:extLst>
                </p:cNvPr>
                <p:cNvSpPr>
                  <a:spLocks noChangeArrowheads="1"/>
                </p:cNvSpPr>
                <p:nvPr/>
              </p:nvSpPr>
              <p:spPr bwMode="auto">
                <a:xfrm>
                  <a:off x="3184444" y="5193843"/>
                  <a:ext cx="87131" cy="88702"/>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31" name="Freeform 945">
                  <a:extLst>
                    <a:ext uri="{FF2B5EF4-FFF2-40B4-BE49-F238E27FC236}">
                      <a16:creationId xmlns:a16="http://schemas.microsoft.com/office/drawing/2014/main" id="{6D395133-C79E-49C0-8C51-0530E3B333F7}"/>
                    </a:ext>
                  </a:extLst>
                </p:cNvPr>
                <p:cNvSpPr>
                  <a:spLocks/>
                </p:cNvSpPr>
                <p:nvPr/>
              </p:nvSpPr>
              <p:spPr bwMode="auto">
                <a:xfrm>
                  <a:off x="3327789" y="5105142"/>
                  <a:ext cx="22485" cy="43599"/>
                </a:xfrm>
                <a:custGeom>
                  <a:avLst/>
                  <a:gdLst>
                    <a:gd name="T0" fmla="*/ 0 w 16"/>
                    <a:gd name="T1" fmla="*/ 0 h 29"/>
                    <a:gd name="T2" fmla="*/ 16 w 16"/>
                    <a:gd name="T3" fmla="*/ 14 h 29"/>
                    <a:gd name="T4" fmla="*/ 0 w 16"/>
                    <a:gd name="T5" fmla="*/ 29 h 29"/>
                    <a:gd name="T6" fmla="*/ 0 w 16"/>
                    <a:gd name="T7" fmla="*/ 0 h 29"/>
                  </a:gdLst>
                  <a:ahLst/>
                  <a:cxnLst>
                    <a:cxn ang="0">
                      <a:pos x="T0" y="T1"/>
                    </a:cxn>
                    <a:cxn ang="0">
                      <a:pos x="T2" y="T3"/>
                    </a:cxn>
                    <a:cxn ang="0">
                      <a:pos x="T4" y="T5"/>
                    </a:cxn>
                    <a:cxn ang="0">
                      <a:pos x="T6" y="T7"/>
                    </a:cxn>
                  </a:cxnLst>
                  <a:rect l="0" t="0" r="r" b="b"/>
                  <a:pathLst>
                    <a:path w="16" h="29">
                      <a:moveTo>
                        <a:pt x="0" y="0"/>
                      </a:moveTo>
                      <a:lnTo>
                        <a:pt x="16"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32" name="Freeform 946">
                  <a:extLst>
                    <a:ext uri="{FF2B5EF4-FFF2-40B4-BE49-F238E27FC236}">
                      <a16:creationId xmlns:a16="http://schemas.microsoft.com/office/drawing/2014/main" id="{0A4D77CC-720C-494C-9DB1-34204A7C5494}"/>
                    </a:ext>
                  </a:extLst>
                </p:cNvPr>
                <p:cNvSpPr>
                  <a:spLocks/>
                </p:cNvSpPr>
                <p:nvPr/>
              </p:nvSpPr>
              <p:spPr bwMode="auto">
                <a:xfrm>
                  <a:off x="3327789" y="4992390"/>
                  <a:ext cx="21079" cy="43599"/>
                </a:xfrm>
                <a:custGeom>
                  <a:avLst/>
                  <a:gdLst>
                    <a:gd name="T0" fmla="*/ 0 w 15"/>
                    <a:gd name="T1" fmla="*/ 0 h 29"/>
                    <a:gd name="T2" fmla="*/ 15 w 15"/>
                    <a:gd name="T3" fmla="*/ 15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5"/>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33" name="Freeform 947">
                  <a:extLst>
                    <a:ext uri="{FF2B5EF4-FFF2-40B4-BE49-F238E27FC236}">
                      <a16:creationId xmlns:a16="http://schemas.microsoft.com/office/drawing/2014/main" id="{01B795B6-12C0-4A5C-B0F2-5A312E2F7B30}"/>
                    </a:ext>
                  </a:extLst>
                </p:cNvPr>
                <p:cNvSpPr>
                  <a:spLocks/>
                </p:cNvSpPr>
                <p:nvPr/>
              </p:nvSpPr>
              <p:spPr bwMode="auto">
                <a:xfrm>
                  <a:off x="3157749" y="5105168"/>
                  <a:ext cx="21079" cy="43599"/>
                </a:xfrm>
                <a:custGeom>
                  <a:avLst/>
                  <a:gdLst>
                    <a:gd name="T0" fmla="*/ 0 w 15"/>
                    <a:gd name="T1" fmla="*/ 0 h 29"/>
                    <a:gd name="T2" fmla="*/ 15 w 15"/>
                    <a:gd name="T3" fmla="*/ 14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grpSp>
          <p:grpSp>
            <p:nvGrpSpPr>
              <p:cNvPr id="34" name="Group 33">
                <a:extLst>
                  <a:ext uri="{FF2B5EF4-FFF2-40B4-BE49-F238E27FC236}">
                    <a16:creationId xmlns:a16="http://schemas.microsoft.com/office/drawing/2014/main" id="{EAC23E41-9504-4AE3-A442-2656DEED0A38}"/>
                  </a:ext>
                </a:extLst>
              </p:cNvPr>
              <p:cNvGrpSpPr/>
              <p:nvPr/>
            </p:nvGrpSpPr>
            <p:grpSpPr>
              <a:xfrm>
                <a:off x="3236655" y="4103697"/>
                <a:ext cx="233132" cy="309689"/>
                <a:chOff x="4385537" y="4970593"/>
                <a:chExt cx="233132" cy="309689"/>
              </a:xfrm>
            </p:grpSpPr>
            <p:sp>
              <p:nvSpPr>
                <p:cNvPr id="35" name="Freeform: Shape 34">
                  <a:extLst>
                    <a:ext uri="{FF2B5EF4-FFF2-40B4-BE49-F238E27FC236}">
                      <a16:creationId xmlns:a16="http://schemas.microsoft.com/office/drawing/2014/main" id="{8CB72B3A-2DE1-4960-B84B-336ADBFD4DC1}"/>
                    </a:ext>
                  </a:extLst>
                </p:cNvPr>
                <p:cNvSpPr/>
                <p:nvPr/>
              </p:nvSpPr>
              <p:spPr>
                <a:xfrm>
                  <a:off x="4385537" y="4970593"/>
                  <a:ext cx="233132" cy="94979"/>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FFFFFF"/>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36" name="Freeform: Shape 35">
                  <a:extLst>
                    <a:ext uri="{FF2B5EF4-FFF2-40B4-BE49-F238E27FC236}">
                      <a16:creationId xmlns:a16="http://schemas.microsoft.com/office/drawing/2014/main" id="{BD7FE028-1295-4891-B435-3CE292D5BC0C}"/>
                    </a:ext>
                  </a:extLst>
                </p:cNvPr>
                <p:cNvSpPr/>
                <p:nvPr/>
              </p:nvSpPr>
              <p:spPr>
                <a:xfrm>
                  <a:off x="4385537" y="5018370"/>
                  <a:ext cx="233132" cy="261912"/>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50E6FF"/>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37" name="Freeform: Shape 36">
                  <a:extLst>
                    <a:ext uri="{FF2B5EF4-FFF2-40B4-BE49-F238E27FC236}">
                      <a16:creationId xmlns:a16="http://schemas.microsoft.com/office/drawing/2014/main" id="{0F555304-43BE-4FA1-8D9B-32CF08BC9902}"/>
                    </a:ext>
                  </a:extLst>
                </p:cNvPr>
                <p:cNvSpPr/>
                <p:nvPr/>
              </p:nvSpPr>
              <p:spPr>
                <a:xfrm>
                  <a:off x="4410289" y="4998799"/>
                  <a:ext cx="181325" cy="66197"/>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0078D4"/>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38" name="Group 37">
                <a:extLst>
                  <a:ext uri="{FF2B5EF4-FFF2-40B4-BE49-F238E27FC236}">
                    <a16:creationId xmlns:a16="http://schemas.microsoft.com/office/drawing/2014/main" id="{1045B21A-9B0F-4A64-9F9F-F5755172A59B}"/>
                  </a:ext>
                </a:extLst>
              </p:cNvPr>
              <p:cNvGrpSpPr/>
              <p:nvPr/>
            </p:nvGrpSpPr>
            <p:grpSpPr>
              <a:xfrm>
                <a:off x="4235979" y="4148718"/>
                <a:ext cx="494558" cy="219646"/>
                <a:chOff x="5522126" y="5015614"/>
                <a:chExt cx="494558" cy="219646"/>
              </a:xfrm>
            </p:grpSpPr>
            <p:sp>
              <p:nvSpPr>
                <p:cNvPr id="39" name="AutoShape 131">
                  <a:extLst>
                    <a:ext uri="{FF2B5EF4-FFF2-40B4-BE49-F238E27FC236}">
                      <a16:creationId xmlns:a16="http://schemas.microsoft.com/office/drawing/2014/main" id="{7E3C6944-7721-4A33-B6C0-A8D62F1A3E93}"/>
                    </a:ext>
                  </a:extLst>
                </p:cNvPr>
                <p:cNvSpPr>
                  <a:spLocks noChangeAspect="1" noChangeArrowheads="1" noTextEdit="1"/>
                </p:cNvSpPr>
                <p:nvPr/>
              </p:nvSpPr>
              <p:spPr bwMode="auto">
                <a:xfrm>
                  <a:off x="5523543" y="5015614"/>
                  <a:ext cx="493141" cy="2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0" name="Rectangle 133">
                  <a:extLst>
                    <a:ext uri="{FF2B5EF4-FFF2-40B4-BE49-F238E27FC236}">
                      <a16:creationId xmlns:a16="http://schemas.microsoft.com/office/drawing/2014/main" id="{640D14A2-0750-4884-AB17-8D418C725964}"/>
                    </a:ext>
                  </a:extLst>
                </p:cNvPr>
                <p:cNvSpPr>
                  <a:spLocks noChangeArrowheads="1"/>
                </p:cNvSpPr>
                <p:nvPr/>
              </p:nvSpPr>
              <p:spPr bwMode="auto">
                <a:xfrm>
                  <a:off x="5522126" y="5015614"/>
                  <a:ext cx="77939" cy="77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1" name="Rectangle 134">
                  <a:extLst>
                    <a:ext uri="{FF2B5EF4-FFF2-40B4-BE49-F238E27FC236}">
                      <a16:creationId xmlns:a16="http://schemas.microsoft.com/office/drawing/2014/main" id="{018A338D-FCF8-4530-AC17-2B938795054D}"/>
                    </a:ext>
                  </a:extLst>
                </p:cNvPr>
                <p:cNvSpPr>
                  <a:spLocks noChangeArrowheads="1"/>
                </p:cNvSpPr>
                <p:nvPr/>
              </p:nvSpPr>
              <p:spPr bwMode="auto">
                <a:xfrm>
                  <a:off x="5625572" y="5015614"/>
                  <a:ext cx="77939"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2" name="Rectangle 135">
                  <a:extLst>
                    <a:ext uri="{FF2B5EF4-FFF2-40B4-BE49-F238E27FC236}">
                      <a16:creationId xmlns:a16="http://schemas.microsoft.com/office/drawing/2014/main" id="{F426ED62-5F4D-47DC-B7D4-FE7A9E7A197B}"/>
                    </a:ext>
                  </a:extLst>
                </p:cNvPr>
                <p:cNvSpPr>
                  <a:spLocks noChangeArrowheads="1"/>
                </p:cNvSpPr>
                <p:nvPr/>
              </p:nvSpPr>
              <p:spPr bwMode="auto">
                <a:xfrm>
                  <a:off x="5729018" y="5015614"/>
                  <a:ext cx="77939" cy="77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3" name="Rectangle 136">
                  <a:extLst>
                    <a:ext uri="{FF2B5EF4-FFF2-40B4-BE49-F238E27FC236}">
                      <a16:creationId xmlns:a16="http://schemas.microsoft.com/office/drawing/2014/main" id="{4BBB1083-5978-41B2-A5C9-DE8318C93629}"/>
                    </a:ext>
                  </a:extLst>
                </p:cNvPr>
                <p:cNvSpPr>
                  <a:spLocks noChangeArrowheads="1"/>
                </p:cNvSpPr>
                <p:nvPr/>
              </p:nvSpPr>
              <p:spPr bwMode="auto">
                <a:xfrm>
                  <a:off x="5832465" y="5015614"/>
                  <a:ext cx="77939"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4" name="Rectangle 137">
                  <a:extLst>
                    <a:ext uri="{FF2B5EF4-FFF2-40B4-BE49-F238E27FC236}">
                      <a16:creationId xmlns:a16="http://schemas.microsoft.com/office/drawing/2014/main" id="{99F0C0E5-C8C7-422E-9883-95F930741696}"/>
                    </a:ext>
                  </a:extLst>
                </p:cNvPr>
                <p:cNvSpPr>
                  <a:spLocks noChangeArrowheads="1"/>
                </p:cNvSpPr>
                <p:nvPr/>
              </p:nvSpPr>
              <p:spPr bwMode="auto">
                <a:xfrm>
                  <a:off x="5523543" y="5120477"/>
                  <a:ext cx="442126"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45" name="Freeform 138">
                  <a:extLst>
                    <a:ext uri="{FF2B5EF4-FFF2-40B4-BE49-F238E27FC236}">
                      <a16:creationId xmlns:a16="http://schemas.microsoft.com/office/drawing/2014/main" id="{FF65496F-8B44-44E4-8AB5-EA29142036FB}"/>
                    </a:ext>
                  </a:extLst>
                </p:cNvPr>
                <p:cNvSpPr>
                  <a:spLocks/>
                </p:cNvSpPr>
                <p:nvPr/>
              </p:nvSpPr>
              <p:spPr bwMode="auto">
                <a:xfrm>
                  <a:off x="5942996" y="5086468"/>
                  <a:ext cx="73688" cy="147375"/>
                </a:xfrm>
                <a:custGeom>
                  <a:avLst/>
                  <a:gdLst>
                    <a:gd name="T0" fmla="*/ 0 w 52"/>
                    <a:gd name="T1" fmla="*/ 104 h 104"/>
                    <a:gd name="T2" fmla="*/ 52 w 52"/>
                    <a:gd name="T3" fmla="*/ 52 h 104"/>
                    <a:gd name="T4" fmla="*/ 0 w 52"/>
                    <a:gd name="T5" fmla="*/ 0 h 104"/>
                    <a:gd name="T6" fmla="*/ 0 w 52"/>
                    <a:gd name="T7" fmla="*/ 104 h 104"/>
                  </a:gdLst>
                  <a:ahLst/>
                  <a:cxnLst>
                    <a:cxn ang="0">
                      <a:pos x="T0" y="T1"/>
                    </a:cxn>
                    <a:cxn ang="0">
                      <a:pos x="T2" y="T3"/>
                    </a:cxn>
                    <a:cxn ang="0">
                      <a:pos x="T4" y="T5"/>
                    </a:cxn>
                    <a:cxn ang="0">
                      <a:pos x="T6" y="T7"/>
                    </a:cxn>
                  </a:cxnLst>
                  <a:rect l="0" t="0" r="r" b="b"/>
                  <a:pathLst>
                    <a:path w="52" h="104">
                      <a:moveTo>
                        <a:pt x="0" y="104"/>
                      </a:moveTo>
                      <a:lnTo>
                        <a:pt x="52" y="52"/>
                      </a:lnTo>
                      <a:lnTo>
                        <a:pt x="0" y="0"/>
                      </a:lnTo>
                      <a:lnTo>
                        <a:pt x="0" y="104"/>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49" name="Group 48">
                <a:extLst>
                  <a:ext uri="{FF2B5EF4-FFF2-40B4-BE49-F238E27FC236}">
                    <a16:creationId xmlns:a16="http://schemas.microsoft.com/office/drawing/2014/main" id="{370CA33B-1D68-40E0-889E-0441EE49C247}"/>
                  </a:ext>
                </a:extLst>
              </p:cNvPr>
              <p:cNvGrpSpPr/>
              <p:nvPr/>
            </p:nvGrpSpPr>
            <p:grpSpPr>
              <a:xfrm>
                <a:off x="6455586" y="4077229"/>
                <a:ext cx="395430" cy="362625"/>
                <a:chOff x="8058210" y="4944318"/>
                <a:chExt cx="395430" cy="362625"/>
              </a:xfrm>
            </p:grpSpPr>
            <p:sp>
              <p:nvSpPr>
                <p:cNvPr id="50" name="Freeform: Shape 49">
                  <a:extLst>
                    <a:ext uri="{FF2B5EF4-FFF2-40B4-BE49-F238E27FC236}">
                      <a16:creationId xmlns:a16="http://schemas.microsoft.com/office/drawing/2014/main" id="{AEDC5C51-573C-4B83-9CDA-2E2993863932}"/>
                    </a:ext>
                  </a:extLst>
                </p:cNvPr>
                <p:cNvSpPr/>
                <p:nvPr/>
              </p:nvSpPr>
              <p:spPr>
                <a:xfrm>
                  <a:off x="8306131" y="5128287"/>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51" name="Freeform: Shape 50">
                  <a:extLst>
                    <a:ext uri="{FF2B5EF4-FFF2-40B4-BE49-F238E27FC236}">
                      <a16:creationId xmlns:a16="http://schemas.microsoft.com/office/drawing/2014/main" id="{272800E8-7E1C-4491-94D0-171A560D0F5C}"/>
                    </a:ext>
                  </a:extLst>
                </p:cNvPr>
                <p:cNvSpPr/>
                <p:nvPr/>
              </p:nvSpPr>
              <p:spPr>
                <a:xfrm>
                  <a:off x="8338239" y="5027164"/>
                  <a:ext cx="81949" cy="81949"/>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96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6" y="102397"/>
                        <a:pt x="52196" y="102397"/>
                      </a:cubicBezTo>
                      <a:cubicBezTo>
                        <a:pt x="24495" y="102397"/>
                        <a:pt x="1994" y="79896"/>
                        <a:pt x="1994" y="52195"/>
                      </a:cubicBezTo>
                      <a:cubicBezTo>
                        <a:pt x="1994" y="24495"/>
                        <a:pt x="24495" y="1994"/>
                        <a:pt x="52196" y="1994"/>
                      </a:cubicBezTo>
                      <a:cubicBezTo>
                        <a:pt x="79896" y="1994"/>
                        <a:pt x="102398" y="24495"/>
                        <a:pt x="102398" y="52195"/>
                      </a:cubicBez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52" name="Freeform: Shape 51">
                  <a:extLst>
                    <a:ext uri="{FF2B5EF4-FFF2-40B4-BE49-F238E27FC236}">
                      <a16:creationId xmlns:a16="http://schemas.microsoft.com/office/drawing/2014/main" id="{0DCE2411-0779-4B6F-8616-1865E3CF1DE4}"/>
                    </a:ext>
                  </a:extLst>
                </p:cNvPr>
                <p:cNvSpPr/>
                <p:nvPr/>
              </p:nvSpPr>
              <p:spPr>
                <a:xfrm>
                  <a:off x="8181822" y="5045410"/>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53" name="Freeform: Shape 52">
                  <a:extLst>
                    <a:ext uri="{FF2B5EF4-FFF2-40B4-BE49-F238E27FC236}">
                      <a16:creationId xmlns:a16="http://schemas.microsoft.com/office/drawing/2014/main" id="{3F86A54F-3A05-4717-9784-651A8A5917A4}"/>
                    </a:ext>
                  </a:extLst>
                </p:cNvPr>
                <p:cNvSpPr/>
                <p:nvPr/>
              </p:nvSpPr>
              <p:spPr>
                <a:xfrm>
                  <a:off x="8213938" y="4944318"/>
                  <a:ext cx="81949" cy="81949"/>
                </a:xfrm>
                <a:custGeom>
                  <a:avLst/>
                  <a:gdLst>
                    <a:gd name="connsiteX0" fmla="*/ 102398 w 101142"/>
                    <a:gd name="connsiteY0" fmla="*/ 52196 h 101141"/>
                    <a:gd name="connsiteX1" fmla="*/ 52196 w 101142"/>
                    <a:gd name="connsiteY1" fmla="*/ 102397 h 101141"/>
                    <a:gd name="connsiteX2" fmla="*/ 1994 w 101142"/>
                    <a:gd name="connsiteY2" fmla="*/ 52196 h 101141"/>
                    <a:gd name="connsiteX3" fmla="*/ 52111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7"/>
                        <a:pt x="52196" y="102397"/>
                      </a:cubicBezTo>
                      <a:cubicBezTo>
                        <a:pt x="24496" y="102397"/>
                        <a:pt x="1994" y="79896"/>
                        <a:pt x="1994" y="52196"/>
                      </a:cubicBezTo>
                      <a:cubicBezTo>
                        <a:pt x="1994" y="24495"/>
                        <a:pt x="24410" y="1994"/>
                        <a:pt x="52111" y="1994"/>
                      </a:cubicBezTo>
                      <a:cubicBezTo>
                        <a:pt x="79812" y="1994"/>
                        <a:pt x="102398" y="24495"/>
                        <a:pt x="102398" y="52196"/>
                      </a:cubicBez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54" name="Freeform: Shape 53">
                  <a:extLst>
                    <a:ext uri="{FF2B5EF4-FFF2-40B4-BE49-F238E27FC236}">
                      <a16:creationId xmlns:a16="http://schemas.microsoft.com/office/drawing/2014/main" id="{B50773B8-E4C1-478C-AADA-2D5C795B6835}"/>
                    </a:ext>
                  </a:extLst>
                </p:cNvPr>
                <p:cNvSpPr/>
                <p:nvPr/>
              </p:nvSpPr>
              <p:spPr>
                <a:xfrm>
                  <a:off x="8181822" y="5233189"/>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55" name="Freeform: Shape 54">
                  <a:extLst>
                    <a:ext uri="{FF2B5EF4-FFF2-40B4-BE49-F238E27FC236}">
                      <a16:creationId xmlns:a16="http://schemas.microsoft.com/office/drawing/2014/main" id="{A29CD661-D468-4E2D-862F-041494140EF5}"/>
                    </a:ext>
                  </a:extLst>
                </p:cNvPr>
                <p:cNvSpPr/>
                <p:nvPr/>
              </p:nvSpPr>
              <p:spPr>
                <a:xfrm>
                  <a:off x="8213938" y="5132128"/>
                  <a:ext cx="81949" cy="81949"/>
                </a:xfrm>
                <a:custGeom>
                  <a:avLst/>
                  <a:gdLst>
                    <a:gd name="connsiteX0" fmla="*/ 102398 w 101142"/>
                    <a:gd name="connsiteY0" fmla="*/ 52196 h 101141"/>
                    <a:gd name="connsiteX1" fmla="*/ 52196 w 101142"/>
                    <a:gd name="connsiteY1" fmla="*/ 102398 h 101141"/>
                    <a:gd name="connsiteX2" fmla="*/ 1994 w 101142"/>
                    <a:gd name="connsiteY2" fmla="*/ 52196 h 101141"/>
                    <a:gd name="connsiteX3" fmla="*/ 52196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8"/>
                        <a:pt x="52196" y="102398"/>
                      </a:cubicBezTo>
                      <a:cubicBezTo>
                        <a:pt x="24496" y="102398"/>
                        <a:pt x="1994" y="79896"/>
                        <a:pt x="1994" y="52196"/>
                      </a:cubicBezTo>
                      <a:cubicBezTo>
                        <a:pt x="1994" y="24496"/>
                        <a:pt x="24496" y="1994"/>
                        <a:pt x="52196" y="1994"/>
                      </a:cubicBezTo>
                      <a:cubicBezTo>
                        <a:pt x="79896" y="1994"/>
                        <a:pt x="102398" y="24410"/>
                        <a:pt x="102398" y="52196"/>
                      </a:cubicBez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56" name="Freeform: Shape 55">
                  <a:extLst>
                    <a:ext uri="{FF2B5EF4-FFF2-40B4-BE49-F238E27FC236}">
                      <a16:creationId xmlns:a16="http://schemas.microsoft.com/office/drawing/2014/main" id="{4A7EB8EE-0022-482C-9760-2CBECAA2DE7A}"/>
                    </a:ext>
                  </a:extLst>
                </p:cNvPr>
                <p:cNvSpPr/>
                <p:nvPr/>
              </p:nvSpPr>
              <p:spPr>
                <a:xfrm>
                  <a:off x="8058210" y="5128287"/>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57" name="Freeform: Shape 56">
                  <a:extLst>
                    <a:ext uri="{FF2B5EF4-FFF2-40B4-BE49-F238E27FC236}">
                      <a16:creationId xmlns:a16="http://schemas.microsoft.com/office/drawing/2014/main" id="{D3ADF20C-17A6-4645-841A-DAF159AB2E28}"/>
                    </a:ext>
                  </a:extLst>
                </p:cNvPr>
                <p:cNvSpPr/>
                <p:nvPr/>
              </p:nvSpPr>
              <p:spPr>
                <a:xfrm>
                  <a:off x="8090326" y="5027164"/>
                  <a:ext cx="81949" cy="81949"/>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11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7" y="102397"/>
                        <a:pt x="52196" y="102397"/>
                      </a:cubicBezTo>
                      <a:cubicBezTo>
                        <a:pt x="24495" y="102397"/>
                        <a:pt x="1994" y="79896"/>
                        <a:pt x="1994" y="52195"/>
                      </a:cubicBezTo>
                      <a:cubicBezTo>
                        <a:pt x="1994" y="24495"/>
                        <a:pt x="24410" y="1994"/>
                        <a:pt x="52111" y="1994"/>
                      </a:cubicBezTo>
                      <a:cubicBezTo>
                        <a:pt x="79811" y="1994"/>
                        <a:pt x="102398" y="24495"/>
                        <a:pt x="102398" y="52195"/>
                      </a:cubicBez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58" name="Group 57">
                <a:extLst>
                  <a:ext uri="{FF2B5EF4-FFF2-40B4-BE49-F238E27FC236}">
                    <a16:creationId xmlns:a16="http://schemas.microsoft.com/office/drawing/2014/main" id="{F203CD3F-0463-46E4-B2F2-25C4F1C9E8A5}"/>
                  </a:ext>
                </a:extLst>
              </p:cNvPr>
              <p:cNvGrpSpPr/>
              <p:nvPr/>
            </p:nvGrpSpPr>
            <p:grpSpPr>
              <a:xfrm>
                <a:off x="7575169" y="4105166"/>
                <a:ext cx="363103" cy="306751"/>
                <a:chOff x="9332611" y="4972062"/>
                <a:chExt cx="363103" cy="306751"/>
              </a:xfrm>
            </p:grpSpPr>
            <p:sp>
              <p:nvSpPr>
                <p:cNvPr id="59" name="Freeform 855">
                  <a:extLst>
                    <a:ext uri="{FF2B5EF4-FFF2-40B4-BE49-F238E27FC236}">
                      <a16:creationId xmlns:a16="http://schemas.microsoft.com/office/drawing/2014/main" id="{C2045990-6220-44F5-A1EF-9BB34474A235}"/>
                    </a:ext>
                  </a:extLst>
                </p:cNvPr>
                <p:cNvSpPr>
                  <a:spLocks/>
                </p:cNvSpPr>
                <p:nvPr/>
              </p:nvSpPr>
              <p:spPr bwMode="auto">
                <a:xfrm rot="10242739" flipV="1">
                  <a:off x="9369582" y="5132579"/>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0" name="Oval 757">
                  <a:extLst>
                    <a:ext uri="{FF2B5EF4-FFF2-40B4-BE49-F238E27FC236}">
                      <a16:creationId xmlns:a16="http://schemas.microsoft.com/office/drawing/2014/main" id="{CB7A8B6C-C8D2-4128-8692-92831FD83BF4}"/>
                    </a:ext>
                  </a:extLst>
                </p:cNvPr>
                <p:cNvSpPr>
                  <a:spLocks noChangeArrowheads="1"/>
                </p:cNvSpPr>
                <p:nvPr/>
              </p:nvSpPr>
              <p:spPr bwMode="auto">
                <a:xfrm>
                  <a:off x="9332611" y="5197354"/>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1" name="Freeform 855">
                  <a:extLst>
                    <a:ext uri="{FF2B5EF4-FFF2-40B4-BE49-F238E27FC236}">
                      <a16:creationId xmlns:a16="http://schemas.microsoft.com/office/drawing/2014/main" id="{C8ADA143-9B91-48D9-950E-6B2D37D465C2}"/>
                    </a:ext>
                  </a:extLst>
                </p:cNvPr>
                <p:cNvSpPr>
                  <a:spLocks/>
                </p:cNvSpPr>
                <p:nvPr/>
              </p:nvSpPr>
              <p:spPr bwMode="auto">
                <a:xfrm rot="15186172" flipV="1">
                  <a:off x="9434981" y="5022187"/>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2" name="Oval 757">
                  <a:extLst>
                    <a:ext uri="{FF2B5EF4-FFF2-40B4-BE49-F238E27FC236}">
                      <a16:creationId xmlns:a16="http://schemas.microsoft.com/office/drawing/2014/main" id="{FE48BBA6-55AF-47F2-9BA3-81A2AE01CC8F}"/>
                    </a:ext>
                  </a:extLst>
                </p:cNvPr>
                <p:cNvSpPr>
                  <a:spLocks noChangeArrowheads="1"/>
                </p:cNvSpPr>
                <p:nvPr/>
              </p:nvSpPr>
              <p:spPr bwMode="auto">
                <a:xfrm rot="4943433">
                  <a:off x="9412184" y="4972062"/>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3" name="Freeform 855">
                  <a:extLst>
                    <a:ext uri="{FF2B5EF4-FFF2-40B4-BE49-F238E27FC236}">
                      <a16:creationId xmlns:a16="http://schemas.microsoft.com/office/drawing/2014/main" id="{CBA8B1A7-BE67-45D5-9FD3-173941B38A69}"/>
                    </a:ext>
                  </a:extLst>
                </p:cNvPr>
                <p:cNvSpPr>
                  <a:spLocks/>
                </p:cNvSpPr>
                <p:nvPr/>
              </p:nvSpPr>
              <p:spPr bwMode="auto">
                <a:xfrm rot="1131571" flipV="1">
                  <a:off x="9479573" y="5162870"/>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4" name="Oval 757">
                  <a:extLst>
                    <a:ext uri="{FF2B5EF4-FFF2-40B4-BE49-F238E27FC236}">
                      <a16:creationId xmlns:a16="http://schemas.microsoft.com/office/drawing/2014/main" id="{63F97EBE-AF2C-4A1E-A256-B4323F7034C3}"/>
                    </a:ext>
                  </a:extLst>
                </p:cNvPr>
                <p:cNvSpPr>
                  <a:spLocks noChangeArrowheads="1"/>
                </p:cNvSpPr>
                <p:nvPr/>
              </p:nvSpPr>
              <p:spPr bwMode="auto">
                <a:xfrm rot="4943433">
                  <a:off x="9614255" y="5146328"/>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65" name="Oval 757">
                  <a:extLst>
                    <a:ext uri="{FF2B5EF4-FFF2-40B4-BE49-F238E27FC236}">
                      <a16:creationId xmlns:a16="http://schemas.microsoft.com/office/drawing/2014/main" id="{5996B268-D561-4D6F-91B2-E8AF7B1BA4C9}"/>
                    </a:ext>
                  </a:extLst>
                </p:cNvPr>
                <p:cNvSpPr>
                  <a:spLocks noChangeArrowheads="1"/>
                </p:cNvSpPr>
                <p:nvPr/>
              </p:nvSpPr>
              <p:spPr bwMode="auto">
                <a:xfrm>
                  <a:off x="9432399" y="5075906"/>
                  <a:ext cx="145899" cy="14589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grpSp>
          <p:sp>
            <p:nvSpPr>
              <p:cNvPr id="73" name="Rectangle 72">
                <a:extLst>
                  <a:ext uri="{FF2B5EF4-FFF2-40B4-BE49-F238E27FC236}">
                    <a16:creationId xmlns:a16="http://schemas.microsoft.com/office/drawing/2014/main" id="{C0EE6DEB-E60C-419C-B4C4-78A591232E94}"/>
                  </a:ext>
                </a:extLst>
              </p:cNvPr>
              <p:cNvSpPr/>
              <p:nvPr/>
            </p:nvSpPr>
            <p:spPr bwMode="auto">
              <a:xfrm>
                <a:off x="9416966" y="3821452"/>
                <a:ext cx="1115445" cy="1499446"/>
              </a:xfrm>
              <a:prstGeom prst="rect">
                <a:avLst/>
              </a:prstGeom>
              <a:solidFill>
                <a:srgbClr val="000000"/>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Extensible</a:t>
                </a:r>
              </a:p>
            </p:txBody>
          </p:sp>
          <p:grpSp>
            <p:nvGrpSpPr>
              <p:cNvPr id="74" name="Group 73">
                <a:extLst>
                  <a:ext uri="{FF2B5EF4-FFF2-40B4-BE49-F238E27FC236}">
                    <a16:creationId xmlns:a16="http://schemas.microsoft.com/office/drawing/2014/main" id="{EC498E3E-980A-4E24-833C-171C3C8A6C7D}"/>
                  </a:ext>
                </a:extLst>
              </p:cNvPr>
              <p:cNvGrpSpPr/>
              <p:nvPr/>
            </p:nvGrpSpPr>
            <p:grpSpPr>
              <a:xfrm>
                <a:off x="9839945" y="4125341"/>
                <a:ext cx="269485" cy="266401"/>
                <a:chOff x="10615894" y="4992237"/>
                <a:chExt cx="269485" cy="266401"/>
              </a:xfrm>
            </p:grpSpPr>
            <p:sp>
              <p:nvSpPr>
                <p:cNvPr id="75" name="Freeform: Shape 74">
                  <a:extLst>
                    <a:ext uri="{FF2B5EF4-FFF2-40B4-BE49-F238E27FC236}">
                      <a16:creationId xmlns:a16="http://schemas.microsoft.com/office/drawing/2014/main" id="{CDA8EA12-8F5A-4968-84DE-25A54F413B65}"/>
                    </a:ext>
                  </a:extLst>
                </p:cNvPr>
                <p:cNvSpPr/>
                <p:nvPr/>
              </p:nvSpPr>
              <p:spPr>
                <a:xfrm>
                  <a:off x="10747879" y="5041638"/>
                  <a:ext cx="93474" cy="88800"/>
                </a:xfrm>
                <a:custGeom>
                  <a:avLst/>
                  <a:gdLst>
                    <a:gd name="connsiteX0" fmla="*/ 144342 w 143125"/>
                    <a:gd name="connsiteY0" fmla="*/ 80293 h 135969"/>
                    <a:gd name="connsiteX1" fmla="*/ 81796 w 143125"/>
                    <a:gd name="connsiteY1" fmla="*/ 136971 h 135969"/>
                    <a:gd name="connsiteX2" fmla="*/ 43295 w 143125"/>
                    <a:gd name="connsiteY2" fmla="*/ 99186 h 135969"/>
                    <a:gd name="connsiteX3" fmla="*/ 72135 w 143125"/>
                    <a:gd name="connsiteY3" fmla="*/ 66124 h 135969"/>
                    <a:gd name="connsiteX4" fmla="*/ 72135 w 143125"/>
                    <a:gd name="connsiteY4" fmla="*/ 51954 h 135969"/>
                    <a:gd name="connsiteX5" fmla="*/ 72135 w 143125"/>
                    <a:gd name="connsiteY5" fmla="*/ 51954 h 135969"/>
                    <a:gd name="connsiteX6" fmla="*/ 52885 w 143125"/>
                    <a:gd name="connsiteY6" fmla="*/ 51954 h 135969"/>
                    <a:gd name="connsiteX7" fmla="*/ 24045 w 143125"/>
                    <a:gd name="connsiteY7" fmla="*/ 80293 h 135969"/>
                    <a:gd name="connsiteX8" fmla="*/ 0 w 143125"/>
                    <a:gd name="connsiteY8" fmla="*/ 56678 h 135969"/>
                    <a:gd name="connsiteX9" fmla="*/ 62546 w 143125"/>
                    <a:gd name="connsiteY9" fmla="*/ 0 h 135969"/>
                    <a:gd name="connsiteX10" fmla="*/ 144342 w 143125"/>
                    <a:gd name="connsiteY10" fmla="*/ 80293 h 135969"/>
                    <a:gd name="connsiteX11" fmla="*/ 144342 w 143125"/>
                    <a:gd name="connsiteY11" fmla="*/ 80293 h 1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125" h="135969">
                      <a:moveTo>
                        <a:pt x="144342" y="80293"/>
                      </a:moveTo>
                      <a:cubicBezTo>
                        <a:pt x="81796" y="136971"/>
                        <a:pt x="81796" y="136971"/>
                        <a:pt x="81796" y="136971"/>
                      </a:cubicBezTo>
                      <a:cubicBezTo>
                        <a:pt x="43295" y="99186"/>
                        <a:pt x="43295" y="99186"/>
                        <a:pt x="43295" y="99186"/>
                      </a:cubicBezTo>
                      <a:cubicBezTo>
                        <a:pt x="72135" y="66124"/>
                        <a:pt x="72135" y="66124"/>
                        <a:pt x="72135" y="66124"/>
                      </a:cubicBezTo>
                      <a:cubicBezTo>
                        <a:pt x="76930" y="61401"/>
                        <a:pt x="76930" y="56678"/>
                        <a:pt x="72135" y="51954"/>
                      </a:cubicBezTo>
                      <a:lnTo>
                        <a:pt x="72135" y="51954"/>
                      </a:lnTo>
                      <a:cubicBezTo>
                        <a:pt x="67341" y="47231"/>
                        <a:pt x="57680" y="47231"/>
                        <a:pt x="52885" y="51954"/>
                      </a:cubicBezTo>
                      <a:cubicBezTo>
                        <a:pt x="24045" y="80293"/>
                        <a:pt x="24045" y="80293"/>
                        <a:pt x="24045" y="80293"/>
                      </a:cubicBezTo>
                      <a:cubicBezTo>
                        <a:pt x="0" y="56678"/>
                        <a:pt x="0" y="56678"/>
                        <a:pt x="0" y="56678"/>
                      </a:cubicBezTo>
                      <a:cubicBezTo>
                        <a:pt x="62546" y="0"/>
                        <a:pt x="62546" y="0"/>
                        <a:pt x="62546" y="0"/>
                      </a:cubicBezTo>
                      <a:cubicBezTo>
                        <a:pt x="144342" y="80293"/>
                        <a:pt x="144342" y="80293"/>
                        <a:pt x="144342" y="80293"/>
                      </a:cubicBezTo>
                      <a:lnTo>
                        <a:pt x="144342" y="80293"/>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76" name="Freeform: Shape 75">
                  <a:extLst>
                    <a:ext uri="{FF2B5EF4-FFF2-40B4-BE49-F238E27FC236}">
                      <a16:creationId xmlns:a16="http://schemas.microsoft.com/office/drawing/2014/main" id="{6D3B95E5-7F9D-4F0A-9545-4DA329BB931A}"/>
                    </a:ext>
                  </a:extLst>
                </p:cNvPr>
                <p:cNvSpPr/>
                <p:nvPr/>
              </p:nvSpPr>
              <p:spPr>
                <a:xfrm>
                  <a:off x="10622156" y="5124923"/>
                  <a:ext cx="130863" cy="130863"/>
                </a:xfrm>
                <a:custGeom>
                  <a:avLst/>
                  <a:gdLst>
                    <a:gd name="connsiteX0" fmla="*/ 206888 w 200375"/>
                    <a:gd name="connsiteY0" fmla="*/ 80293 h 200375"/>
                    <a:gd name="connsiteX1" fmla="*/ 163592 w 200375"/>
                    <a:gd name="connsiteY1" fmla="*/ 37785 h 200375"/>
                    <a:gd name="connsiteX2" fmla="*/ 91457 w 200375"/>
                    <a:gd name="connsiteY2" fmla="*/ 108632 h 200375"/>
                    <a:gd name="connsiteX3" fmla="*/ 72207 w 200375"/>
                    <a:gd name="connsiteY3" fmla="*/ 108632 h 200375"/>
                    <a:gd name="connsiteX4" fmla="*/ 72207 w 200375"/>
                    <a:gd name="connsiteY4" fmla="*/ 108632 h 200375"/>
                    <a:gd name="connsiteX5" fmla="*/ 72207 w 200375"/>
                    <a:gd name="connsiteY5" fmla="*/ 94463 h 200375"/>
                    <a:gd name="connsiteX6" fmla="*/ 149208 w 200375"/>
                    <a:gd name="connsiteY6" fmla="*/ 18893 h 200375"/>
                    <a:gd name="connsiteX7" fmla="*/ 125163 w 200375"/>
                    <a:gd name="connsiteY7" fmla="*/ 0 h 200375"/>
                    <a:gd name="connsiteX8" fmla="*/ 33706 w 200375"/>
                    <a:gd name="connsiteY8" fmla="*/ 89811 h 200375"/>
                    <a:gd name="connsiteX9" fmla="*/ 0 w 200375"/>
                    <a:gd name="connsiteY9" fmla="*/ 203166 h 200375"/>
                    <a:gd name="connsiteX10" fmla="*/ 115502 w 200375"/>
                    <a:gd name="connsiteY10" fmla="*/ 170104 h 200375"/>
                    <a:gd name="connsiteX11" fmla="*/ 206888 w 200375"/>
                    <a:gd name="connsiteY11" fmla="*/ 80293 h 200375"/>
                    <a:gd name="connsiteX12" fmla="*/ 206888 w 200375"/>
                    <a:gd name="connsiteY12" fmla="*/ 80293 h 200375"/>
                    <a:gd name="connsiteX13" fmla="*/ 206888 w 200375"/>
                    <a:gd name="connsiteY13" fmla="*/ 80293 h 2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75" h="200375">
                      <a:moveTo>
                        <a:pt x="206888" y="80293"/>
                      </a:moveTo>
                      <a:cubicBezTo>
                        <a:pt x="163592" y="37785"/>
                        <a:pt x="163592" y="37785"/>
                        <a:pt x="163592" y="37785"/>
                      </a:cubicBezTo>
                      <a:cubicBezTo>
                        <a:pt x="91457" y="108632"/>
                        <a:pt x="91457" y="108632"/>
                        <a:pt x="91457" y="108632"/>
                      </a:cubicBezTo>
                      <a:cubicBezTo>
                        <a:pt x="86663" y="113355"/>
                        <a:pt x="77002" y="113355"/>
                        <a:pt x="72207" y="108632"/>
                      </a:cubicBezTo>
                      <a:lnTo>
                        <a:pt x="72207" y="108632"/>
                      </a:lnTo>
                      <a:cubicBezTo>
                        <a:pt x="67412" y="103909"/>
                        <a:pt x="67412" y="99186"/>
                        <a:pt x="72207" y="94463"/>
                      </a:cubicBezTo>
                      <a:cubicBezTo>
                        <a:pt x="149208" y="18893"/>
                        <a:pt x="149208" y="18893"/>
                        <a:pt x="149208" y="18893"/>
                      </a:cubicBezTo>
                      <a:cubicBezTo>
                        <a:pt x="125163" y="0"/>
                        <a:pt x="125163" y="0"/>
                        <a:pt x="125163" y="0"/>
                      </a:cubicBezTo>
                      <a:cubicBezTo>
                        <a:pt x="33706" y="89811"/>
                        <a:pt x="33706" y="89811"/>
                        <a:pt x="33706" y="89811"/>
                      </a:cubicBezTo>
                      <a:cubicBezTo>
                        <a:pt x="0" y="203166"/>
                        <a:pt x="0" y="203166"/>
                        <a:pt x="0" y="203166"/>
                      </a:cubicBezTo>
                      <a:cubicBezTo>
                        <a:pt x="115502" y="170104"/>
                        <a:pt x="115502" y="170104"/>
                        <a:pt x="115502" y="170104"/>
                      </a:cubicBezTo>
                      <a:lnTo>
                        <a:pt x="206888" y="80293"/>
                      </a:lnTo>
                      <a:lnTo>
                        <a:pt x="206888" y="80293"/>
                      </a:lnTo>
                      <a:lnTo>
                        <a:pt x="206888" y="80293"/>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77" name="Freeform: Shape 76">
                  <a:extLst>
                    <a:ext uri="{FF2B5EF4-FFF2-40B4-BE49-F238E27FC236}">
                      <a16:creationId xmlns:a16="http://schemas.microsoft.com/office/drawing/2014/main" id="{A63C8CEC-0C9B-4DEC-A395-783607FB7256}"/>
                    </a:ext>
                  </a:extLst>
                </p:cNvPr>
                <p:cNvSpPr/>
                <p:nvPr/>
              </p:nvSpPr>
              <p:spPr>
                <a:xfrm>
                  <a:off x="10801253" y="4992237"/>
                  <a:ext cx="84126" cy="88800"/>
                </a:xfrm>
                <a:custGeom>
                  <a:avLst/>
                  <a:gdLst>
                    <a:gd name="connsiteX0" fmla="*/ 81868 w 128812"/>
                    <a:gd name="connsiteY0" fmla="*/ 137042 h 135969"/>
                    <a:gd name="connsiteX1" fmla="*/ 134824 w 128812"/>
                    <a:gd name="connsiteY1" fmla="*/ 80365 h 135969"/>
                    <a:gd name="connsiteX2" fmla="*/ 52956 w 128812"/>
                    <a:gd name="connsiteY2" fmla="*/ 0 h 135969"/>
                    <a:gd name="connsiteX3" fmla="*/ 0 w 128812"/>
                    <a:gd name="connsiteY3" fmla="*/ 56678 h 135969"/>
                    <a:gd name="connsiteX4" fmla="*/ 81868 w 128812"/>
                    <a:gd name="connsiteY4" fmla="*/ 137042 h 135969"/>
                    <a:gd name="connsiteX5" fmla="*/ 81868 w 128812"/>
                    <a:gd name="connsiteY5" fmla="*/ 137042 h 135969"/>
                    <a:gd name="connsiteX6" fmla="*/ 81868 w 128812"/>
                    <a:gd name="connsiteY6" fmla="*/ 137042 h 1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812" h="135969">
                      <a:moveTo>
                        <a:pt x="81868" y="137042"/>
                      </a:moveTo>
                      <a:cubicBezTo>
                        <a:pt x="134824" y="80365"/>
                        <a:pt x="134824" y="80365"/>
                        <a:pt x="134824" y="80365"/>
                      </a:cubicBezTo>
                      <a:cubicBezTo>
                        <a:pt x="52956" y="0"/>
                        <a:pt x="52956" y="0"/>
                        <a:pt x="52956" y="0"/>
                      </a:cubicBezTo>
                      <a:cubicBezTo>
                        <a:pt x="0" y="56678"/>
                        <a:pt x="0" y="56678"/>
                        <a:pt x="0" y="56678"/>
                      </a:cubicBezTo>
                      <a:lnTo>
                        <a:pt x="81868" y="137042"/>
                      </a:lnTo>
                      <a:lnTo>
                        <a:pt x="81868" y="137042"/>
                      </a:lnTo>
                      <a:lnTo>
                        <a:pt x="81868" y="137042"/>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78" name="Freeform: Shape 77">
                  <a:extLst>
                    <a:ext uri="{FF2B5EF4-FFF2-40B4-BE49-F238E27FC236}">
                      <a16:creationId xmlns:a16="http://schemas.microsoft.com/office/drawing/2014/main" id="{3DFD06FF-412D-4C1B-8B5C-034C0F49C548}"/>
                    </a:ext>
                  </a:extLst>
                </p:cNvPr>
                <p:cNvSpPr/>
                <p:nvPr/>
              </p:nvSpPr>
              <p:spPr>
                <a:xfrm>
                  <a:off x="10615894" y="4992237"/>
                  <a:ext cx="261726" cy="266401"/>
                </a:xfrm>
                <a:custGeom>
                  <a:avLst/>
                  <a:gdLst>
                    <a:gd name="connsiteX0" fmla="*/ 317524 w 400751"/>
                    <a:gd name="connsiteY0" fmla="*/ 240951 h 407907"/>
                    <a:gd name="connsiteX1" fmla="*/ 298274 w 400751"/>
                    <a:gd name="connsiteY1" fmla="*/ 240951 h 407907"/>
                    <a:gd name="connsiteX2" fmla="*/ 168387 w 400751"/>
                    <a:gd name="connsiteY2" fmla="*/ 118150 h 407907"/>
                    <a:gd name="connsiteX3" fmla="*/ 173182 w 400751"/>
                    <a:gd name="connsiteY3" fmla="*/ 85088 h 407907"/>
                    <a:gd name="connsiteX4" fmla="*/ 86591 w 400751"/>
                    <a:gd name="connsiteY4" fmla="*/ 0 h 407907"/>
                    <a:gd name="connsiteX5" fmla="*/ 86591 w 400751"/>
                    <a:gd name="connsiteY5" fmla="*/ 0 h 407907"/>
                    <a:gd name="connsiteX6" fmla="*/ 91386 w 400751"/>
                    <a:gd name="connsiteY6" fmla="*/ 23616 h 407907"/>
                    <a:gd name="connsiteX7" fmla="*/ 120225 w 400751"/>
                    <a:gd name="connsiteY7" fmla="*/ 70847 h 407907"/>
                    <a:gd name="connsiteX8" fmla="*/ 72135 w 400751"/>
                    <a:gd name="connsiteY8" fmla="*/ 118078 h 407907"/>
                    <a:gd name="connsiteX9" fmla="*/ 19179 w 400751"/>
                    <a:gd name="connsiteY9" fmla="*/ 75570 h 407907"/>
                    <a:gd name="connsiteX10" fmla="*/ 4795 w 400751"/>
                    <a:gd name="connsiteY10" fmla="*/ 61401 h 407907"/>
                    <a:gd name="connsiteX11" fmla="*/ 0 w 400751"/>
                    <a:gd name="connsiteY11" fmla="*/ 85016 h 407907"/>
                    <a:gd name="connsiteX12" fmla="*/ 86591 w 400751"/>
                    <a:gd name="connsiteY12" fmla="*/ 170033 h 407907"/>
                    <a:gd name="connsiteX13" fmla="*/ 110636 w 400751"/>
                    <a:gd name="connsiteY13" fmla="*/ 170033 h 407907"/>
                    <a:gd name="connsiteX14" fmla="*/ 240522 w 400751"/>
                    <a:gd name="connsiteY14" fmla="*/ 292906 h 407907"/>
                    <a:gd name="connsiteX15" fmla="*/ 235728 w 400751"/>
                    <a:gd name="connsiteY15" fmla="*/ 325968 h 407907"/>
                    <a:gd name="connsiteX16" fmla="*/ 322319 w 400751"/>
                    <a:gd name="connsiteY16" fmla="*/ 410984 h 407907"/>
                    <a:gd name="connsiteX17" fmla="*/ 322319 w 400751"/>
                    <a:gd name="connsiteY17" fmla="*/ 410984 h 407907"/>
                    <a:gd name="connsiteX18" fmla="*/ 317524 w 400751"/>
                    <a:gd name="connsiteY18" fmla="*/ 387369 h 407907"/>
                    <a:gd name="connsiteX19" fmla="*/ 288684 w 400751"/>
                    <a:gd name="connsiteY19" fmla="*/ 344860 h 407907"/>
                    <a:gd name="connsiteX20" fmla="*/ 336774 w 400751"/>
                    <a:gd name="connsiteY20" fmla="*/ 292906 h 407907"/>
                    <a:gd name="connsiteX21" fmla="*/ 384865 w 400751"/>
                    <a:gd name="connsiteY21" fmla="*/ 335414 h 407907"/>
                    <a:gd name="connsiteX22" fmla="*/ 404115 w 400751"/>
                    <a:gd name="connsiteY22" fmla="*/ 349583 h 407907"/>
                    <a:gd name="connsiteX23" fmla="*/ 404115 w 400751"/>
                    <a:gd name="connsiteY23" fmla="*/ 325968 h 407907"/>
                    <a:gd name="connsiteX24" fmla="*/ 317524 w 400751"/>
                    <a:gd name="connsiteY24" fmla="*/ 240951 h 407907"/>
                    <a:gd name="connsiteX25" fmla="*/ 317524 w 400751"/>
                    <a:gd name="connsiteY25" fmla="*/ 240951 h 40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0751" h="407907">
                      <a:moveTo>
                        <a:pt x="317524" y="240951"/>
                      </a:moveTo>
                      <a:cubicBezTo>
                        <a:pt x="312729" y="240951"/>
                        <a:pt x="307935" y="240951"/>
                        <a:pt x="298274" y="240951"/>
                      </a:cubicBezTo>
                      <a:cubicBezTo>
                        <a:pt x="168387" y="118150"/>
                        <a:pt x="168387" y="118150"/>
                        <a:pt x="168387" y="118150"/>
                      </a:cubicBezTo>
                      <a:cubicBezTo>
                        <a:pt x="173182" y="108704"/>
                        <a:pt x="173182" y="99257"/>
                        <a:pt x="173182" y="85088"/>
                      </a:cubicBezTo>
                      <a:cubicBezTo>
                        <a:pt x="173182" y="37785"/>
                        <a:pt x="134681" y="0"/>
                        <a:pt x="86591" y="0"/>
                      </a:cubicBezTo>
                      <a:lnTo>
                        <a:pt x="86591" y="0"/>
                      </a:lnTo>
                      <a:cubicBezTo>
                        <a:pt x="91386" y="23616"/>
                        <a:pt x="91386" y="23616"/>
                        <a:pt x="91386" y="23616"/>
                      </a:cubicBezTo>
                      <a:cubicBezTo>
                        <a:pt x="110636" y="33062"/>
                        <a:pt x="120225" y="51954"/>
                        <a:pt x="120225" y="70847"/>
                      </a:cubicBezTo>
                      <a:cubicBezTo>
                        <a:pt x="120225" y="94463"/>
                        <a:pt x="100975" y="118078"/>
                        <a:pt x="72135" y="118078"/>
                      </a:cubicBezTo>
                      <a:cubicBezTo>
                        <a:pt x="48090" y="118078"/>
                        <a:pt x="24045" y="99186"/>
                        <a:pt x="19179" y="75570"/>
                      </a:cubicBezTo>
                      <a:cubicBezTo>
                        <a:pt x="4795" y="61401"/>
                        <a:pt x="4795" y="61401"/>
                        <a:pt x="4795" y="61401"/>
                      </a:cubicBezTo>
                      <a:cubicBezTo>
                        <a:pt x="4795" y="70847"/>
                        <a:pt x="0" y="80293"/>
                        <a:pt x="0" y="85016"/>
                      </a:cubicBezTo>
                      <a:cubicBezTo>
                        <a:pt x="0" y="132248"/>
                        <a:pt x="43295" y="170033"/>
                        <a:pt x="86591" y="170033"/>
                      </a:cubicBezTo>
                      <a:cubicBezTo>
                        <a:pt x="96180" y="170033"/>
                        <a:pt x="105841" y="170033"/>
                        <a:pt x="110636" y="170033"/>
                      </a:cubicBezTo>
                      <a:cubicBezTo>
                        <a:pt x="240522" y="292906"/>
                        <a:pt x="240522" y="292906"/>
                        <a:pt x="240522" y="292906"/>
                      </a:cubicBezTo>
                      <a:cubicBezTo>
                        <a:pt x="235728" y="302352"/>
                        <a:pt x="235728" y="316522"/>
                        <a:pt x="235728" y="325968"/>
                      </a:cubicBezTo>
                      <a:cubicBezTo>
                        <a:pt x="235728" y="373199"/>
                        <a:pt x="274229" y="410984"/>
                        <a:pt x="322319" y="410984"/>
                      </a:cubicBezTo>
                      <a:lnTo>
                        <a:pt x="322319" y="410984"/>
                      </a:lnTo>
                      <a:cubicBezTo>
                        <a:pt x="317524" y="387369"/>
                        <a:pt x="317524" y="387369"/>
                        <a:pt x="317524" y="387369"/>
                      </a:cubicBezTo>
                      <a:cubicBezTo>
                        <a:pt x="298274" y="377922"/>
                        <a:pt x="288684" y="363753"/>
                        <a:pt x="288684" y="344860"/>
                      </a:cubicBezTo>
                      <a:cubicBezTo>
                        <a:pt x="288684" y="316522"/>
                        <a:pt x="307935" y="292906"/>
                        <a:pt x="336774" y="292906"/>
                      </a:cubicBezTo>
                      <a:cubicBezTo>
                        <a:pt x="360819" y="292906"/>
                        <a:pt x="384865" y="311798"/>
                        <a:pt x="384865" y="335414"/>
                      </a:cubicBezTo>
                      <a:cubicBezTo>
                        <a:pt x="404115" y="349583"/>
                        <a:pt x="404115" y="349583"/>
                        <a:pt x="404115" y="349583"/>
                      </a:cubicBezTo>
                      <a:cubicBezTo>
                        <a:pt x="404115" y="344860"/>
                        <a:pt x="408910" y="335414"/>
                        <a:pt x="404115" y="325968"/>
                      </a:cubicBezTo>
                      <a:cubicBezTo>
                        <a:pt x="404115" y="278736"/>
                        <a:pt x="365686" y="240951"/>
                        <a:pt x="317524" y="240951"/>
                      </a:cubicBezTo>
                      <a:lnTo>
                        <a:pt x="317524" y="240951"/>
                      </a:lnTo>
                      <a:close/>
                    </a:path>
                  </a:pathLst>
                </a:custGeom>
                <a:solidFill>
                  <a:srgbClr val="50E6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81" name="signup issues" descr="signup issues, key">
                <a:extLst>
                  <a:ext uri="{FF2B5EF4-FFF2-40B4-BE49-F238E27FC236}">
                    <a16:creationId xmlns:a16="http://schemas.microsoft.com/office/drawing/2014/main" id="{A2698C36-4197-4BB7-937E-8810C3A42D28}"/>
                  </a:ext>
                </a:extLst>
              </p:cNvPr>
              <p:cNvGrpSpPr/>
              <p:nvPr/>
            </p:nvGrpSpPr>
            <p:grpSpPr>
              <a:xfrm rot="18878040">
                <a:off x="8758691" y="4160504"/>
                <a:ext cx="227020" cy="226978"/>
                <a:chOff x="5411441" y="4807980"/>
                <a:chExt cx="440767" cy="440681"/>
              </a:xfrm>
              <a:solidFill>
                <a:srgbClr val="121D2F"/>
              </a:solidFill>
            </p:grpSpPr>
            <p:sp>
              <p:nvSpPr>
                <p:cNvPr id="82" name="Freeform: Shape 81">
                  <a:extLst>
                    <a:ext uri="{FF2B5EF4-FFF2-40B4-BE49-F238E27FC236}">
                      <a16:creationId xmlns:a16="http://schemas.microsoft.com/office/drawing/2014/main" id="{88B0CBAC-500C-4308-A581-8395F0634CF1}"/>
                    </a:ext>
                  </a:extLst>
                </p:cNvPr>
                <p:cNvSpPr/>
                <p:nvPr/>
              </p:nvSpPr>
              <p:spPr>
                <a:xfrm>
                  <a:off x="5411441" y="4955664"/>
                  <a:ext cx="292265" cy="292265"/>
                </a:xfrm>
                <a:custGeom>
                  <a:avLst/>
                  <a:gdLst>
                    <a:gd name="connsiteX0" fmla="*/ 291424 w 292264"/>
                    <a:gd name="connsiteY0" fmla="*/ 34195 h 292264"/>
                    <a:gd name="connsiteX1" fmla="*/ 258825 w 292264"/>
                    <a:gd name="connsiteY1" fmla="*/ 1624 h 292264"/>
                    <a:gd name="connsiteX2" fmla="*/ 1624 w 292264"/>
                    <a:gd name="connsiteY2" fmla="*/ 258600 h 292264"/>
                    <a:gd name="connsiteX3" fmla="*/ 34223 w 292264"/>
                    <a:gd name="connsiteY3" fmla="*/ 291170 h 292264"/>
                    <a:gd name="connsiteX4" fmla="*/ 291424 w 292264"/>
                    <a:gd name="connsiteY4" fmla="*/ 34195 h 2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64" h="292264">
                      <a:moveTo>
                        <a:pt x="291424" y="34195"/>
                      </a:moveTo>
                      <a:lnTo>
                        <a:pt x="258825" y="1624"/>
                      </a:lnTo>
                      <a:lnTo>
                        <a:pt x="1624" y="258600"/>
                      </a:lnTo>
                      <a:lnTo>
                        <a:pt x="34223" y="291170"/>
                      </a:lnTo>
                      <a:lnTo>
                        <a:pt x="291424" y="34195"/>
                      </a:ln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83" name="Freeform: Shape 82">
                  <a:extLst>
                    <a:ext uri="{FF2B5EF4-FFF2-40B4-BE49-F238E27FC236}">
                      <a16:creationId xmlns:a16="http://schemas.microsoft.com/office/drawing/2014/main" id="{C566EC1F-C890-41D0-86D6-B94AC6B90A65}"/>
                    </a:ext>
                  </a:extLst>
                </p:cNvPr>
                <p:cNvSpPr/>
                <p:nvPr/>
              </p:nvSpPr>
              <p:spPr>
                <a:xfrm>
                  <a:off x="5475742" y="5148195"/>
                  <a:ext cx="100466" cy="100466"/>
                </a:xfrm>
                <a:custGeom>
                  <a:avLst/>
                  <a:gdLst>
                    <a:gd name="connsiteX0" fmla="*/ 99585 w 100466"/>
                    <a:gd name="connsiteY0" fmla="*/ 34194 h 100466"/>
                    <a:gd name="connsiteX1" fmla="*/ 66986 w 100466"/>
                    <a:gd name="connsiteY1" fmla="*/ 1624 h 100466"/>
                    <a:gd name="connsiteX2" fmla="*/ 1624 w 100466"/>
                    <a:gd name="connsiteY2" fmla="*/ 66928 h 100466"/>
                    <a:gd name="connsiteX3" fmla="*/ 34224 w 100466"/>
                    <a:gd name="connsiteY3" fmla="*/ 99499 h 100466"/>
                    <a:gd name="connsiteX4" fmla="*/ 99585 w 100466"/>
                    <a:gd name="connsiteY4" fmla="*/ 34194 h 10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6" h="100466">
                      <a:moveTo>
                        <a:pt x="99585" y="34194"/>
                      </a:moveTo>
                      <a:lnTo>
                        <a:pt x="66986" y="1624"/>
                      </a:lnTo>
                      <a:lnTo>
                        <a:pt x="1624" y="66928"/>
                      </a:lnTo>
                      <a:lnTo>
                        <a:pt x="34224" y="99499"/>
                      </a:lnTo>
                      <a:lnTo>
                        <a:pt x="99585" y="34194"/>
                      </a:ln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84" name="Freeform: Shape 83">
                  <a:extLst>
                    <a:ext uri="{FF2B5EF4-FFF2-40B4-BE49-F238E27FC236}">
                      <a16:creationId xmlns:a16="http://schemas.microsoft.com/office/drawing/2014/main" id="{0C4C30BF-D696-4BAF-8E10-7B8741DBAB20}"/>
                    </a:ext>
                  </a:extLst>
                </p:cNvPr>
                <p:cNvSpPr/>
                <p:nvPr/>
              </p:nvSpPr>
              <p:spPr>
                <a:xfrm>
                  <a:off x="5619309" y="4807980"/>
                  <a:ext cx="232899" cy="232899"/>
                </a:xfrm>
                <a:custGeom>
                  <a:avLst/>
                  <a:gdLst>
                    <a:gd name="connsiteX0" fmla="*/ 116688 w 232898"/>
                    <a:gd name="connsiteY0" fmla="*/ 1624 h 232898"/>
                    <a:gd name="connsiteX1" fmla="*/ 1624 w 232898"/>
                    <a:gd name="connsiteY1" fmla="*/ 116587 h 232898"/>
                    <a:gd name="connsiteX2" fmla="*/ 116688 w 232898"/>
                    <a:gd name="connsiteY2" fmla="*/ 231550 h 232898"/>
                    <a:gd name="connsiteX3" fmla="*/ 231752 w 232898"/>
                    <a:gd name="connsiteY3" fmla="*/ 116587 h 232898"/>
                    <a:gd name="connsiteX4" fmla="*/ 116688 w 232898"/>
                    <a:gd name="connsiteY4" fmla="*/ 1624 h 232898"/>
                    <a:gd name="connsiteX5" fmla="*/ 116688 w 232898"/>
                    <a:gd name="connsiteY5" fmla="*/ 185873 h 232898"/>
                    <a:gd name="connsiteX6" fmla="*/ 47342 w 232898"/>
                    <a:gd name="connsiteY6" fmla="*/ 116587 h 232898"/>
                    <a:gd name="connsiteX7" fmla="*/ 116688 w 232898"/>
                    <a:gd name="connsiteY7" fmla="*/ 47302 h 232898"/>
                    <a:gd name="connsiteX8" fmla="*/ 186035 w 232898"/>
                    <a:gd name="connsiteY8" fmla="*/ 116587 h 232898"/>
                    <a:gd name="connsiteX9" fmla="*/ 116688 w 232898"/>
                    <a:gd name="connsiteY9" fmla="*/ 185873 h 23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98" h="232898">
                      <a:moveTo>
                        <a:pt x="116688" y="1624"/>
                      </a:moveTo>
                      <a:cubicBezTo>
                        <a:pt x="53114" y="1624"/>
                        <a:pt x="1624" y="53069"/>
                        <a:pt x="1624" y="116587"/>
                      </a:cubicBezTo>
                      <a:cubicBezTo>
                        <a:pt x="1624" y="180105"/>
                        <a:pt x="53114" y="231550"/>
                        <a:pt x="116688" y="231550"/>
                      </a:cubicBezTo>
                      <a:cubicBezTo>
                        <a:pt x="180262" y="231550"/>
                        <a:pt x="231752" y="180105"/>
                        <a:pt x="231752" y="116587"/>
                      </a:cubicBezTo>
                      <a:cubicBezTo>
                        <a:pt x="231752" y="53069"/>
                        <a:pt x="180185" y="1624"/>
                        <a:pt x="116688" y="1624"/>
                      </a:cubicBezTo>
                      <a:close/>
                      <a:moveTo>
                        <a:pt x="116688" y="185873"/>
                      </a:moveTo>
                      <a:cubicBezTo>
                        <a:pt x="78359" y="185873"/>
                        <a:pt x="47342" y="154883"/>
                        <a:pt x="47342" y="116587"/>
                      </a:cubicBezTo>
                      <a:cubicBezTo>
                        <a:pt x="47342" y="78292"/>
                        <a:pt x="78359" y="47302"/>
                        <a:pt x="116688" y="47302"/>
                      </a:cubicBezTo>
                      <a:cubicBezTo>
                        <a:pt x="155017" y="47302"/>
                        <a:pt x="186035" y="78292"/>
                        <a:pt x="186035" y="116587"/>
                      </a:cubicBezTo>
                      <a:cubicBezTo>
                        <a:pt x="186035" y="154883"/>
                        <a:pt x="154940" y="185873"/>
                        <a:pt x="116688" y="185873"/>
                      </a:cubicBez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grpSp>
          <p:nvGrpSpPr>
            <p:cNvPr id="95" name="Graphic 93">
              <a:extLst>
                <a:ext uri="{FF2B5EF4-FFF2-40B4-BE49-F238E27FC236}">
                  <a16:creationId xmlns:a16="http://schemas.microsoft.com/office/drawing/2014/main" id="{56DAAD39-FE99-4509-BDB5-9E1C18685AAA}"/>
                </a:ext>
              </a:extLst>
            </p:cNvPr>
            <p:cNvGrpSpPr/>
            <p:nvPr/>
          </p:nvGrpSpPr>
          <p:grpSpPr>
            <a:xfrm>
              <a:off x="5288230" y="4148737"/>
              <a:ext cx="486893" cy="388447"/>
              <a:chOff x="5288230" y="4148737"/>
              <a:chExt cx="486893" cy="388447"/>
            </a:xfrm>
          </p:grpSpPr>
          <p:sp>
            <p:nvSpPr>
              <p:cNvPr id="96" name="Freeform: Shape 95">
                <a:extLst>
                  <a:ext uri="{FF2B5EF4-FFF2-40B4-BE49-F238E27FC236}">
                    <a16:creationId xmlns:a16="http://schemas.microsoft.com/office/drawing/2014/main" id="{37B14039-063D-4832-B4F9-5E93DF5BCD48}"/>
                  </a:ext>
                </a:extLst>
              </p:cNvPr>
              <p:cNvSpPr/>
              <p:nvPr/>
            </p:nvSpPr>
            <p:spPr>
              <a:xfrm>
                <a:off x="5479859" y="4280933"/>
                <a:ext cx="42699" cy="70468"/>
              </a:xfrm>
              <a:custGeom>
                <a:avLst/>
                <a:gdLst>
                  <a:gd name="connsiteX0" fmla="*/ 30261 w 42699"/>
                  <a:gd name="connsiteY0" fmla="*/ 69905 h 70468"/>
                  <a:gd name="connsiteX1" fmla="*/ 25040 w 42699"/>
                  <a:gd name="connsiteY1" fmla="*/ 65109 h 70468"/>
                  <a:gd name="connsiteX2" fmla="*/ 995 w 42699"/>
                  <a:gd name="connsiteY2" fmla="*/ 13431 h 70468"/>
                  <a:gd name="connsiteX3" fmla="*/ 5089 w 42699"/>
                  <a:gd name="connsiteY3" fmla="*/ 995 h 70468"/>
                  <a:gd name="connsiteX4" fmla="*/ 17526 w 42699"/>
                  <a:gd name="connsiteY4" fmla="*/ 5089 h 70468"/>
                  <a:gd name="connsiteX5" fmla="*/ 17775 w 42699"/>
                  <a:gd name="connsiteY5" fmla="*/ 5626 h 70468"/>
                  <a:gd name="connsiteX6" fmla="*/ 41833 w 42699"/>
                  <a:gd name="connsiteY6" fmla="*/ 57304 h 70468"/>
                  <a:gd name="connsiteX7" fmla="*/ 37346 w 42699"/>
                  <a:gd name="connsiteY7" fmla="*/ 69604 h 70468"/>
                  <a:gd name="connsiteX8" fmla="*/ 30261 w 42699"/>
                  <a:gd name="connsiteY8" fmla="*/ 69905 h 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99" h="70468">
                    <a:moveTo>
                      <a:pt x="30261" y="69905"/>
                    </a:moveTo>
                    <a:cubicBezTo>
                      <a:pt x="27950" y="69067"/>
                      <a:pt x="26070" y="67340"/>
                      <a:pt x="25040" y="65109"/>
                    </a:cubicBezTo>
                    <a:lnTo>
                      <a:pt x="995" y="13431"/>
                    </a:lnTo>
                    <a:cubicBezTo>
                      <a:pt x="-1309" y="8866"/>
                      <a:pt x="524" y="3299"/>
                      <a:pt x="5089" y="995"/>
                    </a:cubicBezTo>
                    <a:cubicBezTo>
                      <a:pt x="9654" y="-1308"/>
                      <a:pt x="15222" y="524"/>
                      <a:pt x="17526" y="5089"/>
                    </a:cubicBezTo>
                    <a:cubicBezTo>
                      <a:pt x="17615" y="5265"/>
                      <a:pt x="17698" y="5445"/>
                      <a:pt x="17775" y="5626"/>
                    </a:cubicBezTo>
                    <a:lnTo>
                      <a:pt x="41833" y="57304"/>
                    </a:lnTo>
                    <a:cubicBezTo>
                      <a:pt x="43991" y="61939"/>
                      <a:pt x="41981" y="67447"/>
                      <a:pt x="37346" y="69604"/>
                    </a:cubicBezTo>
                    <a:cubicBezTo>
                      <a:pt x="35117" y="70641"/>
                      <a:pt x="32569" y="70749"/>
                      <a:pt x="30261" y="69905"/>
                    </a:cubicBezTo>
                    <a:close/>
                  </a:path>
                </a:pathLst>
              </a:custGeom>
              <a:solidFill>
                <a:schemeClr val="bg1"/>
              </a:solidFill>
              <a:ln w="128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D3A876A-9A6B-4578-BE24-BBF533177156}"/>
                  </a:ext>
                </a:extLst>
              </p:cNvPr>
              <p:cNvSpPr/>
              <p:nvPr/>
            </p:nvSpPr>
            <p:spPr>
              <a:xfrm>
                <a:off x="5507934" y="4268535"/>
                <a:ext cx="42442" cy="69937"/>
              </a:xfrm>
              <a:custGeom>
                <a:avLst/>
                <a:gdLst>
                  <a:gd name="connsiteX0" fmla="*/ 30011 w 42442"/>
                  <a:gd name="connsiteY0" fmla="*/ 69368 h 69937"/>
                  <a:gd name="connsiteX1" fmla="*/ 24791 w 42442"/>
                  <a:gd name="connsiteY1" fmla="*/ 64584 h 69937"/>
                  <a:gd name="connsiteX2" fmla="*/ 745 w 42442"/>
                  <a:gd name="connsiteY2" fmla="*/ 12894 h 69937"/>
                  <a:gd name="connsiteX3" fmla="*/ 5626 w 42442"/>
                  <a:gd name="connsiteY3" fmla="*/ 745 h 69937"/>
                  <a:gd name="connsiteX4" fmla="*/ 17526 w 42442"/>
                  <a:gd name="connsiteY4" fmla="*/ 5089 h 69937"/>
                  <a:gd name="connsiteX5" fmla="*/ 41571 w 42442"/>
                  <a:gd name="connsiteY5" fmla="*/ 56779 h 69937"/>
                  <a:gd name="connsiteX6" fmla="*/ 37108 w 42442"/>
                  <a:gd name="connsiteY6" fmla="*/ 69069 h 69937"/>
                  <a:gd name="connsiteX7" fmla="*/ 29998 w 42442"/>
                  <a:gd name="connsiteY7" fmla="*/ 69368 h 6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 h="69937">
                    <a:moveTo>
                      <a:pt x="30011" y="69368"/>
                    </a:moveTo>
                    <a:cubicBezTo>
                      <a:pt x="27704" y="68530"/>
                      <a:pt x="25826" y="66809"/>
                      <a:pt x="24791" y="64584"/>
                    </a:cubicBezTo>
                    <a:lnTo>
                      <a:pt x="745" y="12894"/>
                    </a:lnTo>
                    <a:cubicBezTo>
                      <a:pt x="-1262" y="8191"/>
                      <a:pt x="924" y="2752"/>
                      <a:pt x="5626" y="745"/>
                    </a:cubicBezTo>
                    <a:cubicBezTo>
                      <a:pt x="10118" y="-1172"/>
                      <a:pt x="15326" y="729"/>
                      <a:pt x="17526" y="5089"/>
                    </a:cubicBezTo>
                    <a:lnTo>
                      <a:pt x="41571" y="56779"/>
                    </a:lnTo>
                    <a:cubicBezTo>
                      <a:pt x="43732" y="61406"/>
                      <a:pt x="41734" y="66908"/>
                      <a:pt x="37108" y="69069"/>
                    </a:cubicBezTo>
                    <a:cubicBezTo>
                      <a:pt x="34873" y="70113"/>
                      <a:pt x="32313" y="70220"/>
                      <a:pt x="29998" y="69368"/>
                    </a:cubicBezTo>
                    <a:close/>
                  </a:path>
                </a:pathLst>
              </a:custGeom>
              <a:solidFill>
                <a:schemeClr val="bg1"/>
              </a:solidFill>
              <a:ln w="128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16CB76D-F855-49E8-AADF-EECC83E6453D}"/>
                  </a:ext>
                </a:extLst>
              </p:cNvPr>
              <p:cNvSpPr/>
              <p:nvPr/>
            </p:nvSpPr>
            <p:spPr>
              <a:xfrm>
                <a:off x="5288230" y="4148737"/>
                <a:ext cx="202778" cy="98441"/>
              </a:xfrm>
              <a:custGeom>
                <a:avLst/>
                <a:gdLst>
                  <a:gd name="connsiteX0" fmla="*/ 190347 w 202778"/>
                  <a:gd name="connsiteY0" fmla="*/ 97885 h 98441"/>
                  <a:gd name="connsiteX1" fmla="*/ 185127 w 202778"/>
                  <a:gd name="connsiteY1" fmla="*/ 93101 h 98441"/>
                  <a:gd name="connsiteX2" fmla="*/ 13901 w 202778"/>
                  <a:gd name="connsiteY2" fmla="*/ 30587 h 98441"/>
                  <a:gd name="connsiteX3" fmla="*/ 13879 w 202778"/>
                  <a:gd name="connsiteY3" fmla="*/ 30597 h 98441"/>
                  <a:gd name="connsiteX4" fmla="*/ 1236 w 202778"/>
                  <a:gd name="connsiteY4" fmla="*/ 27193 h 98441"/>
                  <a:gd name="connsiteX5" fmla="*/ 4640 w 202778"/>
                  <a:gd name="connsiteY5" fmla="*/ 14550 h 98441"/>
                  <a:gd name="connsiteX6" fmla="*/ 6074 w 202778"/>
                  <a:gd name="connsiteY6" fmla="*/ 13881 h 98441"/>
                  <a:gd name="connsiteX7" fmla="*/ 118803 w 202778"/>
                  <a:gd name="connsiteY7" fmla="*/ 8982 h 98441"/>
                  <a:gd name="connsiteX8" fmla="*/ 201907 w 202778"/>
                  <a:gd name="connsiteY8" fmla="*/ 85283 h 98441"/>
                  <a:gd name="connsiteX9" fmla="*/ 197444 w 202778"/>
                  <a:gd name="connsiteY9" fmla="*/ 97573 h 98441"/>
                  <a:gd name="connsiteX10" fmla="*/ 190334 w 202778"/>
                  <a:gd name="connsiteY10" fmla="*/ 97872 h 9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78" h="98441">
                    <a:moveTo>
                      <a:pt x="190347" y="97885"/>
                    </a:moveTo>
                    <a:cubicBezTo>
                      <a:pt x="188040" y="97047"/>
                      <a:pt x="186162" y="95326"/>
                      <a:pt x="185127" y="93101"/>
                    </a:cubicBezTo>
                    <a:cubicBezTo>
                      <a:pt x="155106" y="28556"/>
                      <a:pt x="78446" y="567"/>
                      <a:pt x="13901" y="30587"/>
                    </a:cubicBezTo>
                    <a:cubicBezTo>
                      <a:pt x="13894" y="30590"/>
                      <a:pt x="13886" y="30593"/>
                      <a:pt x="13879" y="30597"/>
                    </a:cubicBezTo>
                    <a:cubicBezTo>
                      <a:pt x="9448" y="33148"/>
                      <a:pt x="3788" y="31624"/>
                      <a:pt x="1236" y="27193"/>
                    </a:cubicBezTo>
                    <a:cubicBezTo>
                      <a:pt x="-1315" y="22762"/>
                      <a:pt x="209" y="17102"/>
                      <a:pt x="4640" y="14550"/>
                    </a:cubicBezTo>
                    <a:cubicBezTo>
                      <a:pt x="5098" y="14287"/>
                      <a:pt x="5578" y="14063"/>
                      <a:pt x="6074" y="13881"/>
                    </a:cubicBezTo>
                    <a:cubicBezTo>
                      <a:pt x="41488" y="-2744"/>
                      <a:pt x="82081" y="-4508"/>
                      <a:pt x="118803" y="8982"/>
                    </a:cubicBezTo>
                    <a:cubicBezTo>
                      <a:pt x="155585" y="22294"/>
                      <a:pt x="185510" y="49770"/>
                      <a:pt x="201907" y="85283"/>
                    </a:cubicBezTo>
                    <a:cubicBezTo>
                      <a:pt x="204068" y="89909"/>
                      <a:pt x="202070" y="95412"/>
                      <a:pt x="197444" y="97573"/>
                    </a:cubicBezTo>
                    <a:cubicBezTo>
                      <a:pt x="195209" y="98617"/>
                      <a:pt x="192649" y="98725"/>
                      <a:pt x="190334" y="97872"/>
                    </a:cubicBezTo>
                    <a:close/>
                  </a:path>
                </a:pathLst>
              </a:custGeom>
              <a:solidFill>
                <a:schemeClr val="bg1"/>
              </a:solidFill>
              <a:ln w="128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9E545F2-BA0F-4154-BF5B-69C72E1DC039}"/>
                  </a:ext>
                </a:extLst>
              </p:cNvPr>
              <p:cNvSpPr/>
              <p:nvPr/>
            </p:nvSpPr>
            <p:spPr>
              <a:xfrm>
                <a:off x="5450535" y="4225714"/>
                <a:ext cx="111017" cy="110915"/>
              </a:xfrm>
              <a:custGeom>
                <a:avLst/>
                <a:gdLst>
                  <a:gd name="connsiteX0" fmla="*/ 27605 w 111017"/>
                  <a:gd name="connsiteY0" fmla="*/ 4474 h 110915"/>
                  <a:gd name="connsiteX1" fmla="*/ 4411 w 111017"/>
                  <a:gd name="connsiteY1" fmla="*/ 67633 h 110915"/>
                  <a:gd name="connsiteX2" fmla="*/ 4460 w 111017"/>
                  <a:gd name="connsiteY2" fmla="*/ 67737 h 110915"/>
                  <a:gd name="connsiteX3" fmla="*/ 24558 w 111017"/>
                  <a:gd name="connsiteY3" fmla="*/ 110916 h 110915"/>
                  <a:gd name="connsiteX4" fmla="*/ 111018 w 111017"/>
                  <a:gd name="connsiteY4" fmla="*/ 70746 h 110915"/>
                  <a:gd name="connsiteX5" fmla="*/ 90881 w 111017"/>
                  <a:gd name="connsiteY5" fmla="*/ 27568 h 110915"/>
                  <a:gd name="connsiteX6" fmla="*/ 27703 w 111017"/>
                  <a:gd name="connsiteY6" fmla="*/ 4429 h 110915"/>
                  <a:gd name="connsiteX7" fmla="*/ 27605 w 111017"/>
                  <a:gd name="connsiteY7" fmla="*/ 4474 h 11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7" h="110915">
                    <a:moveTo>
                      <a:pt x="27605" y="4474"/>
                    </a:moveTo>
                    <a:cubicBezTo>
                      <a:pt x="3760" y="15510"/>
                      <a:pt x="-6625" y="43787"/>
                      <a:pt x="4411" y="67633"/>
                    </a:cubicBezTo>
                    <a:cubicBezTo>
                      <a:pt x="4428" y="67668"/>
                      <a:pt x="4444" y="67702"/>
                      <a:pt x="4460" y="67737"/>
                    </a:cubicBezTo>
                    <a:lnTo>
                      <a:pt x="24558" y="110916"/>
                    </a:lnTo>
                    <a:lnTo>
                      <a:pt x="111018" y="70746"/>
                    </a:lnTo>
                    <a:lnTo>
                      <a:pt x="90881" y="27568"/>
                    </a:lnTo>
                    <a:cubicBezTo>
                      <a:pt x="79824" y="3732"/>
                      <a:pt x="51539" y="-6628"/>
                      <a:pt x="27703" y="4429"/>
                    </a:cubicBezTo>
                    <a:cubicBezTo>
                      <a:pt x="27670" y="4444"/>
                      <a:pt x="27638" y="4459"/>
                      <a:pt x="27605" y="4474"/>
                    </a:cubicBezTo>
                    <a:close/>
                  </a:path>
                </a:pathLst>
              </a:custGeom>
              <a:solidFill>
                <a:srgbClr val="50E6FF"/>
              </a:solidFill>
              <a:ln w="128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49472BF-7C0E-41BF-80AB-78F80BAF6317}"/>
                  </a:ext>
                </a:extLst>
              </p:cNvPr>
              <p:cNvSpPr/>
              <p:nvPr/>
            </p:nvSpPr>
            <p:spPr>
              <a:xfrm>
                <a:off x="5572670" y="4438435"/>
                <a:ext cx="202454" cy="98748"/>
              </a:xfrm>
              <a:custGeom>
                <a:avLst/>
                <a:gdLst>
                  <a:gd name="connsiteX0" fmla="*/ 84099 w 202454"/>
                  <a:gd name="connsiteY0" fmla="*/ 89733 h 98748"/>
                  <a:gd name="connsiteX1" fmla="*/ 995 w 202454"/>
                  <a:gd name="connsiteY1" fmla="*/ 13431 h 98748"/>
                  <a:gd name="connsiteX2" fmla="*/ 5089 w 202454"/>
                  <a:gd name="connsiteY2" fmla="*/ 995 h 98748"/>
                  <a:gd name="connsiteX3" fmla="*/ 17526 w 202454"/>
                  <a:gd name="connsiteY3" fmla="*/ 5089 h 98748"/>
                  <a:gd name="connsiteX4" fmla="*/ 17775 w 202454"/>
                  <a:gd name="connsiteY4" fmla="*/ 5626 h 98748"/>
                  <a:gd name="connsiteX5" fmla="*/ 189001 w 202454"/>
                  <a:gd name="connsiteY5" fmla="*/ 68141 h 98748"/>
                  <a:gd name="connsiteX6" fmla="*/ 189023 w 202454"/>
                  <a:gd name="connsiteY6" fmla="*/ 68131 h 98748"/>
                  <a:gd name="connsiteX7" fmla="*/ 201460 w 202454"/>
                  <a:gd name="connsiteY7" fmla="*/ 72225 h 98748"/>
                  <a:gd name="connsiteX8" fmla="*/ 197365 w 202454"/>
                  <a:gd name="connsiteY8" fmla="*/ 84661 h 98748"/>
                  <a:gd name="connsiteX9" fmla="*/ 196828 w 202454"/>
                  <a:gd name="connsiteY9" fmla="*/ 84911 h 98748"/>
                  <a:gd name="connsiteX10" fmla="*/ 84099 w 202454"/>
                  <a:gd name="connsiteY10" fmla="*/ 89733 h 9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54" h="98748">
                    <a:moveTo>
                      <a:pt x="84099" y="89733"/>
                    </a:moveTo>
                    <a:cubicBezTo>
                      <a:pt x="47317" y="76421"/>
                      <a:pt x="17392" y="48945"/>
                      <a:pt x="995" y="13431"/>
                    </a:cubicBezTo>
                    <a:cubicBezTo>
                      <a:pt x="-1309" y="8866"/>
                      <a:pt x="524" y="3299"/>
                      <a:pt x="5089" y="995"/>
                    </a:cubicBezTo>
                    <a:cubicBezTo>
                      <a:pt x="9654" y="-1308"/>
                      <a:pt x="15222" y="524"/>
                      <a:pt x="17526" y="5089"/>
                    </a:cubicBezTo>
                    <a:cubicBezTo>
                      <a:pt x="17615" y="5265"/>
                      <a:pt x="17698" y="5445"/>
                      <a:pt x="17775" y="5626"/>
                    </a:cubicBezTo>
                    <a:cubicBezTo>
                      <a:pt x="47796" y="70171"/>
                      <a:pt x="124456" y="98160"/>
                      <a:pt x="189001" y="68141"/>
                    </a:cubicBezTo>
                    <a:cubicBezTo>
                      <a:pt x="189009" y="68137"/>
                      <a:pt x="189015" y="68135"/>
                      <a:pt x="189023" y="68131"/>
                    </a:cubicBezTo>
                    <a:cubicBezTo>
                      <a:pt x="193588" y="65826"/>
                      <a:pt x="199155" y="67660"/>
                      <a:pt x="201460" y="72225"/>
                    </a:cubicBezTo>
                    <a:cubicBezTo>
                      <a:pt x="203762" y="76790"/>
                      <a:pt x="201930" y="82357"/>
                      <a:pt x="197365" y="84661"/>
                    </a:cubicBezTo>
                    <a:cubicBezTo>
                      <a:pt x="197189" y="84750"/>
                      <a:pt x="197009" y="84834"/>
                      <a:pt x="196828" y="84911"/>
                    </a:cubicBezTo>
                    <a:cubicBezTo>
                      <a:pt x="161404" y="101511"/>
                      <a:pt x="120811" y="103247"/>
                      <a:pt x="84099" y="89733"/>
                    </a:cubicBezTo>
                    <a:close/>
                  </a:path>
                </a:pathLst>
              </a:custGeom>
              <a:solidFill>
                <a:schemeClr val="bg1"/>
              </a:solidFill>
              <a:ln w="128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22BC50F-35A7-4A1D-8BFC-4616D72805D1}"/>
                  </a:ext>
                </a:extLst>
              </p:cNvPr>
              <p:cNvSpPr/>
              <p:nvPr/>
            </p:nvSpPr>
            <p:spPr>
              <a:xfrm>
                <a:off x="5502301" y="4349308"/>
                <a:ext cx="110912" cy="110886"/>
              </a:xfrm>
              <a:custGeom>
                <a:avLst/>
                <a:gdLst>
                  <a:gd name="connsiteX0" fmla="*/ 83361 w 110912"/>
                  <a:gd name="connsiteY0" fmla="*/ 106403 h 110886"/>
                  <a:gd name="connsiteX1" fmla="*/ 106478 w 110912"/>
                  <a:gd name="connsiteY1" fmla="*/ 43216 h 110886"/>
                  <a:gd name="connsiteX2" fmla="*/ 106442 w 110912"/>
                  <a:gd name="connsiteY2" fmla="*/ 43140 h 110886"/>
                  <a:gd name="connsiteX3" fmla="*/ 86357 w 110912"/>
                  <a:gd name="connsiteY3" fmla="*/ 0 h 110886"/>
                  <a:gd name="connsiteX4" fmla="*/ 0 w 110912"/>
                  <a:gd name="connsiteY4" fmla="*/ 40182 h 110886"/>
                  <a:gd name="connsiteX5" fmla="*/ 20085 w 110912"/>
                  <a:gd name="connsiteY5" fmla="*/ 83361 h 110886"/>
                  <a:gd name="connsiteX6" fmla="*/ 83286 w 110912"/>
                  <a:gd name="connsiteY6" fmla="*/ 106438 h 110886"/>
                  <a:gd name="connsiteX7" fmla="*/ 83361 w 110912"/>
                  <a:gd name="connsiteY7" fmla="*/ 106403 h 1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2" h="110886">
                    <a:moveTo>
                      <a:pt x="83361" y="106403"/>
                    </a:moveTo>
                    <a:cubicBezTo>
                      <a:pt x="107192" y="95338"/>
                      <a:pt x="117542" y="67049"/>
                      <a:pt x="106478" y="43216"/>
                    </a:cubicBezTo>
                    <a:cubicBezTo>
                      <a:pt x="106465" y="43191"/>
                      <a:pt x="106453" y="43166"/>
                      <a:pt x="106442" y="43140"/>
                    </a:cubicBezTo>
                    <a:lnTo>
                      <a:pt x="86357" y="0"/>
                    </a:lnTo>
                    <a:lnTo>
                      <a:pt x="0" y="40182"/>
                    </a:lnTo>
                    <a:lnTo>
                      <a:pt x="20085" y="83361"/>
                    </a:lnTo>
                    <a:cubicBezTo>
                      <a:pt x="31165" y="107186"/>
                      <a:pt x="59461" y="117518"/>
                      <a:pt x="83286" y="106438"/>
                    </a:cubicBezTo>
                    <a:cubicBezTo>
                      <a:pt x="83311" y="106426"/>
                      <a:pt x="83336" y="106415"/>
                      <a:pt x="83361" y="106403"/>
                    </a:cubicBezTo>
                    <a:close/>
                  </a:path>
                </a:pathLst>
              </a:custGeom>
              <a:solidFill>
                <a:srgbClr val="50E6FF"/>
              </a:solidFill>
              <a:ln w="1285" cap="flat">
                <a:noFill/>
                <a:prstDash val="solid"/>
                <a:miter/>
              </a:ln>
            </p:spPr>
            <p:txBody>
              <a:bodyPr rtlCol="0" anchor="ctr"/>
              <a:lstStyle/>
              <a:p>
                <a:endParaRPr lang="en-US"/>
              </a:p>
            </p:txBody>
          </p:sp>
        </p:grpSp>
        <p:grpSp>
          <p:nvGrpSpPr>
            <p:cNvPr id="102" name="Graphic 67">
              <a:extLst>
                <a:ext uri="{FF2B5EF4-FFF2-40B4-BE49-F238E27FC236}">
                  <a16:creationId xmlns:a16="http://schemas.microsoft.com/office/drawing/2014/main" id="{31FAEC5A-53D1-4E7E-A8B2-CF086173AD17}"/>
                </a:ext>
              </a:extLst>
            </p:cNvPr>
            <p:cNvGrpSpPr/>
            <p:nvPr/>
          </p:nvGrpSpPr>
          <p:grpSpPr>
            <a:xfrm>
              <a:off x="8679465" y="4088478"/>
              <a:ext cx="360069" cy="456160"/>
              <a:chOff x="8679465" y="4088478"/>
              <a:chExt cx="360069" cy="456160"/>
            </a:xfrm>
          </p:grpSpPr>
          <p:sp>
            <p:nvSpPr>
              <p:cNvPr id="103" name="Freeform: Shape 102">
                <a:extLst>
                  <a:ext uri="{FF2B5EF4-FFF2-40B4-BE49-F238E27FC236}">
                    <a16:creationId xmlns:a16="http://schemas.microsoft.com/office/drawing/2014/main" id="{35613455-807A-4A29-8BAB-B4D13F3FFB10}"/>
                  </a:ext>
                </a:extLst>
              </p:cNvPr>
              <p:cNvSpPr/>
              <p:nvPr/>
            </p:nvSpPr>
            <p:spPr>
              <a:xfrm>
                <a:off x="8679465" y="4088478"/>
                <a:ext cx="360069" cy="456160"/>
              </a:xfrm>
              <a:custGeom>
                <a:avLst/>
                <a:gdLst>
                  <a:gd name="connsiteX0" fmla="*/ 185122 w 360069"/>
                  <a:gd name="connsiteY0" fmla="*/ 0 h 456160"/>
                  <a:gd name="connsiteX1" fmla="*/ 360069 w 360069"/>
                  <a:gd name="connsiteY1" fmla="*/ 93139 h 456160"/>
                  <a:gd name="connsiteX2" fmla="*/ 359037 w 360069"/>
                  <a:gd name="connsiteY2" fmla="*/ 215237 h 456160"/>
                  <a:gd name="connsiteX3" fmla="*/ 358895 w 360069"/>
                  <a:gd name="connsiteY3" fmla="*/ 221748 h 456160"/>
                  <a:gd name="connsiteX4" fmla="*/ 245744 w 360069"/>
                  <a:gd name="connsiteY4" fmla="*/ 414981 h 456160"/>
                  <a:gd name="connsiteX5" fmla="*/ 180035 w 360069"/>
                  <a:gd name="connsiteY5" fmla="*/ 456161 h 456160"/>
                  <a:gd name="connsiteX6" fmla="*/ 112439 w 360069"/>
                  <a:gd name="connsiteY6" fmla="*/ 413469 h 456160"/>
                  <a:gd name="connsiteX7" fmla="*/ 356 w 360069"/>
                  <a:gd name="connsiteY7" fmla="*/ 225163 h 456160"/>
                  <a:gd name="connsiteX8" fmla="*/ 0 w 360069"/>
                  <a:gd name="connsiteY8" fmla="*/ 212000 h 456160"/>
                  <a:gd name="connsiteX9" fmla="*/ 0 w 360069"/>
                  <a:gd name="connsiteY9" fmla="*/ 93139 h 45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69" h="456160">
                    <a:moveTo>
                      <a:pt x="185122" y="0"/>
                    </a:moveTo>
                    <a:lnTo>
                      <a:pt x="360069" y="93139"/>
                    </a:lnTo>
                    <a:lnTo>
                      <a:pt x="359037" y="215237"/>
                    </a:lnTo>
                    <a:cubicBezTo>
                      <a:pt x="359037" y="217407"/>
                      <a:pt x="359037" y="219578"/>
                      <a:pt x="358895" y="221748"/>
                    </a:cubicBezTo>
                    <a:cubicBezTo>
                      <a:pt x="356120" y="300834"/>
                      <a:pt x="312806" y="372947"/>
                      <a:pt x="245744" y="414981"/>
                    </a:cubicBezTo>
                    <a:lnTo>
                      <a:pt x="180035" y="456161"/>
                    </a:lnTo>
                    <a:lnTo>
                      <a:pt x="112439" y="413469"/>
                    </a:lnTo>
                    <a:cubicBezTo>
                      <a:pt x="47192" y="372094"/>
                      <a:pt x="4536" y="302239"/>
                      <a:pt x="356" y="225163"/>
                    </a:cubicBezTo>
                    <a:cubicBezTo>
                      <a:pt x="130" y="220787"/>
                      <a:pt x="12" y="216399"/>
                      <a:pt x="0" y="212000"/>
                    </a:cubicBezTo>
                    <a:lnTo>
                      <a:pt x="0" y="93139"/>
                    </a:lnTo>
                    <a:close/>
                  </a:path>
                </a:pathLst>
              </a:custGeom>
              <a:solidFill>
                <a:srgbClr val="50E6FF"/>
              </a:solidFill>
              <a:ln w="174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FEE822F-9B10-43E7-9AF5-C8E0243611BB}"/>
                  </a:ext>
                </a:extLst>
              </p:cNvPr>
              <p:cNvSpPr/>
              <p:nvPr/>
            </p:nvSpPr>
            <p:spPr>
              <a:xfrm>
                <a:off x="8807291" y="4196347"/>
                <a:ext cx="109682" cy="232151"/>
              </a:xfrm>
              <a:custGeom>
                <a:avLst/>
                <a:gdLst>
                  <a:gd name="connsiteX0" fmla="*/ 109682 w 109682"/>
                  <a:gd name="connsiteY0" fmla="*/ 54910 h 232151"/>
                  <a:gd name="connsiteX1" fmla="*/ 54910 w 109682"/>
                  <a:gd name="connsiteY1" fmla="*/ 0 h 232151"/>
                  <a:gd name="connsiteX2" fmla="*/ 0 w 109682"/>
                  <a:gd name="connsiteY2" fmla="*/ 54772 h 232151"/>
                  <a:gd name="connsiteX3" fmla="*/ 41607 w 109682"/>
                  <a:gd name="connsiteY3" fmla="*/ 108061 h 232151"/>
                  <a:gd name="connsiteX4" fmla="*/ 41607 w 109682"/>
                  <a:gd name="connsiteY4" fmla="*/ 232152 h 232151"/>
                  <a:gd name="connsiteX5" fmla="*/ 86735 w 109682"/>
                  <a:gd name="connsiteY5" fmla="*/ 232152 h 232151"/>
                  <a:gd name="connsiteX6" fmla="*/ 86735 w 109682"/>
                  <a:gd name="connsiteY6" fmla="*/ 206145 h 232151"/>
                  <a:gd name="connsiteX7" fmla="*/ 67613 w 109682"/>
                  <a:gd name="connsiteY7" fmla="*/ 206145 h 232151"/>
                  <a:gd name="connsiteX8" fmla="*/ 67613 w 109682"/>
                  <a:gd name="connsiteY8" fmla="*/ 193142 h 232151"/>
                  <a:gd name="connsiteX9" fmla="*/ 86735 w 109682"/>
                  <a:gd name="connsiteY9" fmla="*/ 193142 h 232151"/>
                  <a:gd name="connsiteX10" fmla="*/ 86735 w 109682"/>
                  <a:gd name="connsiteY10" fmla="*/ 167118 h 232151"/>
                  <a:gd name="connsiteX11" fmla="*/ 67613 w 109682"/>
                  <a:gd name="connsiteY11" fmla="*/ 167118 h 232151"/>
                  <a:gd name="connsiteX12" fmla="*/ 67613 w 109682"/>
                  <a:gd name="connsiteY12" fmla="*/ 108186 h 232151"/>
                  <a:gd name="connsiteX13" fmla="*/ 109682 w 109682"/>
                  <a:gd name="connsiteY13" fmla="*/ 54910 h 232151"/>
                  <a:gd name="connsiteX14" fmla="*/ 54841 w 109682"/>
                  <a:gd name="connsiteY14" fmla="*/ 17822 h 232151"/>
                  <a:gd name="connsiteX15" fmla="*/ 67844 w 109682"/>
                  <a:gd name="connsiteY15" fmla="*/ 30825 h 232151"/>
                  <a:gd name="connsiteX16" fmla="*/ 54841 w 109682"/>
                  <a:gd name="connsiteY16" fmla="*/ 43828 h 232151"/>
                  <a:gd name="connsiteX17" fmla="*/ 41838 w 109682"/>
                  <a:gd name="connsiteY17" fmla="*/ 30878 h 232151"/>
                  <a:gd name="connsiteX18" fmla="*/ 54788 w 109682"/>
                  <a:gd name="connsiteY18" fmla="*/ 17822 h 232151"/>
                  <a:gd name="connsiteX19" fmla="*/ 54841 w 109682"/>
                  <a:gd name="connsiteY19" fmla="*/ 17822 h 2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682" h="232151">
                    <a:moveTo>
                      <a:pt x="109682" y="54910"/>
                    </a:moveTo>
                    <a:cubicBezTo>
                      <a:pt x="109719" y="24622"/>
                      <a:pt x="85198" y="38"/>
                      <a:pt x="54910" y="0"/>
                    </a:cubicBezTo>
                    <a:cubicBezTo>
                      <a:pt x="24622" y="-38"/>
                      <a:pt x="38" y="24484"/>
                      <a:pt x="0" y="54772"/>
                    </a:cubicBezTo>
                    <a:cubicBezTo>
                      <a:pt x="-32" y="79988"/>
                      <a:pt x="17136" y="101976"/>
                      <a:pt x="41607" y="108061"/>
                    </a:cubicBezTo>
                    <a:lnTo>
                      <a:pt x="41607" y="232152"/>
                    </a:lnTo>
                    <a:lnTo>
                      <a:pt x="86735" y="232152"/>
                    </a:lnTo>
                    <a:lnTo>
                      <a:pt x="86735" y="206145"/>
                    </a:lnTo>
                    <a:lnTo>
                      <a:pt x="67613" y="206145"/>
                    </a:lnTo>
                    <a:lnTo>
                      <a:pt x="67613" y="193142"/>
                    </a:lnTo>
                    <a:lnTo>
                      <a:pt x="86735" y="193142"/>
                    </a:lnTo>
                    <a:lnTo>
                      <a:pt x="86735" y="167118"/>
                    </a:lnTo>
                    <a:lnTo>
                      <a:pt x="67613" y="167118"/>
                    </a:lnTo>
                    <a:lnTo>
                      <a:pt x="67613" y="108186"/>
                    </a:lnTo>
                    <a:cubicBezTo>
                      <a:pt x="92269" y="102294"/>
                      <a:pt x="109668" y="80262"/>
                      <a:pt x="109682" y="54910"/>
                    </a:cubicBezTo>
                    <a:close/>
                    <a:moveTo>
                      <a:pt x="54841" y="17822"/>
                    </a:moveTo>
                    <a:cubicBezTo>
                      <a:pt x="62022" y="17822"/>
                      <a:pt x="67844" y="23644"/>
                      <a:pt x="67844" y="30825"/>
                    </a:cubicBezTo>
                    <a:cubicBezTo>
                      <a:pt x="67844" y="38006"/>
                      <a:pt x="62022" y="43828"/>
                      <a:pt x="54841" y="43828"/>
                    </a:cubicBezTo>
                    <a:cubicBezTo>
                      <a:pt x="47680" y="43828"/>
                      <a:pt x="41867" y="38039"/>
                      <a:pt x="41838" y="30878"/>
                    </a:cubicBezTo>
                    <a:cubicBezTo>
                      <a:pt x="41808" y="23697"/>
                      <a:pt x="47606" y="17851"/>
                      <a:pt x="54788" y="17822"/>
                    </a:cubicBezTo>
                    <a:cubicBezTo>
                      <a:pt x="54805" y="17822"/>
                      <a:pt x="54823" y="17822"/>
                      <a:pt x="54841" y="17822"/>
                    </a:cubicBezTo>
                    <a:close/>
                  </a:path>
                </a:pathLst>
              </a:custGeom>
              <a:solidFill>
                <a:srgbClr val="121D2F"/>
              </a:solidFill>
              <a:ln w="174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79720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grpId="1" nodeType="withEffect">
                                  <p:stCondLst>
                                    <p:cond delay="0"/>
                                  </p:stCondLst>
                                  <p:childTnLst>
                                    <p:animMotion origin="layout" path="M 1.25E-6 0 L 1.25E-6 0.02569 " pathEditMode="relative" rAng="0" ptsTypes="AA">
                                      <p:cBhvr>
                                        <p:cTn id="9" dur="500" spd="-100000" fill="hold"/>
                                        <p:tgtEl>
                                          <p:spTgt spid="4"/>
                                        </p:tgtEl>
                                        <p:attrNameLst>
                                          <p:attrName>ppt_x</p:attrName>
                                          <p:attrName>ppt_y</p:attrName>
                                        </p:attrNameLst>
                                      </p:cBhvr>
                                      <p:rCtr x="0" y="1273"/>
                                    </p:animMotion>
                                  </p:childTnLst>
                                </p:cTn>
                              </p:par>
                              <p:par>
                                <p:cTn id="10" presetID="10"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par>
                                <p:cTn id="13" presetID="42" presetClass="path" presetSubtype="0" decel="100000" fill="hold" nodeType="withEffect">
                                  <p:stCondLst>
                                    <p:cond delay="0"/>
                                  </p:stCondLst>
                                  <p:childTnLst>
                                    <p:animMotion origin="layout" path="M 1.25E-6 0 L 1.25E-6 0.02569 " pathEditMode="relative" rAng="0" ptsTypes="AA">
                                      <p:cBhvr>
                                        <p:cTn id="14" dur="500" spd="-100000" fill="hold"/>
                                        <p:tgtEl>
                                          <p:spTgt spid="67"/>
                                        </p:tgtEl>
                                        <p:attrNameLst>
                                          <p:attrName>ppt_x</p:attrName>
                                          <p:attrName>ppt_y</p:attrName>
                                        </p:attrNameLst>
                                      </p:cBhvr>
                                      <p:rCtr x="0" y="1273"/>
                                    </p:animMotion>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42" presetClass="path" presetSubtype="0" decel="100000" fill="hold" grpId="1" nodeType="withEffect">
                                  <p:stCondLst>
                                    <p:cond delay="0"/>
                                  </p:stCondLst>
                                  <p:childTnLst>
                                    <p:animMotion origin="layout" path="M 1.25E-6 0 L 1.25E-6 0.02569 " pathEditMode="relative" rAng="0" ptsTypes="AA">
                                      <p:cBhvr>
                                        <p:cTn id="19" dur="500" spd="-100000" fill="hold"/>
                                        <p:tgtEl>
                                          <p:spTgt spid="9"/>
                                        </p:tgtEl>
                                        <p:attrNameLst>
                                          <p:attrName>ppt_x</p:attrName>
                                          <p:attrName>ppt_y</p:attrName>
                                        </p:attrNameLst>
                                      </p:cBhvr>
                                      <p:rCtr x="0" y="1273"/>
                                    </p:animMotion>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EA8F6B9-4FC7-47FA-992C-8189DEBDA861}"/>
              </a:ext>
            </a:extLst>
          </p:cNvPr>
          <p:cNvGrpSpPr/>
          <p:nvPr/>
        </p:nvGrpSpPr>
        <p:grpSpPr>
          <a:xfrm>
            <a:off x="720237" y="1541832"/>
            <a:ext cx="5147163" cy="445173"/>
            <a:chOff x="584200" y="1384302"/>
            <a:chExt cx="4486401" cy="445173"/>
          </a:xfrm>
        </p:grpSpPr>
        <p:sp>
          <p:nvSpPr>
            <p:cNvPr id="4" name="Freeform: Shape 3">
              <a:extLst>
                <a:ext uri="{FF2B5EF4-FFF2-40B4-BE49-F238E27FC236}">
                  <a16:creationId xmlns:a16="http://schemas.microsoft.com/office/drawing/2014/main" id="{C27D4C6F-26DF-4B98-A694-286C90F6FB82}"/>
                </a:ext>
              </a:extLst>
            </p:cNvPr>
            <p:cNvSpPr/>
            <p:nvPr/>
          </p:nvSpPr>
          <p:spPr>
            <a:xfrm>
              <a:off x="584200" y="1384302"/>
              <a:ext cx="368300" cy="306304"/>
            </a:xfrm>
            <a:custGeom>
              <a:avLst/>
              <a:gdLst>
                <a:gd name="connsiteX0" fmla="*/ 164983 w 185012"/>
                <a:gd name="connsiteY0" fmla="*/ 1431 h 146288"/>
                <a:gd name="connsiteX1" fmla="*/ 63805 w 185012"/>
                <a:gd name="connsiteY1" fmla="*/ 102608 h 146288"/>
                <a:gd name="connsiteX2" fmla="*/ 22899 w 185012"/>
                <a:gd name="connsiteY2" fmla="*/ 61702 h 146288"/>
                <a:gd name="connsiteX3" fmla="*/ 1431 w 185012"/>
                <a:gd name="connsiteY3" fmla="*/ 82155 h 146288"/>
                <a:gd name="connsiteX4" fmla="*/ 63805 w 185012"/>
                <a:gd name="connsiteY4" fmla="*/ 145545 h 146288"/>
                <a:gd name="connsiteX5" fmla="*/ 185436 w 185012"/>
                <a:gd name="connsiteY5" fmla="*/ 22899 h 146288"/>
                <a:gd name="connsiteX6" fmla="*/ 164983 w 185012"/>
                <a:gd name="connsiteY6" fmla="*/ 1431 h 1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2" h="146288">
                  <a:moveTo>
                    <a:pt x="164983" y="1431"/>
                  </a:moveTo>
                  <a:lnTo>
                    <a:pt x="63805" y="102608"/>
                  </a:lnTo>
                  <a:lnTo>
                    <a:pt x="22899" y="61702"/>
                  </a:lnTo>
                  <a:lnTo>
                    <a:pt x="1431" y="82155"/>
                  </a:lnTo>
                  <a:lnTo>
                    <a:pt x="63805" y="145545"/>
                  </a:lnTo>
                  <a:lnTo>
                    <a:pt x="185436" y="22899"/>
                  </a:lnTo>
                  <a:lnTo>
                    <a:pt x="164983" y="1431"/>
                  </a:lnTo>
                  <a:close/>
                </a:path>
              </a:pathLst>
            </a:custGeom>
            <a:gradFill>
              <a:gsLst>
                <a:gs pos="100000">
                  <a:srgbClr val="50E6FF"/>
                </a:gs>
                <a:gs pos="0">
                  <a:srgbClr val="0078D4"/>
                </a:gs>
              </a:gsLst>
              <a:lin ang="5400000" scaled="0"/>
            </a:gradFill>
            <a:ln w="4222"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5" name="Rectangle 4">
              <a:extLst>
                <a:ext uri="{FF2B5EF4-FFF2-40B4-BE49-F238E27FC236}">
                  <a16:creationId xmlns:a16="http://schemas.microsoft.com/office/drawing/2014/main" id="{B4F12B96-F004-48A4-AB7A-13F59D17D2C5}"/>
                </a:ext>
              </a:extLst>
            </p:cNvPr>
            <p:cNvSpPr/>
            <p:nvPr/>
          </p:nvSpPr>
          <p:spPr>
            <a:xfrm>
              <a:off x="1122364" y="1398588"/>
              <a:ext cx="3948237" cy="430887"/>
            </a:xfrm>
            <a:prstGeom prst="rect">
              <a:avLst/>
            </a:prstGeom>
          </p:spPr>
          <p:txBody>
            <a:bodyPr wrap="square" lIns="0" tIns="0" rIns="0" bIns="0">
              <a:spAutoFit/>
            </a:bodyPr>
            <a:lstStyle/>
            <a:p>
              <a:pPr marL="0" marR="0" lvl="0" indent="0" defTabSz="914367" eaLnBrk="1" fontAlgn="auto" latinLnBrk="0" hangingPunct="1">
                <a:lnSpc>
                  <a:spcPct val="100000"/>
                </a:lnSpc>
                <a:spcBef>
                  <a:spcPts val="3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rPr>
                <a:t>Standard APIs accessed over http/gRPC protocols from user service code</a:t>
              </a:r>
            </a:p>
          </p:txBody>
        </p:sp>
      </p:grpSp>
      <p:grpSp>
        <p:nvGrpSpPr>
          <p:cNvPr id="6" name="Group 5">
            <a:extLst>
              <a:ext uri="{FF2B5EF4-FFF2-40B4-BE49-F238E27FC236}">
                <a16:creationId xmlns:a16="http://schemas.microsoft.com/office/drawing/2014/main" id="{948AA27C-CF45-4569-9C0B-95C875CA4DAC}"/>
              </a:ext>
            </a:extLst>
          </p:cNvPr>
          <p:cNvGrpSpPr/>
          <p:nvPr/>
        </p:nvGrpSpPr>
        <p:grpSpPr>
          <a:xfrm>
            <a:off x="6632946" y="1503995"/>
            <a:ext cx="4574682" cy="445173"/>
            <a:chOff x="584200" y="1384302"/>
            <a:chExt cx="4574682" cy="445173"/>
          </a:xfrm>
        </p:grpSpPr>
        <p:sp>
          <p:nvSpPr>
            <p:cNvPr id="7" name="Freeform: Shape 6">
              <a:extLst>
                <a:ext uri="{FF2B5EF4-FFF2-40B4-BE49-F238E27FC236}">
                  <a16:creationId xmlns:a16="http://schemas.microsoft.com/office/drawing/2014/main" id="{AF053212-E931-4FE4-995D-61A3F6F60D7D}"/>
                </a:ext>
              </a:extLst>
            </p:cNvPr>
            <p:cNvSpPr/>
            <p:nvPr/>
          </p:nvSpPr>
          <p:spPr>
            <a:xfrm>
              <a:off x="584200" y="1384302"/>
              <a:ext cx="368300" cy="306304"/>
            </a:xfrm>
            <a:custGeom>
              <a:avLst/>
              <a:gdLst>
                <a:gd name="connsiteX0" fmla="*/ 164983 w 185012"/>
                <a:gd name="connsiteY0" fmla="*/ 1431 h 146288"/>
                <a:gd name="connsiteX1" fmla="*/ 63805 w 185012"/>
                <a:gd name="connsiteY1" fmla="*/ 102608 h 146288"/>
                <a:gd name="connsiteX2" fmla="*/ 22899 w 185012"/>
                <a:gd name="connsiteY2" fmla="*/ 61702 h 146288"/>
                <a:gd name="connsiteX3" fmla="*/ 1431 w 185012"/>
                <a:gd name="connsiteY3" fmla="*/ 82155 h 146288"/>
                <a:gd name="connsiteX4" fmla="*/ 63805 w 185012"/>
                <a:gd name="connsiteY4" fmla="*/ 145545 h 146288"/>
                <a:gd name="connsiteX5" fmla="*/ 185436 w 185012"/>
                <a:gd name="connsiteY5" fmla="*/ 22899 h 146288"/>
                <a:gd name="connsiteX6" fmla="*/ 164983 w 185012"/>
                <a:gd name="connsiteY6" fmla="*/ 1431 h 1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012" h="146288">
                  <a:moveTo>
                    <a:pt x="164983" y="1431"/>
                  </a:moveTo>
                  <a:lnTo>
                    <a:pt x="63805" y="102608"/>
                  </a:lnTo>
                  <a:lnTo>
                    <a:pt x="22899" y="61702"/>
                  </a:lnTo>
                  <a:lnTo>
                    <a:pt x="1431" y="82155"/>
                  </a:lnTo>
                  <a:lnTo>
                    <a:pt x="63805" y="145545"/>
                  </a:lnTo>
                  <a:lnTo>
                    <a:pt x="185436" y="22899"/>
                  </a:lnTo>
                  <a:lnTo>
                    <a:pt x="164983" y="1431"/>
                  </a:lnTo>
                  <a:close/>
                </a:path>
              </a:pathLst>
            </a:custGeom>
            <a:gradFill>
              <a:gsLst>
                <a:gs pos="100000">
                  <a:srgbClr val="50E6FF"/>
                </a:gs>
                <a:gs pos="0">
                  <a:srgbClr val="0078D4"/>
                </a:gs>
              </a:gsLst>
              <a:lin ang="5400000" scaled="0"/>
            </a:gradFill>
            <a:ln w="4222"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8" name="Rectangle 7">
              <a:extLst>
                <a:ext uri="{FF2B5EF4-FFF2-40B4-BE49-F238E27FC236}">
                  <a16:creationId xmlns:a16="http://schemas.microsoft.com/office/drawing/2014/main" id="{B60552F2-B674-42C5-9860-E4974379C086}"/>
                </a:ext>
              </a:extLst>
            </p:cNvPr>
            <p:cNvSpPr/>
            <p:nvPr/>
          </p:nvSpPr>
          <p:spPr>
            <a:xfrm>
              <a:off x="1122363" y="1398588"/>
              <a:ext cx="4036519" cy="430887"/>
            </a:xfrm>
            <a:prstGeom prst="rect">
              <a:avLst/>
            </a:prstGeom>
          </p:spPr>
          <p:txBody>
            <a:bodyPr wrap="square" lIns="0" tIns="0" rIns="0" bIns="0">
              <a:spAutoFit/>
            </a:bodyPr>
            <a:lstStyle/>
            <a:p>
              <a:pPr marL="0" marR="0" lvl="0" indent="0" defTabSz="91436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rPr>
                <a:t>Runs as local “side car library” dynamically loaded at runtime for each service</a:t>
              </a:r>
            </a:p>
          </p:txBody>
        </p:sp>
      </p:grpSp>
      <p:sp>
        <p:nvSpPr>
          <p:cNvPr id="9" name="Rectangle 8">
            <a:extLst>
              <a:ext uri="{FF2B5EF4-FFF2-40B4-BE49-F238E27FC236}">
                <a16:creationId xmlns:a16="http://schemas.microsoft.com/office/drawing/2014/main" id="{EAA79313-D575-4F75-B984-36733D176AF9}"/>
              </a:ext>
            </a:extLst>
          </p:cNvPr>
          <p:cNvSpPr/>
          <p:nvPr/>
        </p:nvSpPr>
        <p:spPr bwMode="auto">
          <a:xfrm>
            <a:off x="582168" y="4419684"/>
            <a:ext cx="11024615" cy="2103438"/>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7" name="Graphic 16">
            <a:extLst>
              <a:ext uri="{FF2B5EF4-FFF2-40B4-BE49-F238E27FC236}">
                <a16:creationId xmlns:a16="http://schemas.microsoft.com/office/drawing/2014/main" id="{3DC59CFF-EA6E-4DD4-8B0B-4FACA3989EBC}"/>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333" t="18330" r="9333" b="18330"/>
          <a:stretch/>
        </p:blipFill>
        <p:spPr>
          <a:xfrm>
            <a:off x="988303" y="5109908"/>
            <a:ext cx="1065348" cy="829670"/>
          </a:xfrm>
          <a:prstGeom prst="rect">
            <a:avLst/>
          </a:prstGeom>
        </p:spPr>
      </p:pic>
      <p:grpSp>
        <p:nvGrpSpPr>
          <p:cNvPr id="67" name="Group 66">
            <a:extLst>
              <a:ext uri="{FF2B5EF4-FFF2-40B4-BE49-F238E27FC236}">
                <a16:creationId xmlns:a16="http://schemas.microsoft.com/office/drawing/2014/main" id="{2FF7ECAF-FFA0-4B4A-B374-B62044645A9E}"/>
              </a:ext>
            </a:extLst>
          </p:cNvPr>
          <p:cNvGrpSpPr/>
          <p:nvPr/>
        </p:nvGrpSpPr>
        <p:grpSpPr>
          <a:xfrm>
            <a:off x="4302662" y="4223455"/>
            <a:ext cx="3765096" cy="378166"/>
            <a:chOff x="5123845" y="4079063"/>
            <a:chExt cx="3765096" cy="378166"/>
          </a:xfrm>
        </p:grpSpPr>
        <p:sp>
          <p:nvSpPr>
            <p:cNvPr id="71" name="Rounded Rectangle 5">
              <a:extLst>
                <a:ext uri="{FF2B5EF4-FFF2-40B4-BE49-F238E27FC236}">
                  <a16:creationId xmlns:a16="http://schemas.microsoft.com/office/drawing/2014/main" id="{D543A6E1-1AD8-491E-B76A-C9E3A749DF1B}"/>
                </a:ext>
              </a:extLst>
            </p:cNvPr>
            <p:cNvSpPr/>
            <p:nvPr/>
          </p:nvSpPr>
          <p:spPr bwMode="auto">
            <a:xfrm flipH="1">
              <a:off x="5123845" y="4081986"/>
              <a:ext cx="1644726" cy="375243"/>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78D4"/>
                  </a:solidFill>
                  <a:effectLst/>
                  <a:uLnTx/>
                  <a:uFillTx/>
                  <a:latin typeface="Segoe UI Semibold"/>
                  <a:ea typeface="+mn-ea"/>
                  <a:cs typeface="Segoe UI" pitchFamily="34" charset="0"/>
                </a:rPr>
                <a:t>HTTP API</a:t>
              </a:r>
            </a:p>
          </p:txBody>
        </p:sp>
        <p:sp>
          <p:nvSpPr>
            <p:cNvPr id="72" name="Rounded Rectangle 5">
              <a:extLst>
                <a:ext uri="{FF2B5EF4-FFF2-40B4-BE49-F238E27FC236}">
                  <a16:creationId xmlns:a16="http://schemas.microsoft.com/office/drawing/2014/main" id="{11F7CD0D-F7F5-4927-BA4A-B5BC6C326CFD}"/>
                </a:ext>
              </a:extLst>
            </p:cNvPr>
            <p:cNvSpPr/>
            <p:nvPr/>
          </p:nvSpPr>
          <p:spPr bwMode="auto">
            <a:xfrm flipH="1">
              <a:off x="7244215" y="4079063"/>
              <a:ext cx="1644726" cy="375243"/>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78D4"/>
                  </a:solidFill>
                  <a:effectLst/>
                  <a:uLnTx/>
                  <a:uFillTx/>
                  <a:latin typeface="Segoe UI Semibold"/>
                  <a:ea typeface="+mn-ea"/>
                  <a:cs typeface="Segoe UI" pitchFamily="34" charset="0"/>
                </a:rPr>
                <a:t>gRPC API</a:t>
              </a:r>
            </a:p>
          </p:txBody>
        </p:sp>
      </p:grpSp>
      <p:grpSp>
        <p:nvGrpSpPr>
          <p:cNvPr id="68" name="Group 67">
            <a:extLst>
              <a:ext uri="{FF2B5EF4-FFF2-40B4-BE49-F238E27FC236}">
                <a16:creationId xmlns:a16="http://schemas.microsoft.com/office/drawing/2014/main" id="{7C71B682-EBB3-40BE-A1DB-5A35861E5861}"/>
              </a:ext>
            </a:extLst>
          </p:cNvPr>
          <p:cNvGrpSpPr/>
          <p:nvPr/>
        </p:nvGrpSpPr>
        <p:grpSpPr>
          <a:xfrm>
            <a:off x="5025232" y="3887717"/>
            <a:ext cx="2141537" cy="336549"/>
            <a:chOff x="5008563" y="3743325"/>
            <a:chExt cx="2141537" cy="336549"/>
          </a:xfrm>
        </p:grpSpPr>
        <p:sp>
          <p:nvSpPr>
            <p:cNvPr id="69" name="Rectangle 2">
              <a:extLst>
                <a:ext uri="{FF2B5EF4-FFF2-40B4-BE49-F238E27FC236}">
                  <a16:creationId xmlns:a16="http://schemas.microsoft.com/office/drawing/2014/main" id="{FB3CED93-B24C-4FE8-BA95-D202CF6E9CE1}"/>
                </a:ext>
              </a:extLst>
            </p:cNvPr>
            <p:cNvSpPr/>
            <p:nvPr/>
          </p:nvSpPr>
          <p:spPr bwMode="auto">
            <a:xfrm>
              <a:off x="5008563" y="3930649"/>
              <a:ext cx="2141537" cy="149225"/>
            </a:xfrm>
            <a:custGeom>
              <a:avLst/>
              <a:gdLst>
                <a:gd name="connsiteX0" fmla="*/ 0 w 2222499"/>
                <a:gd name="connsiteY0" fmla="*/ 0 h 128270"/>
                <a:gd name="connsiteX1" fmla="*/ 2222499 w 2222499"/>
                <a:gd name="connsiteY1" fmla="*/ 0 h 128270"/>
                <a:gd name="connsiteX2" fmla="*/ 2222499 w 2222499"/>
                <a:gd name="connsiteY2" fmla="*/ 128270 h 128270"/>
                <a:gd name="connsiteX3" fmla="*/ 0 w 2222499"/>
                <a:gd name="connsiteY3" fmla="*/ 128270 h 128270"/>
                <a:gd name="connsiteX4" fmla="*/ 0 w 2222499"/>
                <a:gd name="connsiteY4" fmla="*/ 0 h 128270"/>
                <a:gd name="connsiteX0" fmla="*/ 0 w 2222499"/>
                <a:gd name="connsiteY0" fmla="*/ 128270 h 219710"/>
                <a:gd name="connsiteX1" fmla="*/ 0 w 2222499"/>
                <a:gd name="connsiteY1" fmla="*/ 0 h 219710"/>
                <a:gd name="connsiteX2" fmla="*/ 2222499 w 2222499"/>
                <a:gd name="connsiteY2" fmla="*/ 0 h 219710"/>
                <a:gd name="connsiteX3" fmla="*/ 2222499 w 2222499"/>
                <a:gd name="connsiteY3" fmla="*/ 128270 h 219710"/>
                <a:gd name="connsiteX4" fmla="*/ 91440 w 2222499"/>
                <a:gd name="connsiteY4" fmla="*/ 219710 h 219710"/>
                <a:gd name="connsiteX0" fmla="*/ 0 w 2222499"/>
                <a:gd name="connsiteY0" fmla="*/ 128270 h 721360"/>
                <a:gd name="connsiteX1" fmla="*/ 0 w 2222499"/>
                <a:gd name="connsiteY1" fmla="*/ 0 h 721360"/>
                <a:gd name="connsiteX2" fmla="*/ 2222499 w 2222499"/>
                <a:gd name="connsiteY2" fmla="*/ 0 h 721360"/>
                <a:gd name="connsiteX3" fmla="*/ 2222499 w 2222499"/>
                <a:gd name="connsiteY3" fmla="*/ 128270 h 721360"/>
                <a:gd name="connsiteX4" fmla="*/ 1821815 w 2222499"/>
                <a:gd name="connsiteY4" fmla="*/ 721360 h 721360"/>
                <a:gd name="connsiteX0" fmla="*/ 0 w 2222499"/>
                <a:gd name="connsiteY0" fmla="*/ 128270 h 359410"/>
                <a:gd name="connsiteX1" fmla="*/ 0 w 2222499"/>
                <a:gd name="connsiteY1" fmla="*/ 0 h 359410"/>
                <a:gd name="connsiteX2" fmla="*/ 2222499 w 2222499"/>
                <a:gd name="connsiteY2" fmla="*/ 0 h 359410"/>
                <a:gd name="connsiteX3" fmla="*/ 2222499 w 2222499"/>
                <a:gd name="connsiteY3" fmla="*/ 128270 h 359410"/>
                <a:gd name="connsiteX4" fmla="*/ 1139190 w 2222499"/>
                <a:gd name="connsiteY4" fmla="*/ 359410 h 359410"/>
                <a:gd name="connsiteX0" fmla="*/ 0 w 2222499"/>
                <a:gd name="connsiteY0" fmla="*/ 128270 h 128270"/>
                <a:gd name="connsiteX1" fmla="*/ 0 w 2222499"/>
                <a:gd name="connsiteY1" fmla="*/ 0 h 128270"/>
                <a:gd name="connsiteX2" fmla="*/ 2222499 w 2222499"/>
                <a:gd name="connsiteY2" fmla="*/ 0 h 128270"/>
                <a:gd name="connsiteX3" fmla="*/ 2222499 w 2222499"/>
                <a:gd name="connsiteY3" fmla="*/ 128270 h 128270"/>
              </a:gdLst>
              <a:ahLst/>
              <a:cxnLst>
                <a:cxn ang="0">
                  <a:pos x="connsiteX0" y="connsiteY0"/>
                </a:cxn>
                <a:cxn ang="0">
                  <a:pos x="connsiteX1" y="connsiteY1"/>
                </a:cxn>
                <a:cxn ang="0">
                  <a:pos x="connsiteX2" y="connsiteY2"/>
                </a:cxn>
                <a:cxn ang="0">
                  <a:pos x="connsiteX3" y="connsiteY3"/>
                </a:cxn>
              </a:cxnLst>
              <a:rect l="l" t="t" r="r" b="b"/>
              <a:pathLst>
                <a:path w="2222499" h="128270">
                  <a:moveTo>
                    <a:pt x="0" y="128270"/>
                  </a:moveTo>
                  <a:lnTo>
                    <a:pt x="0" y="0"/>
                  </a:lnTo>
                  <a:lnTo>
                    <a:pt x="2222499" y="0"/>
                  </a:lnTo>
                  <a:lnTo>
                    <a:pt x="2222499" y="128270"/>
                  </a:lnTo>
                </a:path>
              </a:pathLst>
            </a:custGeom>
            <a:noFill/>
            <a:ln w="19050" cap="flat" cmpd="sng" algn="ctr">
              <a:solidFill>
                <a:srgbClr val="737373"/>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70" name="Straight Connector 69">
              <a:extLst>
                <a:ext uri="{FF2B5EF4-FFF2-40B4-BE49-F238E27FC236}">
                  <a16:creationId xmlns:a16="http://schemas.microsoft.com/office/drawing/2014/main" id="{C5A14DA3-34BF-4665-8E31-D640BACC86BF}"/>
                </a:ext>
              </a:extLst>
            </p:cNvPr>
            <p:cNvCxnSpPr>
              <a:cxnSpLocks/>
            </p:cNvCxnSpPr>
            <p:nvPr/>
          </p:nvCxnSpPr>
          <p:spPr>
            <a:xfrm flipH="1" flipV="1">
              <a:off x="6089651" y="3743325"/>
              <a:ext cx="1" cy="196851"/>
            </a:xfrm>
            <a:prstGeom prst="line">
              <a:avLst/>
            </a:prstGeom>
            <a:noFill/>
            <a:ln w="19050" cap="flat" cmpd="sng" algn="ctr">
              <a:solidFill>
                <a:srgbClr val="737373"/>
              </a:solidFill>
              <a:prstDash val="solid"/>
              <a:headEnd type="none" w="lg" len="med"/>
              <a:tailEnd type="none" w="lg" len="med"/>
            </a:ln>
            <a:effectLst/>
          </p:spPr>
        </p:cxnSp>
      </p:grpSp>
      <p:sp>
        <p:nvSpPr>
          <p:cNvPr id="66" name="Title 65">
            <a:extLst>
              <a:ext uri="{FF2B5EF4-FFF2-40B4-BE49-F238E27FC236}">
                <a16:creationId xmlns:a16="http://schemas.microsoft.com/office/drawing/2014/main" id="{B30CA314-5897-409F-A261-C65E5646AED2}"/>
              </a:ext>
            </a:extLst>
          </p:cNvPr>
          <p:cNvSpPr>
            <a:spLocks noGrp="1"/>
          </p:cNvSpPr>
          <p:nvPr>
            <p:ph type="title"/>
          </p:nvPr>
        </p:nvSpPr>
        <p:spPr/>
        <p:txBody>
          <a:bodyPr/>
          <a:lstStyle/>
          <a:p>
            <a:pPr algn="ctr"/>
            <a:r>
              <a:rPr lang="en-US" dirty="0"/>
              <a:t>Any language and framework</a:t>
            </a:r>
          </a:p>
        </p:txBody>
      </p:sp>
      <p:grpSp>
        <p:nvGrpSpPr>
          <p:cNvPr id="108" name="Group 107">
            <a:extLst>
              <a:ext uri="{FF2B5EF4-FFF2-40B4-BE49-F238E27FC236}">
                <a16:creationId xmlns:a16="http://schemas.microsoft.com/office/drawing/2014/main" id="{23E67263-01D2-4D71-93B5-BE6693FDED03}"/>
              </a:ext>
            </a:extLst>
          </p:cNvPr>
          <p:cNvGrpSpPr/>
          <p:nvPr/>
        </p:nvGrpSpPr>
        <p:grpSpPr>
          <a:xfrm>
            <a:off x="582168" y="2258372"/>
            <a:ext cx="11027664" cy="1638207"/>
            <a:chOff x="582168" y="2258372"/>
            <a:chExt cx="11027664" cy="1638207"/>
          </a:xfrm>
        </p:grpSpPr>
        <p:sp>
          <p:nvSpPr>
            <p:cNvPr id="93" name="Rounded Rectangle 5">
              <a:extLst>
                <a:ext uri="{FF2B5EF4-FFF2-40B4-BE49-F238E27FC236}">
                  <a16:creationId xmlns:a16="http://schemas.microsoft.com/office/drawing/2014/main" id="{232B117C-57A8-44FB-8DCB-4F3089BF8662}"/>
                </a:ext>
              </a:extLst>
            </p:cNvPr>
            <p:cNvSpPr/>
            <p:nvPr/>
          </p:nvSpPr>
          <p:spPr bwMode="auto">
            <a:xfrm>
              <a:off x="582168" y="2494211"/>
              <a:ext cx="11027664" cy="1402368"/>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274320"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Segoe UI Semibold"/>
                  <a:ea typeface="+mn-ea"/>
                  <a:cs typeface="Segoe UI" pitchFamily="34" charset="0"/>
                </a:rPr>
                <a:t>Application code</a:t>
              </a:r>
            </a:p>
          </p:txBody>
        </p:sp>
        <p:sp>
          <p:nvSpPr>
            <p:cNvPr id="96" name="TextBox 95">
              <a:extLst>
                <a:ext uri="{FF2B5EF4-FFF2-40B4-BE49-F238E27FC236}">
                  <a16:creationId xmlns:a16="http://schemas.microsoft.com/office/drawing/2014/main" id="{9C414B8C-2015-4375-B3D5-D36832F44BA4}"/>
                </a:ext>
              </a:extLst>
            </p:cNvPr>
            <p:cNvSpPr txBox="1"/>
            <p:nvPr/>
          </p:nvSpPr>
          <p:spPr>
            <a:xfrm>
              <a:off x="1432490" y="3133035"/>
              <a:ext cx="9327020" cy="184666"/>
            </a:xfrm>
            <a:prstGeom prst="rect">
              <a:avLst/>
            </a:prstGeom>
            <a:noFill/>
          </p:spPr>
          <p:txBody>
            <a:bodyPr wrap="square" lIns="0" tIns="0" rIns="0" bIns="0" rtlCol="0">
              <a:spAutoFit/>
            </a:bodyPr>
            <a:lstStyle/>
            <a:p>
              <a:pPr marL="0" marR="0" lvl="0" indent="0" algn="ctr" defTabSz="932472" eaLnBrk="1" fontAlgn="base" latinLnBrk="0" hangingPunct="1">
                <a:lnSpc>
                  <a:spcPct val="100000"/>
                </a:lnSpc>
                <a:spcBef>
                  <a:spcPct val="0"/>
                </a:spcBef>
                <a:spcAft>
                  <a:spcPts val="1200"/>
                </a:spcAft>
                <a:buClrTx/>
                <a:buSzTx/>
                <a:buFontTx/>
                <a:buNone/>
                <a:tabLst/>
                <a:defRPr/>
              </a:pPr>
              <a:r>
                <a:rPr kumimoji="0" lang="en-US" sz="1200" b="0" i="0" u="none" strike="noStrike" kern="0" cap="none" spc="0" normalizeH="0" baseline="0" noProof="0">
                  <a:ln>
                    <a:noFill/>
                  </a:ln>
                  <a:solidFill>
                    <a:srgbClr val="000000">
                      <a:lumMod val="65000"/>
                      <a:lumOff val="35000"/>
                    </a:srgbClr>
                  </a:solidFill>
                  <a:effectLst/>
                  <a:uLnTx/>
                  <a:uFillTx/>
                  <a:latin typeface="Segoe UI Semibold"/>
                  <a:ea typeface="Segoe UI Symbol"/>
                </a:rPr>
                <a:t>Microservices written in</a:t>
              </a:r>
            </a:p>
          </p:txBody>
        </p:sp>
        <p:cxnSp>
          <p:nvCxnSpPr>
            <p:cNvPr id="97" name="Straight Connector 96">
              <a:extLst>
                <a:ext uri="{FF2B5EF4-FFF2-40B4-BE49-F238E27FC236}">
                  <a16:creationId xmlns:a16="http://schemas.microsoft.com/office/drawing/2014/main" id="{2A81A651-961E-47B0-8894-94627DAD56E9}"/>
                </a:ext>
              </a:extLst>
            </p:cNvPr>
            <p:cNvCxnSpPr>
              <a:cxnSpLocks/>
            </p:cNvCxnSpPr>
            <p:nvPr/>
          </p:nvCxnSpPr>
          <p:spPr>
            <a:xfrm>
              <a:off x="1071563" y="3230522"/>
              <a:ext cx="4060484" cy="9553"/>
            </a:xfrm>
            <a:prstGeom prst="line">
              <a:avLst/>
            </a:prstGeom>
            <a:noFill/>
            <a:ln w="19050" cap="flat" cmpd="sng" algn="ctr">
              <a:solidFill>
                <a:srgbClr val="737373"/>
              </a:solidFill>
              <a:prstDash val="solid"/>
              <a:headEnd type="none" w="lg" len="med"/>
              <a:tailEnd type="none" w="lg" len="med"/>
            </a:ln>
            <a:effectLst/>
          </p:spPr>
        </p:cxnSp>
        <p:cxnSp>
          <p:nvCxnSpPr>
            <p:cNvPr id="98" name="Straight Connector 97">
              <a:extLst>
                <a:ext uri="{FF2B5EF4-FFF2-40B4-BE49-F238E27FC236}">
                  <a16:creationId xmlns:a16="http://schemas.microsoft.com/office/drawing/2014/main" id="{0F9E4444-1964-4754-98D1-F63944223F19}"/>
                </a:ext>
              </a:extLst>
            </p:cNvPr>
            <p:cNvCxnSpPr>
              <a:cxnSpLocks/>
            </p:cNvCxnSpPr>
            <p:nvPr/>
          </p:nvCxnSpPr>
          <p:spPr>
            <a:xfrm>
              <a:off x="7013576" y="3230522"/>
              <a:ext cx="4106862" cy="0"/>
            </a:xfrm>
            <a:prstGeom prst="line">
              <a:avLst/>
            </a:prstGeom>
            <a:noFill/>
            <a:ln w="19050" cap="flat" cmpd="sng" algn="ctr">
              <a:solidFill>
                <a:srgbClr val="737373"/>
              </a:solidFill>
              <a:prstDash val="solid"/>
              <a:headEnd type="none" w="lg" len="med"/>
              <a:tailEnd type="none" w="lg" len="med"/>
            </a:ln>
            <a:effectLst/>
          </p:spPr>
        </p:cxnSp>
        <p:grpSp>
          <p:nvGrpSpPr>
            <p:cNvPr id="106" name="Group 105">
              <a:extLst>
                <a:ext uri="{FF2B5EF4-FFF2-40B4-BE49-F238E27FC236}">
                  <a16:creationId xmlns:a16="http://schemas.microsoft.com/office/drawing/2014/main" id="{61DF3A65-F89D-4A66-8540-6D71E65B1756}"/>
                </a:ext>
              </a:extLst>
            </p:cNvPr>
            <p:cNvGrpSpPr/>
            <p:nvPr/>
          </p:nvGrpSpPr>
          <p:grpSpPr>
            <a:xfrm>
              <a:off x="5946720" y="2258372"/>
              <a:ext cx="467451" cy="467451"/>
              <a:chOff x="-580524" y="949870"/>
              <a:chExt cx="467451" cy="467451"/>
            </a:xfrm>
          </p:grpSpPr>
          <p:sp>
            <p:nvSpPr>
              <p:cNvPr id="105" name="Oval 104">
                <a:extLst>
                  <a:ext uri="{FF2B5EF4-FFF2-40B4-BE49-F238E27FC236}">
                    <a16:creationId xmlns:a16="http://schemas.microsoft.com/office/drawing/2014/main" id="{D639D9F0-7D7F-4DE3-A9F1-2B004622BF04}"/>
                  </a:ext>
                </a:extLst>
              </p:cNvPr>
              <p:cNvSpPr/>
              <p:nvPr/>
            </p:nvSpPr>
            <p:spPr bwMode="auto">
              <a:xfrm>
                <a:off x="-580524" y="949870"/>
                <a:ext cx="467451" cy="467451"/>
              </a:xfrm>
              <a:prstGeom prst="ellipse">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600" kern="0" err="1">
                  <a:solidFill>
                    <a:srgbClr val="000000"/>
                  </a:solidFill>
                  <a:latin typeface="Segoe UI Semibold"/>
                  <a:cs typeface="Segoe UI" pitchFamily="34" charset="0"/>
                </a:endParaRPr>
              </a:p>
            </p:txBody>
          </p:sp>
          <p:grpSp>
            <p:nvGrpSpPr>
              <p:cNvPr id="87" name="app development" descr="application development">
                <a:extLst>
                  <a:ext uri="{FF2B5EF4-FFF2-40B4-BE49-F238E27FC236}">
                    <a16:creationId xmlns:a16="http://schemas.microsoft.com/office/drawing/2014/main" id="{0FB8C2E5-1CE3-4990-81B9-C4109EA62B83}"/>
                  </a:ext>
                </a:extLst>
              </p:cNvPr>
              <p:cNvGrpSpPr/>
              <p:nvPr/>
            </p:nvGrpSpPr>
            <p:grpSpPr>
              <a:xfrm>
                <a:off x="-526584" y="1075184"/>
                <a:ext cx="359570" cy="216822"/>
                <a:chOff x="1619314" y="4920550"/>
                <a:chExt cx="500421" cy="301755"/>
              </a:xfrm>
            </p:grpSpPr>
            <p:sp>
              <p:nvSpPr>
                <p:cNvPr id="89" name="Freeform: Shape 88">
                  <a:extLst>
                    <a:ext uri="{FF2B5EF4-FFF2-40B4-BE49-F238E27FC236}">
                      <a16:creationId xmlns:a16="http://schemas.microsoft.com/office/drawing/2014/main" id="{843DA0C9-0A72-442F-8FAE-EA2000ED7060}"/>
                    </a:ext>
                  </a:extLst>
                </p:cNvPr>
                <p:cNvSpPr/>
                <p:nvPr/>
              </p:nvSpPr>
              <p:spPr>
                <a:xfrm>
                  <a:off x="1974276" y="4920997"/>
                  <a:ext cx="145459" cy="301308"/>
                </a:xfrm>
                <a:custGeom>
                  <a:avLst/>
                  <a:gdLst>
                    <a:gd name="connsiteX0" fmla="*/ 22237 w 145458"/>
                    <a:gd name="connsiteY0" fmla="*/ 300372 h 301307"/>
                    <a:gd name="connsiteX1" fmla="*/ 2089 w 145458"/>
                    <a:gd name="connsiteY1" fmla="*/ 283378 h 301307"/>
                    <a:gd name="connsiteX2" fmla="*/ 111941 w 145458"/>
                    <a:gd name="connsiteY2" fmla="*/ 153201 h 301307"/>
                    <a:gd name="connsiteX3" fmla="*/ 5505 w 145458"/>
                    <a:gd name="connsiteY3" fmla="*/ 18383 h 301307"/>
                    <a:gd name="connsiteX4" fmla="*/ 26092 w 145458"/>
                    <a:gd name="connsiteY4" fmla="*/ 2089 h 301307"/>
                    <a:gd name="connsiteX5" fmla="*/ 145843 w 145458"/>
                    <a:gd name="connsiteY5" fmla="*/ 153727 h 301307"/>
                    <a:gd name="connsiteX6" fmla="*/ 22237 w 145458"/>
                    <a:gd name="connsiteY6" fmla="*/ 300372 h 3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58" h="301307">
                      <a:moveTo>
                        <a:pt x="22237" y="300372"/>
                      </a:moveTo>
                      <a:lnTo>
                        <a:pt x="2089" y="283378"/>
                      </a:lnTo>
                      <a:lnTo>
                        <a:pt x="111941" y="153201"/>
                      </a:lnTo>
                      <a:lnTo>
                        <a:pt x="5505" y="18383"/>
                      </a:lnTo>
                      <a:lnTo>
                        <a:pt x="26092" y="2089"/>
                      </a:lnTo>
                      <a:lnTo>
                        <a:pt x="145843" y="153727"/>
                      </a:lnTo>
                      <a:lnTo>
                        <a:pt x="22237" y="300372"/>
                      </a:lnTo>
                      <a:close/>
                    </a:path>
                  </a:pathLst>
                </a:custGeom>
                <a:solidFill>
                  <a:srgbClr val="0078D4"/>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90" name="Freeform: Shape 89">
                  <a:extLst>
                    <a:ext uri="{FF2B5EF4-FFF2-40B4-BE49-F238E27FC236}">
                      <a16:creationId xmlns:a16="http://schemas.microsoft.com/office/drawing/2014/main" id="{809DEB31-4DA0-4361-B1C5-6F4594ABA993}"/>
                    </a:ext>
                  </a:extLst>
                </p:cNvPr>
                <p:cNvSpPr/>
                <p:nvPr/>
              </p:nvSpPr>
              <p:spPr>
                <a:xfrm>
                  <a:off x="1619314" y="4920550"/>
                  <a:ext cx="145459" cy="301308"/>
                </a:xfrm>
                <a:custGeom>
                  <a:avLst/>
                  <a:gdLst>
                    <a:gd name="connsiteX0" fmla="*/ 121840 w 145458"/>
                    <a:gd name="connsiteY0" fmla="*/ 300285 h 301307"/>
                    <a:gd name="connsiteX1" fmla="*/ 2089 w 145458"/>
                    <a:gd name="connsiteY1" fmla="*/ 148734 h 301307"/>
                    <a:gd name="connsiteX2" fmla="*/ 125782 w 145458"/>
                    <a:gd name="connsiteY2" fmla="*/ 2089 h 301307"/>
                    <a:gd name="connsiteX3" fmla="*/ 145843 w 145458"/>
                    <a:gd name="connsiteY3" fmla="*/ 18996 h 301307"/>
                    <a:gd name="connsiteX4" fmla="*/ 35991 w 145458"/>
                    <a:gd name="connsiteY4" fmla="*/ 149260 h 301307"/>
                    <a:gd name="connsiteX5" fmla="*/ 142427 w 145458"/>
                    <a:gd name="connsiteY5" fmla="*/ 283991 h 301307"/>
                    <a:gd name="connsiteX6" fmla="*/ 121840 w 145458"/>
                    <a:gd name="connsiteY6" fmla="*/ 300285 h 3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58" h="301307">
                      <a:moveTo>
                        <a:pt x="121840" y="300285"/>
                      </a:moveTo>
                      <a:lnTo>
                        <a:pt x="2089" y="148734"/>
                      </a:lnTo>
                      <a:lnTo>
                        <a:pt x="125782" y="2089"/>
                      </a:lnTo>
                      <a:lnTo>
                        <a:pt x="145843" y="18996"/>
                      </a:lnTo>
                      <a:lnTo>
                        <a:pt x="35991" y="149260"/>
                      </a:lnTo>
                      <a:lnTo>
                        <a:pt x="142427" y="283991"/>
                      </a:lnTo>
                      <a:lnTo>
                        <a:pt x="121840" y="300285"/>
                      </a:lnTo>
                      <a:close/>
                    </a:path>
                  </a:pathLst>
                </a:custGeom>
                <a:solidFill>
                  <a:srgbClr val="0078D4"/>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91" name="Freeform: Shape 90">
                  <a:extLst>
                    <a:ext uri="{FF2B5EF4-FFF2-40B4-BE49-F238E27FC236}">
                      <a16:creationId xmlns:a16="http://schemas.microsoft.com/office/drawing/2014/main" id="{E7E42B21-E96E-44DF-8E78-383FEB67BE9E}"/>
                    </a:ext>
                  </a:extLst>
                </p:cNvPr>
                <p:cNvSpPr/>
                <p:nvPr/>
              </p:nvSpPr>
              <p:spPr>
                <a:xfrm>
                  <a:off x="1823511" y="5026804"/>
                  <a:ext cx="93509" cy="93509"/>
                </a:xfrm>
                <a:custGeom>
                  <a:avLst/>
                  <a:gdLst>
                    <a:gd name="connsiteX0" fmla="*/ 48693 w 93509"/>
                    <a:gd name="connsiteY0" fmla="*/ 95297 h 93509"/>
                    <a:gd name="connsiteX1" fmla="*/ 95297 w 93509"/>
                    <a:gd name="connsiteY1" fmla="*/ 48693 h 93509"/>
                    <a:gd name="connsiteX2" fmla="*/ 48693 w 93509"/>
                    <a:gd name="connsiteY2" fmla="*/ 2089 h 93509"/>
                    <a:gd name="connsiteX3" fmla="*/ 2089 w 93509"/>
                    <a:gd name="connsiteY3" fmla="*/ 48693 h 93509"/>
                    <a:gd name="connsiteX4" fmla="*/ 48693 w 93509"/>
                    <a:gd name="connsiteY4" fmla="*/ 95297 h 9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09" h="93509">
                      <a:moveTo>
                        <a:pt x="48693" y="95297"/>
                      </a:moveTo>
                      <a:cubicBezTo>
                        <a:pt x="74432" y="95297"/>
                        <a:pt x="95297" y="74431"/>
                        <a:pt x="95297" y="48693"/>
                      </a:cubicBezTo>
                      <a:cubicBezTo>
                        <a:pt x="95297" y="22954"/>
                        <a:pt x="74432" y="2089"/>
                        <a:pt x="48693" y="2089"/>
                      </a:cubicBezTo>
                      <a:cubicBezTo>
                        <a:pt x="22954" y="2089"/>
                        <a:pt x="2089" y="22954"/>
                        <a:pt x="2089" y="48693"/>
                      </a:cubicBezTo>
                      <a:cubicBezTo>
                        <a:pt x="2089" y="74431"/>
                        <a:pt x="22954" y="95297"/>
                        <a:pt x="48693" y="95297"/>
                      </a:cubicBezTo>
                      <a:close/>
                    </a:path>
                  </a:pathLst>
                </a:custGeom>
                <a:solidFill>
                  <a:srgbClr val="50E6FF"/>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92" name="Freeform: Shape 91">
                  <a:extLst>
                    <a:ext uri="{FF2B5EF4-FFF2-40B4-BE49-F238E27FC236}">
                      <a16:creationId xmlns:a16="http://schemas.microsoft.com/office/drawing/2014/main" id="{97A1B0F6-059A-483D-91B5-FC135F4ADDB3}"/>
                    </a:ext>
                  </a:extLst>
                </p:cNvPr>
                <p:cNvSpPr/>
                <p:nvPr/>
              </p:nvSpPr>
              <p:spPr>
                <a:xfrm>
                  <a:off x="1746245" y="4950259"/>
                  <a:ext cx="249358" cy="244163"/>
                </a:xfrm>
                <a:custGeom>
                  <a:avLst/>
                  <a:gdLst>
                    <a:gd name="connsiteX0" fmla="*/ 245797 w 249358"/>
                    <a:gd name="connsiteY0" fmla="*/ 108787 h 244163"/>
                    <a:gd name="connsiteX1" fmla="*/ 210581 w 249358"/>
                    <a:gd name="connsiteY1" fmla="*/ 104670 h 244163"/>
                    <a:gd name="connsiteX2" fmla="*/ 209530 w 249358"/>
                    <a:gd name="connsiteY2" fmla="*/ 101079 h 244163"/>
                    <a:gd name="connsiteX3" fmla="*/ 201207 w 249358"/>
                    <a:gd name="connsiteY3" fmla="*/ 81631 h 244163"/>
                    <a:gd name="connsiteX4" fmla="*/ 199280 w 249358"/>
                    <a:gd name="connsiteY4" fmla="*/ 78302 h 244163"/>
                    <a:gd name="connsiteX5" fmla="*/ 218114 w 249358"/>
                    <a:gd name="connsiteY5" fmla="*/ 54562 h 244163"/>
                    <a:gd name="connsiteX6" fmla="*/ 218377 w 249358"/>
                    <a:gd name="connsiteY6" fmla="*/ 48868 h 244163"/>
                    <a:gd name="connsiteX7" fmla="*/ 200156 w 249358"/>
                    <a:gd name="connsiteY7" fmla="*/ 30647 h 244163"/>
                    <a:gd name="connsiteX8" fmla="*/ 194462 w 249358"/>
                    <a:gd name="connsiteY8" fmla="*/ 30909 h 244163"/>
                    <a:gd name="connsiteX9" fmla="*/ 170109 w 249358"/>
                    <a:gd name="connsiteY9" fmla="*/ 50182 h 244163"/>
                    <a:gd name="connsiteX10" fmla="*/ 166868 w 249358"/>
                    <a:gd name="connsiteY10" fmla="*/ 48430 h 244163"/>
                    <a:gd name="connsiteX11" fmla="*/ 147945 w 249358"/>
                    <a:gd name="connsiteY11" fmla="*/ 41159 h 244163"/>
                    <a:gd name="connsiteX12" fmla="*/ 144179 w 249358"/>
                    <a:gd name="connsiteY12" fmla="*/ 40195 h 244163"/>
                    <a:gd name="connsiteX13" fmla="*/ 140237 w 249358"/>
                    <a:gd name="connsiteY13" fmla="*/ 6293 h 244163"/>
                    <a:gd name="connsiteX14" fmla="*/ 136382 w 249358"/>
                    <a:gd name="connsiteY14" fmla="*/ 2089 h 244163"/>
                    <a:gd name="connsiteX15" fmla="*/ 110627 w 249358"/>
                    <a:gd name="connsiteY15" fmla="*/ 2089 h 244163"/>
                    <a:gd name="connsiteX16" fmla="*/ 106773 w 249358"/>
                    <a:gd name="connsiteY16" fmla="*/ 6293 h 244163"/>
                    <a:gd name="connsiteX17" fmla="*/ 102656 w 249358"/>
                    <a:gd name="connsiteY17" fmla="*/ 41422 h 244163"/>
                    <a:gd name="connsiteX18" fmla="*/ 99239 w 249358"/>
                    <a:gd name="connsiteY18" fmla="*/ 42561 h 244163"/>
                    <a:gd name="connsiteX19" fmla="*/ 81544 w 249358"/>
                    <a:gd name="connsiteY19" fmla="*/ 50707 h 244163"/>
                    <a:gd name="connsiteX20" fmla="*/ 78215 w 249358"/>
                    <a:gd name="connsiteY20" fmla="*/ 52722 h 244163"/>
                    <a:gd name="connsiteX21" fmla="*/ 52022 w 249358"/>
                    <a:gd name="connsiteY21" fmla="*/ 32049 h 244163"/>
                    <a:gd name="connsiteX22" fmla="*/ 46328 w 249358"/>
                    <a:gd name="connsiteY22" fmla="*/ 31786 h 244163"/>
                    <a:gd name="connsiteX23" fmla="*/ 28107 w 249358"/>
                    <a:gd name="connsiteY23" fmla="*/ 50006 h 244163"/>
                    <a:gd name="connsiteX24" fmla="*/ 28369 w 249358"/>
                    <a:gd name="connsiteY24" fmla="*/ 55701 h 244163"/>
                    <a:gd name="connsiteX25" fmla="*/ 50007 w 249358"/>
                    <a:gd name="connsiteY25" fmla="*/ 83120 h 244163"/>
                    <a:gd name="connsiteX26" fmla="*/ 48430 w 249358"/>
                    <a:gd name="connsiteY26" fmla="*/ 86361 h 244163"/>
                    <a:gd name="connsiteX27" fmla="*/ 42561 w 249358"/>
                    <a:gd name="connsiteY27" fmla="*/ 101254 h 244163"/>
                    <a:gd name="connsiteX28" fmla="*/ 41510 w 249358"/>
                    <a:gd name="connsiteY28" fmla="*/ 104845 h 244163"/>
                    <a:gd name="connsiteX29" fmla="*/ 6294 w 249358"/>
                    <a:gd name="connsiteY29" fmla="*/ 108963 h 244163"/>
                    <a:gd name="connsiteX30" fmla="*/ 2089 w 249358"/>
                    <a:gd name="connsiteY30" fmla="*/ 112817 h 244163"/>
                    <a:gd name="connsiteX31" fmla="*/ 2089 w 249358"/>
                    <a:gd name="connsiteY31" fmla="*/ 138572 h 244163"/>
                    <a:gd name="connsiteX32" fmla="*/ 6294 w 249358"/>
                    <a:gd name="connsiteY32" fmla="*/ 142426 h 244163"/>
                    <a:gd name="connsiteX33" fmla="*/ 41597 w 249358"/>
                    <a:gd name="connsiteY33" fmla="*/ 146544 h 244163"/>
                    <a:gd name="connsiteX34" fmla="*/ 42648 w 249358"/>
                    <a:gd name="connsiteY34" fmla="*/ 150135 h 244163"/>
                    <a:gd name="connsiteX35" fmla="*/ 48518 w 249358"/>
                    <a:gd name="connsiteY35" fmla="*/ 164765 h 244163"/>
                    <a:gd name="connsiteX36" fmla="*/ 50182 w 249358"/>
                    <a:gd name="connsiteY36" fmla="*/ 168006 h 244163"/>
                    <a:gd name="connsiteX37" fmla="*/ 28369 w 249358"/>
                    <a:gd name="connsiteY37" fmla="*/ 195600 h 244163"/>
                    <a:gd name="connsiteX38" fmla="*/ 28107 w 249358"/>
                    <a:gd name="connsiteY38" fmla="*/ 201295 h 244163"/>
                    <a:gd name="connsiteX39" fmla="*/ 46328 w 249358"/>
                    <a:gd name="connsiteY39" fmla="*/ 219516 h 244163"/>
                    <a:gd name="connsiteX40" fmla="*/ 52022 w 249358"/>
                    <a:gd name="connsiteY40" fmla="*/ 219253 h 244163"/>
                    <a:gd name="connsiteX41" fmla="*/ 78565 w 249358"/>
                    <a:gd name="connsiteY41" fmla="*/ 198229 h 244163"/>
                    <a:gd name="connsiteX42" fmla="*/ 81894 w 249358"/>
                    <a:gd name="connsiteY42" fmla="*/ 200244 h 244163"/>
                    <a:gd name="connsiteX43" fmla="*/ 98888 w 249358"/>
                    <a:gd name="connsiteY43" fmla="*/ 207952 h 244163"/>
                    <a:gd name="connsiteX44" fmla="*/ 102305 w 249358"/>
                    <a:gd name="connsiteY44" fmla="*/ 209091 h 244163"/>
                    <a:gd name="connsiteX45" fmla="*/ 106247 w 249358"/>
                    <a:gd name="connsiteY45" fmla="*/ 242818 h 244163"/>
                    <a:gd name="connsiteX46" fmla="*/ 110102 w 249358"/>
                    <a:gd name="connsiteY46" fmla="*/ 247023 h 244163"/>
                    <a:gd name="connsiteX47" fmla="*/ 135857 w 249358"/>
                    <a:gd name="connsiteY47" fmla="*/ 247023 h 244163"/>
                    <a:gd name="connsiteX48" fmla="*/ 139711 w 249358"/>
                    <a:gd name="connsiteY48" fmla="*/ 242818 h 244163"/>
                    <a:gd name="connsiteX49" fmla="*/ 143478 w 249358"/>
                    <a:gd name="connsiteY49" fmla="*/ 210581 h 244163"/>
                    <a:gd name="connsiteX50" fmla="*/ 147245 w 249358"/>
                    <a:gd name="connsiteY50" fmla="*/ 209617 h 244163"/>
                    <a:gd name="connsiteX51" fmla="*/ 166167 w 249358"/>
                    <a:gd name="connsiteY51" fmla="*/ 202433 h 244163"/>
                    <a:gd name="connsiteX52" fmla="*/ 169408 w 249358"/>
                    <a:gd name="connsiteY52" fmla="*/ 200769 h 244163"/>
                    <a:gd name="connsiteX53" fmla="*/ 193411 w 249358"/>
                    <a:gd name="connsiteY53" fmla="*/ 219779 h 244163"/>
                    <a:gd name="connsiteX54" fmla="*/ 199105 w 249358"/>
                    <a:gd name="connsiteY54" fmla="*/ 220042 h 244163"/>
                    <a:gd name="connsiteX55" fmla="*/ 217326 w 249358"/>
                    <a:gd name="connsiteY55" fmla="*/ 201820 h 244163"/>
                    <a:gd name="connsiteX56" fmla="*/ 217063 w 249358"/>
                    <a:gd name="connsiteY56" fmla="*/ 196126 h 244163"/>
                    <a:gd name="connsiteX57" fmla="*/ 198755 w 249358"/>
                    <a:gd name="connsiteY57" fmla="*/ 172999 h 244163"/>
                    <a:gd name="connsiteX58" fmla="*/ 200769 w 249358"/>
                    <a:gd name="connsiteY58" fmla="*/ 169670 h 244163"/>
                    <a:gd name="connsiteX59" fmla="*/ 209355 w 249358"/>
                    <a:gd name="connsiteY59" fmla="*/ 150135 h 244163"/>
                    <a:gd name="connsiteX60" fmla="*/ 210405 w 249358"/>
                    <a:gd name="connsiteY60" fmla="*/ 146544 h 244163"/>
                    <a:gd name="connsiteX61" fmla="*/ 245797 w 249358"/>
                    <a:gd name="connsiteY61" fmla="*/ 142426 h 244163"/>
                    <a:gd name="connsiteX62" fmla="*/ 250001 w 249358"/>
                    <a:gd name="connsiteY62" fmla="*/ 138572 h 244163"/>
                    <a:gd name="connsiteX63" fmla="*/ 250001 w 249358"/>
                    <a:gd name="connsiteY63" fmla="*/ 112817 h 244163"/>
                    <a:gd name="connsiteX64" fmla="*/ 245797 w 249358"/>
                    <a:gd name="connsiteY64" fmla="*/ 108787 h 244163"/>
                    <a:gd name="connsiteX65" fmla="*/ 125958 w 249358"/>
                    <a:gd name="connsiteY65" fmla="*/ 183161 h 244163"/>
                    <a:gd name="connsiteX66" fmla="*/ 68053 w 249358"/>
                    <a:gd name="connsiteY66" fmla="*/ 125256 h 244163"/>
                    <a:gd name="connsiteX67" fmla="*/ 125958 w 249358"/>
                    <a:gd name="connsiteY67" fmla="*/ 67352 h 244163"/>
                    <a:gd name="connsiteX68" fmla="*/ 183862 w 249358"/>
                    <a:gd name="connsiteY68" fmla="*/ 125256 h 244163"/>
                    <a:gd name="connsiteX69" fmla="*/ 125958 w 249358"/>
                    <a:gd name="connsiteY69" fmla="*/ 183161 h 2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9358" h="244163">
                      <a:moveTo>
                        <a:pt x="245797" y="108787"/>
                      </a:moveTo>
                      <a:lnTo>
                        <a:pt x="210581" y="104670"/>
                      </a:lnTo>
                      <a:lnTo>
                        <a:pt x="209530" y="101079"/>
                      </a:lnTo>
                      <a:cubicBezTo>
                        <a:pt x="207602" y="94333"/>
                        <a:pt x="204799" y="87763"/>
                        <a:pt x="201207" y="81631"/>
                      </a:cubicBezTo>
                      <a:lnTo>
                        <a:pt x="199280" y="78302"/>
                      </a:lnTo>
                      <a:lnTo>
                        <a:pt x="218114" y="54562"/>
                      </a:lnTo>
                      <a:cubicBezTo>
                        <a:pt x="219604" y="52635"/>
                        <a:pt x="219692" y="50182"/>
                        <a:pt x="218377" y="48868"/>
                      </a:cubicBezTo>
                      <a:lnTo>
                        <a:pt x="200156" y="30647"/>
                      </a:lnTo>
                      <a:cubicBezTo>
                        <a:pt x="198755" y="29245"/>
                        <a:pt x="196302" y="29333"/>
                        <a:pt x="194462" y="30909"/>
                      </a:cubicBezTo>
                      <a:lnTo>
                        <a:pt x="170109" y="50182"/>
                      </a:lnTo>
                      <a:lnTo>
                        <a:pt x="166868" y="48430"/>
                      </a:lnTo>
                      <a:cubicBezTo>
                        <a:pt x="161086" y="45364"/>
                        <a:pt x="154691" y="42911"/>
                        <a:pt x="147945" y="41159"/>
                      </a:cubicBezTo>
                      <a:lnTo>
                        <a:pt x="144179" y="40195"/>
                      </a:lnTo>
                      <a:lnTo>
                        <a:pt x="140237" y="6293"/>
                      </a:lnTo>
                      <a:cubicBezTo>
                        <a:pt x="139974" y="3928"/>
                        <a:pt x="138309" y="2089"/>
                        <a:pt x="136382" y="2089"/>
                      </a:cubicBezTo>
                      <a:lnTo>
                        <a:pt x="110627" y="2089"/>
                      </a:lnTo>
                      <a:cubicBezTo>
                        <a:pt x="108700" y="2089"/>
                        <a:pt x="107036" y="3928"/>
                        <a:pt x="106773" y="6293"/>
                      </a:cubicBezTo>
                      <a:lnTo>
                        <a:pt x="102656" y="41422"/>
                      </a:lnTo>
                      <a:lnTo>
                        <a:pt x="99239" y="42561"/>
                      </a:lnTo>
                      <a:cubicBezTo>
                        <a:pt x="93195" y="44488"/>
                        <a:pt x="87238" y="47203"/>
                        <a:pt x="81544" y="50707"/>
                      </a:cubicBezTo>
                      <a:lnTo>
                        <a:pt x="78215" y="52722"/>
                      </a:lnTo>
                      <a:lnTo>
                        <a:pt x="52022" y="32049"/>
                      </a:lnTo>
                      <a:cubicBezTo>
                        <a:pt x="50095" y="30559"/>
                        <a:pt x="47642" y="30471"/>
                        <a:pt x="46328" y="31786"/>
                      </a:cubicBezTo>
                      <a:lnTo>
                        <a:pt x="28107" y="50006"/>
                      </a:lnTo>
                      <a:cubicBezTo>
                        <a:pt x="26705" y="51408"/>
                        <a:pt x="26880" y="53861"/>
                        <a:pt x="28369" y="55701"/>
                      </a:cubicBezTo>
                      <a:lnTo>
                        <a:pt x="50007" y="83120"/>
                      </a:lnTo>
                      <a:lnTo>
                        <a:pt x="48430" y="86361"/>
                      </a:lnTo>
                      <a:cubicBezTo>
                        <a:pt x="45977" y="91180"/>
                        <a:pt x="44050" y="96173"/>
                        <a:pt x="42561" y="101254"/>
                      </a:cubicBezTo>
                      <a:lnTo>
                        <a:pt x="41510" y="104845"/>
                      </a:lnTo>
                      <a:lnTo>
                        <a:pt x="6294" y="108963"/>
                      </a:lnTo>
                      <a:cubicBezTo>
                        <a:pt x="3929" y="109225"/>
                        <a:pt x="2089" y="110890"/>
                        <a:pt x="2089" y="112817"/>
                      </a:cubicBezTo>
                      <a:lnTo>
                        <a:pt x="2089" y="138572"/>
                      </a:lnTo>
                      <a:cubicBezTo>
                        <a:pt x="2089" y="140499"/>
                        <a:pt x="3929" y="142163"/>
                        <a:pt x="6294" y="142426"/>
                      </a:cubicBezTo>
                      <a:lnTo>
                        <a:pt x="41597" y="146544"/>
                      </a:lnTo>
                      <a:lnTo>
                        <a:pt x="42648" y="150135"/>
                      </a:lnTo>
                      <a:cubicBezTo>
                        <a:pt x="44138" y="155041"/>
                        <a:pt x="46065" y="160034"/>
                        <a:pt x="48518" y="164765"/>
                      </a:cubicBezTo>
                      <a:lnTo>
                        <a:pt x="50182" y="168006"/>
                      </a:lnTo>
                      <a:lnTo>
                        <a:pt x="28369" y="195600"/>
                      </a:lnTo>
                      <a:cubicBezTo>
                        <a:pt x="26880" y="197528"/>
                        <a:pt x="26793" y="199981"/>
                        <a:pt x="28107" y="201295"/>
                      </a:cubicBezTo>
                      <a:lnTo>
                        <a:pt x="46328" y="219516"/>
                      </a:lnTo>
                      <a:cubicBezTo>
                        <a:pt x="47730" y="220918"/>
                        <a:pt x="50182" y="220742"/>
                        <a:pt x="52022" y="219253"/>
                      </a:cubicBezTo>
                      <a:lnTo>
                        <a:pt x="78565" y="198229"/>
                      </a:lnTo>
                      <a:lnTo>
                        <a:pt x="81894" y="200244"/>
                      </a:lnTo>
                      <a:cubicBezTo>
                        <a:pt x="87326" y="203485"/>
                        <a:pt x="93107" y="206113"/>
                        <a:pt x="98888" y="207952"/>
                      </a:cubicBezTo>
                      <a:lnTo>
                        <a:pt x="102305" y="209091"/>
                      </a:lnTo>
                      <a:lnTo>
                        <a:pt x="106247" y="242818"/>
                      </a:lnTo>
                      <a:cubicBezTo>
                        <a:pt x="106510" y="245183"/>
                        <a:pt x="108174" y="247023"/>
                        <a:pt x="110102" y="247023"/>
                      </a:cubicBezTo>
                      <a:lnTo>
                        <a:pt x="135857" y="247023"/>
                      </a:lnTo>
                      <a:cubicBezTo>
                        <a:pt x="137784" y="247023"/>
                        <a:pt x="139448" y="245183"/>
                        <a:pt x="139711" y="242818"/>
                      </a:cubicBezTo>
                      <a:lnTo>
                        <a:pt x="143478" y="210581"/>
                      </a:lnTo>
                      <a:lnTo>
                        <a:pt x="147245" y="209617"/>
                      </a:lnTo>
                      <a:cubicBezTo>
                        <a:pt x="153903" y="207952"/>
                        <a:pt x="160298" y="205499"/>
                        <a:pt x="166167" y="202433"/>
                      </a:cubicBezTo>
                      <a:lnTo>
                        <a:pt x="169408" y="200769"/>
                      </a:lnTo>
                      <a:lnTo>
                        <a:pt x="193411" y="219779"/>
                      </a:lnTo>
                      <a:cubicBezTo>
                        <a:pt x="195338" y="221268"/>
                        <a:pt x="197791" y="221355"/>
                        <a:pt x="199105" y="220042"/>
                      </a:cubicBezTo>
                      <a:lnTo>
                        <a:pt x="217326" y="201820"/>
                      </a:lnTo>
                      <a:cubicBezTo>
                        <a:pt x="218728" y="200419"/>
                        <a:pt x="218640" y="197966"/>
                        <a:pt x="217063" y="196126"/>
                      </a:cubicBezTo>
                      <a:lnTo>
                        <a:pt x="198755" y="172999"/>
                      </a:lnTo>
                      <a:lnTo>
                        <a:pt x="200769" y="169670"/>
                      </a:lnTo>
                      <a:cubicBezTo>
                        <a:pt x="204536" y="163363"/>
                        <a:pt x="207427" y="156793"/>
                        <a:pt x="209355" y="150135"/>
                      </a:cubicBezTo>
                      <a:lnTo>
                        <a:pt x="210405" y="146544"/>
                      </a:lnTo>
                      <a:lnTo>
                        <a:pt x="245797" y="142426"/>
                      </a:lnTo>
                      <a:cubicBezTo>
                        <a:pt x="248162" y="142163"/>
                        <a:pt x="250001" y="140499"/>
                        <a:pt x="250001" y="138572"/>
                      </a:cubicBezTo>
                      <a:lnTo>
                        <a:pt x="250001" y="112817"/>
                      </a:lnTo>
                      <a:cubicBezTo>
                        <a:pt x="250001" y="110715"/>
                        <a:pt x="248162" y="109050"/>
                        <a:pt x="245797" y="108787"/>
                      </a:cubicBezTo>
                      <a:close/>
                      <a:moveTo>
                        <a:pt x="125958" y="183161"/>
                      </a:moveTo>
                      <a:cubicBezTo>
                        <a:pt x="93983" y="183161"/>
                        <a:pt x="68053" y="157144"/>
                        <a:pt x="68053" y="125256"/>
                      </a:cubicBezTo>
                      <a:cubicBezTo>
                        <a:pt x="68053" y="93282"/>
                        <a:pt x="94071" y="67352"/>
                        <a:pt x="125958" y="67352"/>
                      </a:cubicBezTo>
                      <a:cubicBezTo>
                        <a:pt x="157844" y="67352"/>
                        <a:pt x="183862" y="93369"/>
                        <a:pt x="183862" y="125256"/>
                      </a:cubicBezTo>
                      <a:cubicBezTo>
                        <a:pt x="183862" y="157144"/>
                        <a:pt x="157844" y="183161"/>
                        <a:pt x="125958" y="183161"/>
                      </a:cubicBezTo>
                      <a:close/>
                    </a:path>
                  </a:pathLst>
                </a:custGeom>
                <a:solidFill>
                  <a:srgbClr val="0078D7"/>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grpSp>
          <p:nvGrpSpPr>
            <p:cNvPr id="107" name="Group 106">
              <a:extLst>
                <a:ext uri="{FF2B5EF4-FFF2-40B4-BE49-F238E27FC236}">
                  <a16:creationId xmlns:a16="http://schemas.microsoft.com/office/drawing/2014/main" id="{9B6CDD57-0B2E-4797-9D21-88F5E67C5D0B}"/>
                </a:ext>
              </a:extLst>
            </p:cNvPr>
            <p:cNvGrpSpPr/>
            <p:nvPr/>
          </p:nvGrpSpPr>
          <p:grpSpPr>
            <a:xfrm>
              <a:off x="1914062" y="3366226"/>
              <a:ext cx="8102509" cy="381207"/>
              <a:chOff x="1914062" y="3488146"/>
              <a:chExt cx="8102509" cy="381207"/>
            </a:xfrm>
          </p:grpSpPr>
          <p:pic>
            <p:nvPicPr>
              <p:cNvPr id="99" name="Picture 4">
                <a:extLst>
                  <a:ext uri="{FF2B5EF4-FFF2-40B4-BE49-F238E27FC236}">
                    <a16:creationId xmlns:a16="http://schemas.microsoft.com/office/drawing/2014/main" id="{05BDBD04-0893-427E-82AF-760E2B9A987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611732" y="3509016"/>
                <a:ext cx="617111" cy="345437"/>
              </a:xfrm>
              <a:prstGeom prst="rect">
                <a:avLst/>
              </a:prstGeom>
              <a:noFill/>
              <a:extLst>
                <a:ext uri="{909E8E84-426E-40DD-AFC4-6F175D3DCCD1}">
                  <a14:hiddenFill xmlns:a14="http://schemas.microsoft.com/office/drawing/2010/main">
                    <a:solidFill>
                      <a:srgbClr val="FFFFFF"/>
                    </a:solidFill>
                  </a14:hiddenFill>
                </a:ext>
              </a:extLst>
            </p:spPr>
          </p:pic>
          <p:pic>
            <p:nvPicPr>
              <p:cNvPr id="100" name="Graphic 99">
                <a:extLst>
                  <a:ext uri="{FF2B5EF4-FFF2-40B4-BE49-F238E27FC236}">
                    <a16:creationId xmlns:a16="http://schemas.microsoft.com/office/drawing/2014/main" id="{9C62E224-CFA0-4A04-A913-91C9E11ADF3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57262" y="3592606"/>
                <a:ext cx="513316" cy="221555"/>
              </a:xfrm>
              <a:prstGeom prst="rect">
                <a:avLst/>
              </a:prstGeom>
            </p:spPr>
          </p:pic>
          <p:pic>
            <p:nvPicPr>
              <p:cNvPr id="101" name="Picture 2">
                <a:extLst>
                  <a:ext uri="{FF2B5EF4-FFF2-40B4-BE49-F238E27FC236}">
                    <a16:creationId xmlns:a16="http://schemas.microsoft.com/office/drawing/2014/main" id="{D469443A-1AF3-4B0E-B718-2B57DDE6C6D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362364" y="3605733"/>
                <a:ext cx="815461" cy="1953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A picture containing clipart&#10;&#10;Description automatically generated">
                <a:extLst>
                  <a:ext uri="{FF2B5EF4-FFF2-40B4-BE49-F238E27FC236}">
                    <a16:creationId xmlns:a16="http://schemas.microsoft.com/office/drawing/2014/main" id="{0FD6847E-FD9F-4F49-86B4-8197513516E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05984" y="3488146"/>
                <a:ext cx="790789" cy="369515"/>
              </a:xfrm>
              <a:prstGeom prst="rect">
                <a:avLst/>
              </a:prstGeom>
              <a:ln>
                <a:noFill/>
              </a:ln>
            </p:spPr>
          </p:pic>
          <p:sp>
            <p:nvSpPr>
              <p:cNvPr id="104" name="Rectangle 103">
                <a:extLst>
                  <a:ext uri="{FF2B5EF4-FFF2-40B4-BE49-F238E27FC236}">
                    <a16:creationId xmlns:a16="http://schemas.microsoft.com/office/drawing/2014/main" id="{0D013D9B-0CEC-45E8-8F9B-4FAAB5EB3841}"/>
                  </a:ext>
                </a:extLst>
              </p:cNvPr>
              <p:cNvSpPr/>
              <p:nvPr/>
            </p:nvSpPr>
            <p:spPr>
              <a:xfrm>
                <a:off x="1914062" y="3580273"/>
                <a:ext cx="1728574" cy="246221"/>
              </a:xfrm>
              <a:prstGeom prst="rect">
                <a:avLst/>
              </a:prstGeom>
              <a:ln>
                <a:noFill/>
              </a:ln>
            </p:spPr>
            <p:txBody>
              <a:bodyPr wrap="square">
                <a:spAutoFit/>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1A1A1A"/>
                    </a:solidFill>
                    <a:effectLst/>
                    <a:uLnTx/>
                    <a:uFillTx/>
                    <a:latin typeface="+mj-lt"/>
                    <a:ea typeface="Segoe UI Symbol" panose="020B0502040204020203" pitchFamily="34" charset="0"/>
                    <a:cs typeface="Segoe UI Semibold" panose="020B0702040204020203" pitchFamily="34" charset="0"/>
                  </a:rPr>
                  <a:t>Any code or framework…</a:t>
                </a:r>
              </a:p>
            </p:txBody>
          </p:sp>
          <p:pic>
            <p:nvPicPr>
              <p:cNvPr id="88" name="Picture 2" descr="Image result for c++ logo">
                <a:extLst>
                  <a:ext uri="{FF2B5EF4-FFF2-40B4-BE49-F238E27FC236}">
                    <a16:creationId xmlns:a16="http://schemas.microsoft.com/office/drawing/2014/main" id="{A71C5193-3434-4F5D-90DF-0C400B0844A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686729" y="3506934"/>
                <a:ext cx="329842" cy="3624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F8718D6-45E0-4F70-8649-D4025CE000AF}"/>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715400" y="3531067"/>
                <a:ext cx="314152" cy="3141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 name="Picture 2">
            <a:extLst>
              <a:ext uri="{FF2B5EF4-FFF2-40B4-BE49-F238E27FC236}">
                <a16:creationId xmlns:a16="http://schemas.microsoft.com/office/drawing/2014/main" id="{69E658BE-E203-4CB5-83D3-5271BC70114C}"/>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0515913" y="3362095"/>
            <a:ext cx="632028" cy="433528"/>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120">
            <a:extLst>
              <a:ext uri="{FF2B5EF4-FFF2-40B4-BE49-F238E27FC236}">
                <a16:creationId xmlns:a16="http://schemas.microsoft.com/office/drawing/2014/main" id="{08CEB02F-92E9-472C-BD5E-1674BF87BEF3}"/>
              </a:ext>
            </a:extLst>
          </p:cNvPr>
          <p:cNvGrpSpPr/>
          <p:nvPr/>
        </p:nvGrpSpPr>
        <p:grpSpPr>
          <a:xfrm>
            <a:off x="2400811" y="4772743"/>
            <a:ext cx="8879248" cy="1499446"/>
            <a:chOff x="1653163" y="3821452"/>
            <a:chExt cx="8879248" cy="1499446"/>
          </a:xfrm>
        </p:grpSpPr>
        <p:grpSp>
          <p:nvGrpSpPr>
            <p:cNvPr id="151" name="Group 150">
              <a:extLst>
                <a:ext uri="{FF2B5EF4-FFF2-40B4-BE49-F238E27FC236}">
                  <a16:creationId xmlns:a16="http://schemas.microsoft.com/office/drawing/2014/main" id="{70DAB552-30E9-49F0-8D18-2C199125F0AB}"/>
                </a:ext>
              </a:extLst>
            </p:cNvPr>
            <p:cNvGrpSpPr/>
            <p:nvPr/>
          </p:nvGrpSpPr>
          <p:grpSpPr>
            <a:xfrm>
              <a:off x="1653163" y="3821452"/>
              <a:ext cx="8879248" cy="1499446"/>
              <a:chOff x="1653163" y="3821452"/>
              <a:chExt cx="8879248" cy="1499446"/>
            </a:xfrm>
          </p:grpSpPr>
          <p:sp>
            <p:nvSpPr>
              <p:cNvPr id="191" name="Rectangle 190">
                <a:extLst>
                  <a:ext uri="{FF2B5EF4-FFF2-40B4-BE49-F238E27FC236}">
                    <a16:creationId xmlns:a16="http://schemas.microsoft.com/office/drawing/2014/main" id="{10478393-E80F-47B5-BB2D-B2502DB0DB00}"/>
                  </a:ext>
                </a:extLst>
              </p:cNvPr>
              <p:cNvSpPr/>
              <p:nvPr/>
            </p:nvSpPr>
            <p:spPr bwMode="auto">
              <a:xfrm>
                <a:off x="1653163" y="3821452"/>
                <a:ext cx="1115445" cy="1499446"/>
              </a:xfrm>
              <a:prstGeom prst="rect">
                <a:avLst/>
              </a:prstGeom>
              <a:solidFill>
                <a:srgbClr val="0078D4"/>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822960" rIns="18288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Service-to-service invocation</a:t>
                </a:r>
              </a:p>
            </p:txBody>
          </p:sp>
          <p:sp>
            <p:nvSpPr>
              <p:cNvPr id="192" name="Rectangle 191">
                <a:extLst>
                  <a:ext uri="{FF2B5EF4-FFF2-40B4-BE49-F238E27FC236}">
                    <a16:creationId xmlns:a16="http://schemas.microsoft.com/office/drawing/2014/main" id="{DA66C553-DBE3-4CAD-A342-E468864D2B92}"/>
                  </a:ext>
                </a:extLst>
              </p:cNvPr>
              <p:cNvSpPr/>
              <p:nvPr/>
            </p:nvSpPr>
            <p:spPr bwMode="auto">
              <a:xfrm>
                <a:off x="2763389" y="3821452"/>
                <a:ext cx="1115445" cy="1499446"/>
              </a:xfrm>
              <a:prstGeom prst="rect">
                <a:avLst/>
              </a:prstGeom>
              <a:solidFill>
                <a:srgbClr val="156AB3"/>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State management</a:t>
                </a:r>
              </a:p>
            </p:txBody>
          </p:sp>
          <p:sp>
            <p:nvSpPr>
              <p:cNvPr id="193" name="Rectangle 192">
                <a:extLst>
                  <a:ext uri="{FF2B5EF4-FFF2-40B4-BE49-F238E27FC236}">
                    <a16:creationId xmlns:a16="http://schemas.microsoft.com/office/drawing/2014/main" id="{0C58FCB8-D8CD-46B4-9E7E-C3765905E519}"/>
                  </a:ext>
                </a:extLst>
              </p:cNvPr>
              <p:cNvSpPr/>
              <p:nvPr/>
            </p:nvSpPr>
            <p:spPr bwMode="auto">
              <a:xfrm>
                <a:off x="3873615" y="3821452"/>
                <a:ext cx="1115445" cy="1499446"/>
              </a:xfrm>
              <a:prstGeom prst="rect">
                <a:avLst/>
              </a:prstGeom>
              <a:solidFill>
                <a:srgbClr val="185A96"/>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Publish</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and</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subscribe</a:t>
                </a:r>
              </a:p>
            </p:txBody>
          </p:sp>
          <p:sp>
            <p:nvSpPr>
              <p:cNvPr id="194" name="Rectangle 193">
                <a:extLst>
                  <a:ext uri="{FF2B5EF4-FFF2-40B4-BE49-F238E27FC236}">
                    <a16:creationId xmlns:a16="http://schemas.microsoft.com/office/drawing/2014/main" id="{B9B3991F-7D70-4BA2-A6F2-13FD4BD950A9}"/>
                  </a:ext>
                </a:extLst>
              </p:cNvPr>
              <p:cNvSpPr/>
              <p:nvPr/>
            </p:nvSpPr>
            <p:spPr bwMode="auto">
              <a:xfrm>
                <a:off x="4984077" y="3821452"/>
                <a:ext cx="1115445" cy="1499446"/>
              </a:xfrm>
              <a:prstGeom prst="rect">
                <a:avLst/>
              </a:prstGeom>
              <a:solidFill>
                <a:srgbClr val="1D4A79"/>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Resource</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bindings</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and triggers</a:t>
                </a:r>
              </a:p>
            </p:txBody>
          </p:sp>
          <p:sp>
            <p:nvSpPr>
              <p:cNvPr id="195" name="Rectangle 194">
                <a:extLst>
                  <a:ext uri="{FF2B5EF4-FFF2-40B4-BE49-F238E27FC236}">
                    <a16:creationId xmlns:a16="http://schemas.microsoft.com/office/drawing/2014/main" id="{C252A18E-2117-4E88-A02E-BBFF22F9F99C}"/>
                  </a:ext>
                </a:extLst>
              </p:cNvPr>
              <p:cNvSpPr/>
              <p:nvPr/>
            </p:nvSpPr>
            <p:spPr bwMode="auto">
              <a:xfrm>
                <a:off x="6095579" y="3821452"/>
                <a:ext cx="1115445" cy="1499446"/>
              </a:xfrm>
              <a:prstGeom prst="rect">
                <a:avLst/>
              </a:prstGeom>
              <a:solidFill>
                <a:srgbClr val="23395C"/>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Actors</a:t>
                </a:r>
              </a:p>
            </p:txBody>
          </p:sp>
          <p:sp>
            <p:nvSpPr>
              <p:cNvPr id="196" name="Rectangle 195">
                <a:extLst>
                  <a:ext uri="{FF2B5EF4-FFF2-40B4-BE49-F238E27FC236}">
                    <a16:creationId xmlns:a16="http://schemas.microsoft.com/office/drawing/2014/main" id="{CFDBBBEA-3408-4C3D-B769-E3EE7B124B69}"/>
                  </a:ext>
                </a:extLst>
              </p:cNvPr>
              <p:cNvSpPr/>
              <p:nvPr/>
            </p:nvSpPr>
            <p:spPr bwMode="auto">
              <a:xfrm>
                <a:off x="7206041" y="3821452"/>
                <a:ext cx="1115445" cy="1499446"/>
              </a:xfrm>
              <a:prstGeom prst="rect">
                <a:avLst/>
              </a:prstGeom>
              <a:solidFill>
                <a:srgbClr val="1A2C45"/>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Observability</a:t>
                </a:r>
              </a:p>
            </p:txBody>
          </p:sp>
          <p:sp>
            <p:nvSpPr>
              <p:cNvPr id="197" name="Rectangle 196">
                <a:extLst>
                  <a:ext uri="{FF2B5EF4-FFF2-40B4-BE49-F238E27FC236}">
                    <a16:creationId xmlns:a16="http://schemas.microsoft.com/office/drawing/2014/main" id="{18B1D771-8236-40CC-9BF5-46D3C93312DE}"/>
                  </a:ext>
                </a:extLst>
              </p:cNvPr>
              <p:cNvSpPr/>
              <p:nvPr/>
            </p:nvSpPr>
            <p:spPr bwMode="auto">
              <a:xfrm>
                <a:off x="8306504" y="3821452"/>
                <a:ext cx="1115445" cy="1499446"/>
              </a:xfrm>
              <a:prstGeom prst="rect">
                <a:avLst/>
              </a:prstGeom>
              <a:solidFill>
                <a:srgbClr val="121D2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Secrets</a:t>
                </a:r>
              </a:p>
            </p:txBody>
          </p:sp>
          <p:grpSp>
            <p:nvGrpSpPr>
              <p:cNvPr id="198" name="Group 197">
                <a:extLst>
                  <a:ext uri="{FF2B5EF4-FFF2-40B4-BE49-F238E27FC236}">
                    <a16:creationId xmlns:a16="http://schemas.microsoft.com/office/drawing/2014/main" id="{FDA83799-6534-4038-BDB3-022215EF5411}"/>
                  </a:ext>
                </a:extLst>
              </p:cNvPr>
              <p:cNvGrpSpPr/>
              <p:nvPr/>
            </p:nvGrpSpPr>
            <p:grpSpPr>
              <a:xfrm>
                <a:off x="2004737" y="4101434"/>
                <a:ext cx="418791" cy="314215"/>
                <a:chOff x="3018614" y="4968330"/>
                <a:chExt cx="418791" cy="314215"/>
              </a:xfrm>
            </p:grpSpPr>
            <p:sp>
              <p:nvSpPr>
                <p:cNvPr id="238" name="Rectangle 932">
                  <a:extLst>
                    <a:ext uri="{FF2B5EF4-FFF2-40B4-BE49-F238E27FC236}">
                      <a16:creationId xmlns:a16="http://schemas.microsoft.com/office/drawing/2014/main" id="{66A91130-354C-4876-98D8-30F8B218D826}"/>
                    </a:ext>
                  </a:extLst>
                </p:cNvPr>
                <p:cNvSpPr>
                  <a:spLocks noChangeArrowheads="1"/>
                </p:cNvSpPr>
                <p:nvPr/>
              </p:nvSpPr>
              <p:spPr bwMode="auto">
                <a:xfrm>
                  <a:off x="3228010" y="5232925"/>
                  <a:ext cx="103995" cy="12027"/>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39" name="Freeform 933">
                  <a:extLst>
                    <a:ext uri="{FF2B5EF4-FFF2-40B4-BE49-F238E27FC236}">
                      <a16:creationId xmlns:a16="http://schemas.microsoft.com/office/drawing/2014/main" id="{119CB378-44D2-444E-B9A3-45325874E6B2}"/>
                    </a:ext>
                  </a:extLst>
                </p:cNvPr>
                <p:cNvSpPr>
                  <a:spLocks/>
                </p:cNvSpPr>
                <p:nvPr/>
              </p:nvSpPr>
              <p:spPr bwMode="auto">
                <a:xfrm>
                  <a:off x="3327789" y="5216387"/>
                  <a:ext cx="21079" cy="43599"/>
                </a:xfrm>
                <a:custGeom>
                  <a:avLst/>
                  <a:gdLst>
                    <a:gd name="T0" fmla="*/ 0 w 15"/>
                    <a:gd name="T1" fmla="*/ 0 h 29"/>
                    <a:gd name="T2" fmla="*/ 15 w 15"/>
                    <a:gd name="T3" fmla="*/ 14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0" name="Freeform 934">
                  <a:extLst>
                    <a:ext uri="{FF2B5EF4-FFF2-40B4-BE49-F238E27FC236}">
                      <a16:creationId xmlns:a16="http://schemas.microsoft.com/office/drawing/2014/main" id="{3121964F-24AC-464A-99BA-F066F6A3EE7D}"/>
                    </a:ext>
                  </a:extLst>
                </p:cNvPr>
                <p:cNvSpPr>
                  <a:spLocks/>
                </p:cNvSpPr>
                <p:nvPr/>
              </p:nvSpPr>
              <p:spPr bwMode="auto">
                <a:xfrm>
                  <a:off x="3223793" y="5008917"/>
                  <a:ext cx="108210" cy="216489"/>
                </a:xfrm>
                <a:custGeom>
                  <a:avLst/>
                  <a:gdLst>
                    <a:gd name="T0" fmla="*/ 7 w 77"/>
                    <a:gd name="T1" fmla="*/ 144 h 144"/>
                    <a:gd name="T2" fmla="*/ 0 w 77"/>
                    <a:gd name="T3" fmla="*/ 144 h 144"/>
                    <a:gd name="T4" fmla="*/ 0 w 77"/>
                    <a:gd name="T5" fmla="*/ 0 h 144"/>
                    <a:gd name="T6" fmla="*/ 77 w 77"/>
                    <a:gd name="T7" fmla="*/ 0 h 144"/>
                    <a:gd name="T8" fmla="*/ 77 w 77"/>
                    <a:gd name="T9" fmla="*/ 7 h 144"/>
                    <a:gd name="T10" fmla="*/ 7 w 77"/>
                    <a:gd name="T11" fmla="*/ 7 h 144"/>
                    <a:gd name="T12" fmla="*/ 7 w 77"/>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77" h="144">
                      <a:moveTo>
                        <a:pt x="7" y="144"/>
                      </a:moveTo>
                      <a:lnTo>
                        <a:pt x="0" y="144"/>
                      </a:lnTo>
                      <a:lnTo>
                        <a:pt x="0" y="0"/>
                      </a:lnTo>
                      <a:lnTo>
                        <a:pt x="77" y="0"/>
                      </a:lnTo>
                      <a:lnTo>
                        <a:pt x="77" y="7"/>
                      </a:lnTo>
                      <a:lnTo>
                        <a:pt x="7" y="7"/>
                      </a:lnTo>
                      <a:lnTo>
                        <a:pt x="7" y="144"/>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1" name="Rectangle 936">
                  <a:extLst>
                    <a:ext uri="{FF2B5EF4-FFF2-40B4-BE49-F238E27FC236}">
                      <a16:creationId xmlns:a16="http://schemas.microsoft.com/office/drawing/2014/main" id="{185291BE-1464-4D35-9B9B-B69C95E346B8}"/>
                    </a:ext>
                  </a:extLst>
                </p:cNvPr>
                <p:cNvSpPr>
                  <a:spLocks noChangeArrowheads="1"/>
                </p:cNvSpPr>
                <p:nvPr/>
              </p:nvSpPr>
              <p:spPr bwMode="auto">
                <a:xfrm>
                  <a:off x="3244874" y="5121673"/>
                  <a:ext cx="89942" cy="10525"/>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2" name="Rectangle 937">
                  <a:extLst>
                    <a:ext uri="{FF2B5EF4-FFF2-40B4-BE49-F238E27FC236}">
                      <a16:creationId xmlns:a16="http://schemas.microsoft.com/office/drawing/2014/main" id="{80F1A083-FB23-4EBC-93FF-A454E2006815}"/>
                    </a:ext>
                  </a:extLst>
                </p:cNvPr>
                <p:cNvSpPr>
                  <a:spLocks noChangeArrowheads="1"/>
                </p:cNvSpPr>
                <p:nvPr/>
              </p:nvSpPr>
              <p:spPr bwMode="auto">
                <a:xfrm>
                  <a:off x="3070611" y="5121673"/>
                  <a:ext cx="92752" cy="10525"/>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3" name="Oval 938">
                  <a:extLst>
                    <a:ext uri="{FF2B5EF4-FFF2-40B4-BE49-F238E27FC236}">
                      <a16:creationId xmlns:a16="http://schemas.microsoft.com/office/drawing/2014/main" id="{939B227F-8BBF-4F74-8DF2-A94C2FF0C454}"/>
                    </a:ext>
                  </a:extLst>
                </p:cNvPr>
                <p:cNvSpPr>
                  <a:spLocks noChangeArrowheads="1"/>
                </p:cNvSpPr>
                <p:nvPr/>
              </p:nvSpPr>
              <p:spPr bwMode="auto">
                <a:xfrm>
                  <a:off x="3350274" y="4968330"/>
                  <a:ext cx="87131" cy="88702"/>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4" name="Rectangle 939">
                  <a:extLst>
                    <a:ext uri="{FF2B5EF4-FFF2-40B4-BE49-F238E27FC236}">
                      <a16:creationId xmlns:a16="http://schemas.microsoft.com/office/drawing/2014/main" id="{4BB205F2-8967-45D3-84AE-CD2B43514F1D}"/>
                    </a:ext>
                  </a:extLst>
                </p:cNvPr>
                <p:cNvSpPr>
                  <a:spLocks noChangeArrowheads="1"/>
                </p:cNvSpPr>
                <p:nvPr/>
              </p:nvSpPr>
              <p:spPr bwMode="auto">
                <a:xfrm>
                  <a:off x="3350274" y="5081084"/>
                  <a:ext cx="87131" cy="90204"/>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5" name="Oval 940">
                  <a:extLst>
                    <a:ext uri="{FF2B5EF4-FFF2-40B4-BE49-F238E27FC236}">
                      <a16:creationId xmlns:a16="http://schemas.microsoft.com/office/drawing/2014/main" id="{E15F3685-A9B4-435F-B0D8-B23A99CAEA8D}"/>
                    </a:ext>
                  </a:extLst>
                </p:cNvPr>
                <p:cNvSpPr>
                  <a:spLocks noChangeArrowheads="1"/>
                </p:cNvSpPr>
                <p:nvPr/>
              </p:nvSpPr>
              <p:spPr bwMode="auto">
                <a:xfrm>
                  <a:off x="3350274" y="5193841"/>
                  <a:ext cx="87131" cy="88702"/>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6" name="Oval 941">
                  <a:extLst>
                    <a:ext uri="{FF2B5EF4-FFF2-40B4-BE49-F238E27FC236}">
                      <a16:creationId xmlns:a16="http://schemas.microsoft.com/office/drawing/2014/main" id="{F5B81D51-CB4A-425E-89D9-6767E85E9F8D}"/>
                    </a:ext>
                  </a:extLst>
                </p:cNvPr>
                <p:cNvSpPr>
                  <a:spLocks noChangeArrowheads="1"/>
                </p:cNvSpPr>
                <p:nvPr/>
              </p:nvSpPr>
              <p:spPr bwMode="auto">
                <a:xfrm>
                  <a:off x="3018614" y="5081084"/>
                  <a:ext cx="88536" cy="90204"/>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7" name="Oval 942">
                  <a:extLst>
                    <a:ext uri="{FF2B5EF4-FFF2-40B4-BE49-F238E27FC236}">
                      <a16:creationId xmlns:a16="http://schemas.microsoft.com/office/drawing/2014/main" id="{CD234901-B0B1-4BBA-BA9C-F47BB30729BF}"/>
                    </a:ext>
                  </a:extLst>
                </p:cNvPr>
                <p:cNvSpPr>
                  <a:spLocks noChangeArrowheads="1"/>
                </p:cNvSpPr>
                <p:nvPr/>
              </p:nvSpPr>
              <p:spPr bwMode="auto">
                <a:xfrm>
                  <a:off x="3184444" y="5081084"/>
                  <a:ext cx="87131" cy="90204"/>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8" name="Rectangle 943">
                  <a:extLst>
                    <a:ext uri="{FF2B5EF4-FFF2-40B4-BE49-F238E27FC236}">
                      <a16:creationId xmlns:a16="http://schemas.microsoft.com/office/drawing/2014/main" id="{0B584C3A-EF8C-4ABA-897B-E48EBEB182B1}"/>
                    </a:ext>
                  </a:extLst>
                </p:cNvPr>
                <p:cNvSpPr>
                  <a:spLocks noChangeArrowheads="1"/>
                </p:cNvSpPr>
                <p:nvPr/>
              </p:nvSpPr>
              <p:spPr bwMode="auto">
                <a:xfrm>
                  <a:off x="3184444" y="4968331"/>
                  <a:ext cx="87131" cy="88702"/>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9" name="Rectangle 944" descr="component solutions">
                  <a:extLst>
                    <a:ext uri="{FF2B5EF4-FFF2-40B4-BE49-F238E27FC236}">
                      <a16:creationId xmlns:a16="http://schemas.microsoft.com/office/drawing/2014/main" id="{E94AD80B-2037-460B-B594-43226EBBD259}"/>
                    </a:ext>
                  </a:extLst>
                </p:cNvPr>
                <p:cNvSpPr>
                  <a:spLocks noChangeArrowheads="1"/>
                </p:cNvSpPr>
                <p:nvPr/>
              </p:nvSpPr>
              <p:spPr bwMode="auto">
                <a:xfrm>
                  <a:off x="3184444" y="5193843"/>
                  <a:ext cx="87131" cy="88702"/>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50" name="Freeform 945">
                  <a:extLst>
                    <a:ext uri="{FF2B5EF4-FFF2-40B4-BE49-F238E27FC236}">
                      <a16:creationId xmlns:a16="http://schemas.microsoft.com/office/drawing/2014/main" id="{EBF1426B-83B6-43CE-8878-551A760E31DF}"/>
                    </a:ext>
                  </a:extLst>
                </p:cNvPr>
                <p:cNvSpPr>
                  <a:spLocks/>
                </p:cNvSpPr>
                <p:nvPr/>
              </p:nvSpPr>
              <p:spPr bwMode="auto">
                <a:xfrm>
                  <a:off x="3327789" y="5105142"/>
                  <a:ext cx="22485" cy="43599"/>
                </a:xfrm>
                <a:custGeom>
                  <a:avLst/>
                  <a:gdLst>
                    <a:gd name="T0" fmla="*/ 0 w 16"/>
                    <a:gd name="T1" fmla="*/ 0 h 29"/>
                    <a:gd name="T2" fmla="*/ 16 w 16"/>
                    <a:gd name="T3" fmla="*/ 14 h 29"/>
                    <a:gd name="T4" fmla="*/ 0 w 16"/>
                    <a:gd name="T5" fmla="*/ 29 h 29"/>
                    <a:gd name="T6" fmla="*/ 0 w 16"/>
                    <a:gd name="T7" fmla="*/ 0 h 29"/>
                  </a:gdLst>
                  <a:ahLst/>
                  <a:cxnLst>
                    <a:cxn ang="0">
                      <a:pos x="T0" y="T1"/>
                    </a:cxn>
                    <a:cxn ang="0">
                      <a:pos x="T2" y="T3"/>
                    </a:cxn>
                    <a:cxn ang="0">
                      <a:pos x="T4" y="T5"/>
                    </a:cxn>
                    <a:cxn ang="0">
                      <a:pos x="T6" y="T7"/>
                    </a:cxn>
                  </a:cxnLst>
                  <a:rect l="0" t="0" r="r" b="b"/>
                  <a:pathLst>
                    <a:path w="16" h="29">
                      <a:moveTo>
                        <a:pt x="0" y="0"/>
                      </a:moveTo>
                      <a:lnTo>
                        <a:pt x="16"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51" name="Freeform 946">
                  <a:extLst>
                    <a:ext uri="{FF2B5EF4-FFF2-40B4-BE49-F238E27FC236}">
                      <a16:creationId xmlns:a16="http://schemas.microsoft.com/office/drawing/2014/main" id="{45B6A27A-9846-492A-AE04-A8DCD914F29E}"/>
                    </a:ext>
                  </a:extLst>
                </p:cNvPr>
                <p:cNvSpPr>
                  <a:spLocks/>
                </p:cNvSpPr>
                <p:nvPr/>
              </p:nvSpPr>
              <p:spPr bwMode="auto">
                <a:xfrm>
                  <a:off x="3327789" y="4992390"/>
                  <a:ext cx="21079" cy="43599"/>
                </a:xfrm>
                <a:custGeom>
                  <a:avLst/>
                  <a:gdLst>
                    <a:gd name="T0" fmla="*/ 0 w 15"/>
                    <a:gd name="T1" fmla="*/ 0 h 29"/>
                    <a:gd name="T2" fmla="*/ 15 w 15"/>
                    <a:gd name="T3" fmla="*/ 15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5"/>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52" name="Freeform 947">
                  <a:extLst>
                    <a:ext uri="{FF2B5EF4-FFF2-40B4-BE49-F238E27FC236}">
                      <a16:creationId xmlns:a16="http://schemas.microsoft.com/office/drawing/2014/main" id="{AAA9F0AA-45B1-48AF-96F0-AC7F0B9FDB74}"/>
                    </a:ext>
                  </a:extLst>
                </p:cNvPr>
                <p:cNvSpPr>
                  <a:spLocks/>
                </p:cNvSpPr>
                <p:nvPr/>
              </p:nvSpPr>
              <p:spPr bwMode="auto">
                <a:xfrm>
                  <a:off x="3157749" y="5105168"/>
                  <a:ext cx="21079" cy="43599"/>
                </a:xfrm>
                <a:custGeom>
                  <a:avLst/>
                  <a:gdLst>
                    <a:gd name="T0" fmla="*/ 0 w 15"/>
                    <a:gd name="T1" fmla="*/ 0 h 29"/>
                    <a:gd name="T2" fmla="*/ 15 w 15"/>
                    <a:gd name="T3" fmla="*/ 14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grpSp>
          <p:grpSp>
            <p:nvGrpSpPr>
              <p:cNvPr id="199" name="Group 198">
                <a:extLst>
                  <a:ext uri="{FF2B5EF4-FFF2-40B4-BE49-F238E27FC236}">
                    <a16:creationId xmlns:a16="http://schemas.microsoft.com/office/drawing/2014/main" id="{AEFC361E-C5D0-4A13-92BE-D2BE6F58EF98}"/>
                  </a:ext>
                </a:extLst>
              </p:cNvPr>
              <p:cNvGrpSpPr/>
              <p:nvPr/>
            </p:nvGrpSpPr>
            <p:grpSpPr>
              <a:xfrm>
                <a:off x="3236655" y="4103697"/>
                <a:ext cx="233132" cy="309689"/>
                <a:chOff x="4385537" y="4970593"/>
                <a:chExt cx="233132" cy="309689"/>
              </a:xfrm>
            </p:grpSpPr>
            <p:sp>
              <p:nvSpPr>
                <p:cNvPr id="235" name="Freeform: Shape 234">
                  <a:extLst>
                    <a:ext uri="{FF2B5EF4-FFF2-40B4-BE49-F238E27FC236}">
                      <a16:creationId xmlns:a16="http://schemas.microsoft.com/office/drawing/2014/main" id="{A86900E9-6489-41BF-B575-097B77CF4D65}"/>
                    </a:ext>
                  </a:extLst>
                </p:cNvPr>
                <p:cNvSpPr/>
                <p:nvPr/>
              </p:nvSpPr>
              <p:spPr>
                <a:xfrm>
                  <a:off x="4385537" y="4970593"/>
                  <a:ext cx="233132" cy="94979"/>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FFFFFF"/>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6" name="Freeform: Shape 235">
                  <a:extLst>
                    <a:ext uri="{FF2B5EF4-FFF2-40B4-BE49-F238E27FC236}">
                      <a16:creationId xmlns:a16="http://schemas.microsoft.com/office/drawing/2014/main" id="{13D08809-6DFD-40E7-83A3-4A8C1279CD14}"/>
                    </a:ext>
                  </a:extLst>
                </p:cNvPr>
                <p:cNvSpPr/>
                <p:nvPr/>
              </p:nvSpPr>
              <p:spPr>
                <a:xfrm>
                  <a:off x="4385537" y="5018370"/>
                  <a:ext cx="233132" cy="261912"/>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50E6FF"/>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7" name="Freeform: Shape 236">
                  <a:extLst>
                    <a:ext uri="{FF2B5EF4-FFF2-40B4-BE49-F238E27FC236}">
                      <a16:creationId xmlns:a16="http://schemas.microsoft.com/office/drawing/2014/main" id="{207A6361-FB3A-45BF-8BAC-04CE642C6C41}"/>
                    </a:ext>
                  </a:extLst>
                </p:cNvPr>
                <p:cNvSpPr/>
                <p:nvPr/>
              </p:nvSpPr>
              <p:spPr>
                <a:xfrm>
                  <a:off x="4410289" y="4998799"/>
                  <a:ext cx="181325" cy="66197"/>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0078D4"/>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0" name="Group 199">
                <a:extLst>
                  <a:ext uri="{FF2B5EF4-FFF2-40B4-BE49-F238E27FC236}">
                    <a16:creationId xmlns:a16="http://schemas.microsoft.com/office/drawing/2014/main" id="{FEDCF6D7-4D44-4386-8F18-1625FAFB2F5B}"/>
                  </a:ext>
                </a:extLst>
              </p:cNvPr>
              <p:cNvGrpSpPr/>
              <p:nvPr/>
            </p:nvGrpSpPr>
            <p:grpSpPr>
              <a:xfrm>
                <a:off x="4235979" y="4148718"/>
                <a:ext cx="494558" cy="219646"/>
                <a:chOff x="5522126" y="5015614"/>
                <a:chExt cx="494558" cy="219646"/>
              </a:xfrm>
            </p:grpSpPr>
            <p:sp>
              <p:nvSpPr>
                <p:cNvPr id="228" name="AutoShape 131">
                  <a:extLst>
                    <a:ext uri="{FF2B5EF4-FFF2-40B4-BE49-F238E27FC236}">
                      <a16:creationId xmlns:a16="http://schemas.microsoft.com/office/drawing/2014/main" id="{0EB13AAD-169F-4E60-AAF4-1EFF0A15FA62}"/>
                    </a:ext>
                  </a:extLst>
                </p:cNvPr>
                <p:cNvSpPr>
                  <a:spLocks noChangeAspect="1" noChangeArrowheads="1" noTextEdit="1"/>
                </p:cNvSpPr>
                <p:nvPr/>
              </p:nvSpPr>
              <p:spPr bwMode="auto">
                <a:xfrm>
                  <a:off x="5523543" y="5015614"/>
                  <a:ext cx="493141" cy="2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9" name="Rectangle 133">
                  <a:extLst>
                    <a:ext uri="{FF2B5EF4-FFF2-40B4-BE49-F238E27FC236}">
                      <a16:creationId xmlns:a16="http://schemas.microsoft.com/office/drawing/2014/main" id="{D1774325-7043-4E03-AF96-81A532BAC376}"/>
                    </a:ext>
                  </a:extLst>
                </p:cNvPr>
                <p:cNvSpPr>
                  <a:spLocks noChangeArrowheads="1"/>
                </p:cNvSpPr>
                <p:nvPr/>
              </p:nvSpPr>
              <p:spPr bwMode="auto">
                <a:xfrm>
                  <a:off x="5522126" y="5015614"/>
                  <a:ext cx="77939" cy="77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0" name="Rectangle 134">
                  <a:extLst>
                    <a:ext uri="{FF2B5EF4-FFF2-40B4-BE49-F238E27FC236}">
                      <a16:creationId xmlns:a16="http://schemas.microsoft.com/office/drawing/2014/main" id="{1F8BCCB5-0927-4B35-BE26-5EB47483F6E3}"/>
                    </a:ext>
                  </a:extLst>
                </p:cNvPr>
                <p:cNvSpPr>
                  <a:spLocks noChangeArrowheads="1"/>
                </p:cNvSpPr>
                <p:nvPr/>
              </p:nvSpPr>
              <p:spPr bwMode="auto">
                <a:xfrm>
                  <a:off x="5625572" y="5015614"/>
                  <a:ext cx="77939"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1" name="Rectangle 135">
                  <a:extLst>
                    <a:ext uri="{FF2B5EF4-FFF2-40B4-BE49-F238E27FC236}">
                      <a16:creationId xmlns:a16="http://schemas.microsoft.com/office/drawing/2014/main" id="{0DAF985F-6909-4402-8B31-F9A082CA7212}"/>
                    </a:ext>
                  </a:extLst>
                </p:cNvPr>
                <p:cNvSpPr>
                  <a:spLocks noChangeArrowheads="1"/>
                </p:cNvSpPr>
                <p:nvPr/>
              </p:nvSpPr>
              <p:spPr bwMode="auto">
                <a:xfrm>
                  <a:off x="5729018" y="5015614"/>
                  <a:ext cx="77939" cy="77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2" name="Rectangle 136">
                  <a:extLst>
                    <a:ext uri="{FF2B5EF4-FFF2-40B4-BE49-F238E27FC236}">
                      <a16:creationId xmlns:a16="http://schemas.microsoft.com/office/drawing/2014/main" id="{401F9A03-30A5-4FD4-A134-FB934156EACF}"/>
                    </a:ext>
                  </a:extLst>
                </p:cNvPr>
                <p:cNvSpPr>
                  <a:spLocks noChangeArrowheads="1"/>
                </p:cNvSpPr>
                <p:nvPr/>
              </p:nvSpPr>
              <p:spPr bwMode="auto">
                <a:xfrm>
                  <a:off x="5832465" y="5015614"/>
                  <a:ext cx="77939"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3" name="Rectangle 137">
                  <a:extLst>
                    <a:ext uri="{FF2B5EF4-FFF2-40B4-BE49-F238E27FC236}">
                      <a16:creationId xmlns:a16="http://schemas.microsoft.com/office/drawing/2014/main" id="{077A0C00-2ADD-41A9-87FB-0F5322590EDB}"/>
                    </a:ext>
                  </a:extLst>
                </p:cNvPr>
                <p:cNvSpPr>
                  <a:spLocks noChangeArrowheads="1"/>
                </p:cNvSpPr>
                <p:nvPr/>
              </p:nvSpPr>
              <p:spPr bwMode="auto">
                <a:xfrm>
                  <a:off x="5523543" y="5120477"/>
                  <a:ext cx="442126"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4" name="Freeform 138">
                  <a:extLst>
                    <a:ext uri="{FF2B5EF4-FFF2-40B4-BE49-F238E27FC236}">
                      <a16:creationId xmlns:a16="http://schemas.microsoft.com/office/drawing/2014/main" id="{95A08834-FC0E-45DF-9F46-DC5E28DCCBE1}"/>
                    </a:ext>
                  </a:extLst>
                </p:cNvPr>
                <p:cNvSpPr>
                  <a:spLocks/>
                </p:cNvSpPr>
                <p:nvPr/>
              </p:nvSpPr>
              <p:spPr bwMode="auto">
                <a:xfrm>
                  <a:off x="5942996" y="5086468"/>
                  <a:ext cx="73688" cy="147375"/>
                </a:xfrm>
                <a:custGeom>
                  <a:avLst/>
                  <a:gdLst>
                    <a:gd name="T0" fmla="*/ 0 w 52"/>
                    <a:gd name="T1" fmla="*/ 104 h 104"/>
                    <a:gd name="T2" fmla="*/ 52 w 52"/>
                    <a:gd name="T3" fmla="*/ 52 h 104"/>
                    <a:gd name="T4" fmla="*/ 0 w 52"/>
                    <a:gd name="T5" fmla="*/ 0 h 104"/>
                    <a:gd name="T6" fmla="*/ 0 w 52"/>
                    <a:gd name="T7" fmla="*/ 104 h 104"/>
                  </a:gdLst>
                  <a:ahLst/>
                  <a:cxnLst>
                    <a:cxn ang="0">
                      <a:pos x="T0" y="T1"/>
                    </a:cxn>
                    <a:cxn ang="0">
                      <a:pos x="T2" y="T3"/>
                    </a:cxn>
                    <a:cxn ang="0">
                      <a:pos x="T4" y="T5"/>
                    </a:cxn>
                    <a:cxn ang="0">
                      <a:pos x="T6" y="T7"/>
                    </a:cxn>
                  </a:cxnLst>
                  <a:rect l="0" t="0" r="r" b="b"/>
                  <a:pathLst>
                    <a:path w="52" h="104">
                      <a:moveTo>
                        <a:pt x="0" y="104"/>
                      </a:moveTo>
                      <a:lnTo>
                        <a:pt x="52" y="52"/>
                      </a:lnTo>
                      <a:lnTo>
                        <a:pt x="0" y="0"/>
                      </a:lnTo>
                      <a:lnTo>
                        <a:pt x="0" y="104"/>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1" name="Group 200">
                <a:extLst>
                  <a:ext uri="{FF2B5EF4-FFF2-40B4-BE49-F238E27FC236}">
                    <a16:creationId xmlns:a16="http://schemas.microsoft.com/office/drawing/2014/main" id="{3868D42F-1D1E-43BB-BA2E-2C45696DA3CD}"/>
                  </a:ext>
                </a:extLst>
              </p:cNvPr>
              <p:cNvGrpSpPr/>
              <p:nvPr/>
            </p:nvGrpSpPr>
            <p:grpSpPr>
              <a:xfrm>
                <a:off x="6455586" y="4077229"/>
                <a:ext cx="395430" cy="362625"/>
                <a:chOff x="8058210" y="4944318"/>
                <a:chExt cx="395430" cy="362625"/>
              </a:xfrm>
            </p:grpSpPr>
            <p:sp>
              <p:nvSpPr>
                <p:cNvPr id="220" name="Freeform: Shape 219">
                  <a:extLst>
                    <a:ext uri="{FF2B5EF4-FFF2-40B4-BE49-F238E27FC236}">
                      <a16:creationId xmlns:a16="http://schemas.microsoft.com/office/drawing/2014/main" id="{9C570E6B-9D9D-47C2-8F18-9F7042C7EF17}"/>
                    </a:ext>
                  </a:extLst>
                </p:cNvPr>
                <p:cNvSpPr/>
                <p:nvPr/>
              </p:nvSpPr>
              <p:spPr>
                <a:xfrm>
                  <a:off x="8306131" y="5128287"/>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1" name="Freeform: Shape 220">
                  <a:extLst>
                    <a:ext uri="{FF2B5EF4-FFF2-40B4-BE49-F238E27FC236}">
                      <a16:creationId xmlns:a16="http://schemas.microsoft.com/office/drawing/2014/main" id="{BFE7011C-71C1-4468-9F19-CCFBF8329A9D}"/>
                    </a:ext>
                  </a:extLst>
                </p:cNvPr>
                <p:cNvSpPr/>
                <p:nvPr/>
              </p:nvSpPr>
              <p:spPr>
                <a:xfrm>
                  <a:off x="8338239" y="5027164"/>
                  <a:ext cx="81949" cy="81949"/>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96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6" y="102397"/>
                        <a:pt x="52196" y="102397"/>
                      </a:cubicBezTo>
                      <a:cubicBezTo>
                        <a:pt x="24495" y="102397"/>
                        <a:pt x="1994" y="79896"/>
                        <a:pt x="1994" y="52195"/>
                      </a:cubicBezTo>
                      <a:cubicBezTo>
                        <a:pt x="1994" y="24495"/>
                        <a:pt x="24495" y="1994"/>
                        <a:pt x="52196" y="1994"/>
                      </a:cubicBezTo>
                      <a:cubicBezTo>
                        <a:pt x="79896" y="1994"/>
                        <a:pt x="102398" y="24495"/>
                        <a:pt x="102398" y="52195"/>
                      </a:cubicBez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2" name="Freeform: Shape 221">
                  <a:extLst>
                    <a:ext uri="{FF2B5EF4-FFF2-40B4-BE49-F238E27FC236}">
                      <a16:creationId xmlns:a16="http://schemas.microsoft.com/office/drawing/2014/main" id="{43FFCB90-BDB1-4367-84B9-2E55C455C06A}"/>
                    </a:ext>
                  </a:extLst>
                </p:cNvPr>
                <p:cNvSpPr/>
                <p:nvPr/>
              </p:nvSpPr>
              <p:spPr>
                <a:xfrm>
                  <a:off x="8181822" y="5045410"/>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3" name="Freeform: Shape 222">
                  <a:extLst>
                    <a:ext uri="{FF2B5EF4-FFF2-40B4-BE49-F238E27FC236}">
                      <a16:creationId xmlns:a16="http://schemas.microsoft.com/office/drawing/2014/main" id="{CA4C7BE7-FB8A-4B04-A07C-F15672758FB4}"/>
                    </a:ext>
                  </a:extLst>
                </p:cNvPr>
                <p:cNvSpPr/>
                <p:nvPr/>
              </p:nvSpPr>
              <p:spPr>
                <a:xfrm>
                  <a:off x="8213938" y="4944318"/>
                  <a:ext cx="81949" cy="81949"/>
                </a:xfrm>
                <a:custGeom>
                  <a:avLst/>
                  <a:gdLst>
                    <a:gd name="connsiteX0" fmla="*/ 102398 w 101142"/>
                    <a:gd name="connsiteY0" fmla="*/ 52196 h 101141"/>
                    <a:gd name="connsiteX1" fmla="*/ 52196 w 101142"/>
                    <a:gd name="connsiteY1" fmla="*/ 102397 h 101141"/>
                    <a:gd name="connsiteX2" fmla="*/ 1994 w 101142"/>
                    <a:gd name="connsiteY2" fmla="*/ 52196 h 101141"/>
                    <a:gd name="connsiteX3" fmla="*/ 52111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7"/>
                        <a:pt x="52196" y="102397"/>
                      </a:cubicBezTo>
                      <a:cubicBezTo>
                        <a:pt x="24496" y="102397"/>
                        <a:pt x="1994" y="79896"/>
                        <a:pt x="1994" y="52196"/>
                      </a:cubicBezTo>
                      <a:cubicBezTo>
                        <a:pt x="1994" y="24495"/>
                        <a:pt x="24410" y="1994"/>
                        <a:pt x="52111" y="1994"/>
                      </a:cubicBezTo>
                      <a:cubicBezTo>
                        <a:pt x="79812" y="1994"/>
                        <a:pt x="102398" y="24495"/>
                        <a:pt x="102398" y="52196"/>
                      </a:cubicBez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4" name="Freeform: Shape 223">
                  <a:extLst>
                    <a:ext uri="{FF2B5EF4-FFF2-40B4-BE49-F238E27FC236}">
                      <a16:creationId xmlns:a16="http://schemas.microsoft.com/office/drawing/2014/main" id="{1FBF9A9C-BB80-43AB-AD98-D3307965AE84}"/>
                    </a:ext>
                  </a:extLst>
                </p:cNvPr>
                <p:cNvSpPr/>
                <p:nvPr/>
              </p:nvSpPr>
              <p:spPr>
                <a:xfrm>
                  <a:off x="8181822" y="5233189"/>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5" name="Freeform: Shape 224">
                  <a:extLst>
                    <a:ext uri="{FF2B5EF4-FFF2-40B4-BE49-F238E27FC236}">
                      <a16:creationId xmlns:a16="http://schemas.microsoft.com/office/drawing/2014/main" id="{8F4AFA91-048D-44D6-9B55-33DC0CA5F8B9}"/>
                    </a:ext>
                  </a:extLst>
                </p:cNvPr>
                <p:cNvSpPr/>
                <p:nvPr/>
              </p:nvSpPr>
              <p:spPr>
                <a:xfrm>
                  <a:off x="8213938" y="5132128"/>
                  <a:ext cx="81949" cy="81949"/>
                </a:xfrm>
                <a:custGeom>
                  <a:avLst/>
                  <a:gdLst>
                    <a:gd name="connsiteX0" fmla="*/ 102398 w 101142"/>
                    <a:gd name="connsiteY0" fmla="*/ 52196 h 101141"/>
                    <a:gd name="connsiteX1" fmla="*/ 52196 w 101142"/>
                    <a:gd name="connsiteY1" fmla="*/ 102398 h 101141"/>
                    <a:gd name="connsiteX2" fmla="*/ 1994 w 101142"/>
                    <a:gd name="connsiteY2" fmla="*/ 52196 h 101141"/>
                    <a:gd name="connsiteX3" fmla="*/ 52196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8"/>
                        <a:pt x="52196" y="102398"/>
                      </a:cubicBezTo>
                      <a:cubicBezTo>
                        <a:pt x="24496" y="102398"/>
                        <a:pt x="1994" y="79896"/>
                        <a:pt x="1994" y="52196"/>
                      </a:cubicBezTo>
                      <a:cubicBezTo>
                        <a:pt x="1994" y="24496"/>
                        <a:pt x="24496" y="1994"/>
                        <a:pt x="52196" y="1994"/>
                      </a:cubicBezTo>
                      <a:cubicBezTo>
                        <a:pt x="79896" y="1994"/>
                        <a:pt x="102398" y="24410"/>
                        <a:pt x="102398" y="52196"/>
                      </a:cubicBez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6" name="Freeform: Shape 225">
                  <a:extLst>
                    <a:ext uri="{FF2B5EF4-FFF2-40B4-BE49-F238E27FC236}">
                      <a16:creationId xmlns:a16="http://schemas.microsoft.com/office/drawing/2014/main" id="{E17F2A1D-F6F5-493F-BC81-BA362837E65C}"/>
                    </a:ext>
                  </a:extLst>
                </p:cNvPr>
                <p:cNvSpPr/>
                <p:nvPr/>
              </p:nvSpPr>
              <p:spPr>
                <a:xfrm>
                  <a:off x="8058210" y="5128287"/>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7" name="Freeform: Shape 226">
                  <a:extLst>
                    <a:ext uri="{FF2B5EF4-FFF2-40B4-BE49-F238E27FC236}">
                      <a16:creationId xmlns:a16="http://schemas.microsoft.com/office/drawing/2014/main" id="{833B83F4-CA00-441D-9EE7-D79A3D2E5D3E}"/>
                    </a:ext>
                  </a:extLst>
                </p:cNvPr>
                <p:cNvSpPr/>
                <p:nvPr/>
              </p:nvSpPr>
              <p:spPr>
                <a:xfrm>
                  <a:off x="8090326" y="5027164"/>
                  <a:ext cx="81949" cy="81949"/>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11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7" y="102397"/>
                        <a:pt x="52196" y="102397"/>
                      </a:cubicBezTo>
                      <a:cubicBezTo>
                        <a:pt x="24495" y="102397"/>
                        <a:pt x="1994" y="79896"/>
                        <a:pt x="1994" y="52195"/>
                      </a:cubicBezTo>
                      <a:cubicBezTo>
                        <a:pt x="1994" y="24495"/>
                        <a:pt x="24410" y="1994"/>
                        <a:pt x="52111" y="1994"/>
                      </a:cubicBezTo>
                      <a:cubicBezTo>
                        <a:pt x="79811" y="1994"/>
                        <a:pt x="102398" y="24495"/>
                        <a:pt x="102398" y="52195"/>
                      </a:cubicBez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2" name="Group 201">
                <a:extLst>
                  <a:ext uri="{FF2B5EF4-FFF2-40B4-BE49-F238E27FC236}">
                    <a16:creationId xmlns:a16="http://schemas.microsoft.com/office/drawing/2014/main" id="{8948BDC5-CEEA-4237-8EAD-68921222F48E}"/>
                  </a:ext>
                </a:extLst>
              </p:cNvPr>
              <p:cNvGrpSpPr/>
              <p:nvPr/>
            </p:nvGrpSpPr>
            <p:grpSpPr>
              <a:xfrm>
                <a:off x="7575169" y="4105166"/>
                <a:ext cx="363103" cy="306751"/>
                <a:chOff x="9332611" y="4972062"/>
                <a:chExt cx="363103" cy="306751"/>
              </a:xfrm>
            </p:grpSpPr>
            <p:sp>
              <p:nvSpPr>
                <p:cNvPr id="213" name="Freeform 855">
                  <a:extLst>
                    <a:ext uri="{FF2B5EF4-FFF2-40B4-BE49-F238E27FC236}">
                      <a16:creationId xmlns:a16="http://schemas.microsoft.com/office/drawing/2014/main" id="{A6AD505A-D8BE-4CCE-8DDF-30EE83673DE7}"/>
                    </a:ext>
                  </a:extLst>
                </p:cNvPr>
                <p:cNvSpPr>
                  <a:spLocks/>
                </p:cNvSpPr>
                <p:nvPr/>
              </p:nvSpPr>
              <p:spPr bwMode="auto">
                <a:xfrm rot="10242739" flipV="1">
                  <a:off x="9369582" y="5132579"/>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4" name="Oval 757">
                  <a:extLst>
                    <a:ext uri="{FF2B5EF4-FFF2-40B4-BE49-F238E27FC236}">
                      <a16:creationId xmlns:a16="http://schemas.microsoft.com/office/drawing/2014/main" id="{05BE08E2-8928-4756-8C80-081886547B94}"/>
                    </a:ext>
                  </a:extLst>
                </p:cNvPr>
                <p:cNvSpPr>
                  <a:spLocks noChangeArrowheads="1"/>
                </p:cNvSpPr>
                <p:nvPr/>
              </p:nvSpPr>
              <p:spPr bwMode="auto">
                <a:xfrm>
                  <a:off x="9332611" y="5197354"/>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5" name="Freeform 855">
                  <a:extLst>
                    <a:ext uri="{FF2B5EF4-FFF2-40B4-BE49-F238E27FC236}">
                      <a16:creationId xmlns:a16="http://schemas.microsoft.com/office/drawing/2014/main" id="{6E60E208-9B24-4A7F-AEE4-6D12A28B5221}"/>
                    </a:ext>
                  </a:extLst>
                </p:cNvPr>
                <p:cNvSpPr>
                  <a:spLocks/>
                </p:cNvSpPr>
                <p:nvPr/>
              </p:nvSpPr>
              <p:spPr bwMode="auto">
                <a:xfrm rot="15186172" flipV="1">
                  <a:off x="9434981" y="5022187"/>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6" name="Oval 757">
                  <a:extLst>
                    <a:ext uri="{FF2B5EF4-FFF2-40B4-BE49-F238E27FC236}">
                      <a16:creationId xmlns:a16="http://schemas.microsoft.com/office/drawing/2014/main" id="{4F1248E9-626F-433B-839F-61A1CC62EE40}"/>
                    </a:ext>
                  </a:extLst>
                </p:cNvPr>
                <p:cNvSpPr>
                  <a:spLocks noChangeArrowheads="1"/>
                </p:cNvSpPr>
                <p:nvPr/>
              </p:nvSpPr>
              <p:spPr bwMode="auto">
                <a:xfrm rot="4943433">
                  <a:off x="9412184" y="4972062"/>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7" name="Freeform 855">
                  <a:extLst>
                    <a:ext uri="{FF2B5EF4-FFF2-40B4-BE49-F238E27FC236}">
                      <a16:creationId xmlns:a16="http://schemas.microsoft.com/office/drawing/2014/main" id="{3958F7F9-799F-4B48-97ED-9D63990A47A0}"/>
                    </a:ext>
                  </a:extLst>
                </p:cNvPr>
                <p:cNvSpPr>
                  <a:spLocks/>
                </p:cNvSpPr>
                <p:nvPr/>
              </p:nvSpPr>
              <p:spPr bwMode="auto">
                <a:xfrm rot="1131571" flipV="1">
                  <a:off x="9479573" y="5162870"/>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8" name="Oval 757">
                  <a:extLst>
                    <a:ext uri="{FF2B5EF4-FFF2-40B4-BE49-F238E27FC236}">
                      <a16:creationId xmlns:a16="http://schemas.microsoft.com/office/drawing/2014/main" id="{59251EA8-9D76-4899-8211-FDCE664157EB}"/>
                    </a:ext>
                  </a:extLst>
                </p:cNvPr>
                <p:cNvSpPr>
                  <a:spLocks noChangeArrowheads="1"/>
                </p:cNvSpPr>
                <p:nvPr/>
              </p:nvSpPr>
              <p:spPr bwMode="auto">
                <a:xfrm rot="4943433">
                  <a:off x="9614255" y="5146328"/>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9" name="Oval 757">
                  <a:extLst>
                    <a:ext uri="{FF2B5EF4-FFF2-40B4-BE49-F238E27FC236}">
                      <a16:creationId xmlns:a16="http://schemas.microsoft.com/office/drawing/2014/main" id="{CBBF4EF3-A22B-416C-8E9D-526468E8175D}"/>
                    </a:ext>
                  </a:extLst>
                </p:cNvPr>
                <p:cNvSpPr>
                  <a:spLocks noChangeArrowheads="1"/>
                </p:cNvSpPr>
                <p:nvPr/>
              </p:nvSpPr>
              <p:spPr bwMode="auto">
                <a:xfrm>
                  <a:off x="9432399" y="5075906"/>
                  <a:ext cx="145899" cy="14589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grpSp>
          <p:sp>
            <p:nvSpPr>
              <p:cNvPr id="203" name="Rectangle 202">
                <a:extLst>
                  <a:ext uri="{FF2B5EF4-FFF2-40B4-BE49-F238E27FC236}">
                    <a16:creationId xmlns:a16="http://schemas.microsoft.com/office/drawing/2014/main" id="{BFC877F8-DE8C-498C-84D0-A19CC1E95C2F}"/>
                  </a:ext>
                </a:extLst>
              </p:cNvPr>
              <p:cNvSpPr/>
              <p:nvPr/>
            </p:nvSpPr>
            <p:spPr bwMode="auto">
              <a:xfrm>
                <a:off x="9416966" y="3821452"/>
                <a:ext cx="1115445" cy="1499446"/>
              </a:xfrm>
              <a:prstGeom prst="rect">
                <a:avLst/>
              </a:prstGeom>
              <a:solidFill>
                <a:srgbClr val="000000"/>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Extensible</a:t>
                </a:r>
              </a:p>
            </p:txBody>
          </p:sp>
          <p:grpSp>
            <p:nvGrpSpPr>
              <p:cNvPr id="204" name="Group 203">
                <a:extLst>
                  <a:ext uri="{FF2B5EF4-FFF2-40B4-BE49-F238E27FC236}">
                    <a16:creationId xmlns:a16="http://schemas.microsoft.com/office/drawing/2014/main" id="{C6515D1A-9E63-4D2A-9AB1-17EC91601CBE}"/>
                  </a:ext>
                </a:extLst>
              </p:cNvPr>
              <p:cNvGrpSpPr/>
              <p:nvPr/>
            </p:nvGrpSpPr>
            <p:grpSpPr>
              <a:xfrm>
                <a:off x="9839945" y="4125341"/>
                <a:ext cx="269485" cy="266401"/>
                <a:chOff x="10615894" y="4992237"/>
                <a:chExt cx="269485" cy="266401"/>
              </a:xfrm>
            </p:grpSpPr>
            <p:sp>
              <p:nvSpPr>
                <p:cNvPr id="209" name="Freeform: Shape 208">
                  <a:extLst>
                    <a:ext uri="{FF2B5EF4-FFF2-40B4-BE49-F238E27FC236}">
                      <a16:creationId xmlns:a16="http://schemas.microsoft.com/office/drawing/2014/main" id="{2ADE1D1F-51E3-4D3C-A5AB-DA4031F8F91F}"/>
                    </a:ext>
                  </a:extLst>
                </p:cNvPr>
                <p:cNvSpPr/>
                <p:nvPr/>
              </p:nvSpPr>
              <p:spPr>
                <a:xfrm>
                  <a:off x="10747879" y="5041638"/>
                  <a:ext cx="93474" cy="88800"/>
                </a:xfrm>
                <a:custGeom>
                  <a:avLst/>
                  <a:gdLst>
                    <a:gd name="connsiteX0" fmla="*/ 144342 w 143125"/>
                    <a:gd name="connsiteY0" fmla="*/ 80293 h 135969"/>
                    <a:gd name="connsiteX1" fmla="*/ 81796 w 143125"/>
                    <a:gd name="connsiteY1" fmla="*/ 136971 h 135969"/>
                    <a:gd name="connsiteX2" fmla="*/ 43295 w 143125"/>
                    <a:gd name="connsiteY2" fmla="*/ 99186 h 135969"/>
                    <a:gd name="connsiteX3" fmla="*/ 72135 w 143125"/>
                    <a:gd name="connsiteY3" fmla="*/ 66124 h 135969"/>
                    <a:gd name="connsiteX4" fmla="*/ 72135 w 143125"/>
                    <a:gd name="connsiteY4" fmla="*/ 51954 h 135969"/>
                    <a:gd name="connsiteX5" fmla="*/ 72135 w 143125"/>
                    <a:gd name="connsiteY5" fmla="*/ 51954 h 135969"/>
                    <a:gd name="connsiteX6" fmla="*/ 52885 w 143125"/>
                    <a:gd name="connsiteY6" fmla="*/ 51954 h 135969"/>
                    <a:gd name="connsiteX7" fmla="*/ 24045 w 143125"/>
                    <a:gd name="connsiteY7" fmla="*/ 80293 h 135969"/>
                    <a:gd name="connsiteX8" fmla="*/ 0 w 143125"/>
                    <a:gd name="connsiteY8" fmla="*/ 56678 h 135969"/>
                    <a:gd name="connsiteX9" fmla="*/ 62546 w 143125"/>
                    <a:gd name="connsiteY9" fmla="*/ 0 h 135969"/>
                    <a:gd name="connsiteX10" fmla="*/ 144342 w 143125"/>
                    <a:gd name="connsiteY10" fmla="*/ 80293 h 135969"/>
                    <a:gd name="connsiteX11" fmla="*/ 144342 w 143125"/>
                    <a:gd name="connsiteY11" fmla="*/ 80293 h 1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125" h="135969">
                      <a:moveTo>
                        <a:pt x="144342" y="80293"/>
                      </a:moveTo>
                      <a:cubicBezTo>
                        <a:pt x="81796" y="136971"/>
                        <a:pt x="81796" y="136971"/>
                        <a:pt x="81796" y="136971"/>
                      </a:cubicBezTo>
                      <a:cubicBezTo>
                        <a:pt x="43295" y="99186"/>
                        <a:pt x="43295" y="99186"/>
                        <a:pt x="43295" y="99186"/>
                      </a:cubicBezTo>
                      <a:cubicBezTo>
                        <a:pt x="72135" y="66124"/>
                        <a:pt x="72135" y="66124"/>
                        <a:pt x="72135" y="66124"/>
                      </a:cubicBezTo>
                      <a:cubicBezTo>
                        <a:pt x="76930" y="61401"/>
                        <a:pt x="76930" y="56678"/>
                        <a:pt x="72135" y="51954"/>
                      </a:cubicBezTo>
                      <a:lnTo>
                        <a:pt x="72135" y="51954"/>
                      </a:lnTo>
                      <a:cubicBezTo>
                        <a:pt x="67341" y="47231"/>
                        <a:pt x="57680" y="47231"/>
                        <a:pt x="52885" y="51954"/>
                      </a:cubicBezTo>
                      <a:cubicBezTo>
                        <a:pt x="24045" y="80293"/>
                        <a:pt x="24045" y="80293"/>
                        <a:pt x="24045" y="80293"/>
                      </a:cubicBezTo>
                      <a:cubicBezTo>
                        <a:pt x="0" y="56678"/>
                        <a:pt x="0" y="56678"/>
                        <a:pt x="0" y="56678"/>
                      </a:cubicBezTo>
                      <a:cubicBezTo>
                        <a:pt x="62546" y="0"/>
                        <a:pt x="62546" y="0"/>
                        <a:pt x="62546" y="0"/>
                      </a:cubicBezTo>
                      <a:cubicBezTo>
                        <a:pt x="144342" y="80293"/>
                        <a:pt x="144342" y="80293"/>
                        <a:pt x="144342" y="80293"/>
                      </a:cubicBezTo>
                      <a:lnTo>
                        <a:pt x="144342" y="80293"/>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10" name="Freeform: Shape 209">
                  <a:extLst>
                    <a:ext uri="{FF2B5EF4-FFF2-40B4-BE49-F238E27FC236}">
                      <a16:creationId xmlns:a16="http://schemas.microsoft.com/office/drawing/2014/main" id="{9CE5A1A4-3F18-41F1-B782-418B8B10FA09}"/>
                    </a:ext>
                  </a:extLst>
                </p:cNvPr>
                <p:cNvSpPr/>
                <p:nvPr/>
              </p:nvSpPr>
              <p:spPr>
                <a:xfrm>
                  <a:off x="10622156" y="5124923"/>
                  <a:ext cx="130863" cy="130863"/>
                </a:xfrm>
                <a:custGeom>
                  <a:avLst/>
                  <a:gdLst>
                    <a:gd name="connsiteX0" fmla="*/ 206888 w 200375"/>
                    <a:gd name="connsiteY0" fmla="*/ 80293 h 200375"/>
                    <a:gd name="connsiteX1" fmla="*/ 163592 w 200375"/>
                    <a:gd name="connsiteY1" fmla="*/ 37785 h 200375"/>
                    <a:gd name="connsiteX2" fmla="*/ 91457 w 200375"/>
                    <a:gd name="connsiteY2" fmla="*/ 108632 h 200375"/>
                    <a:gd name="connsiteX3" fmla="*/ 72207 w 200375"/>
                    <a:gd name="connsiteY3" fmla="*/ 108632 h 200375"/>
                    <a:gd name="connsiteX4" fmla="*/ 72207 w 200375"/>
                    <a:gd name="connsiteY4" fmla="*/ 108632 h 200375"/>
                    <a:gd name="connsiteX5" fmla="*/ 72207 w 200375"/>
                    <a:gd name="connsiteY5" fmla="*/ 94463 h 200375"/>
                    <a:gd name="connsiteX6" fmla="*/ 149208 w 200375"/>
                    <a:gd name="connsiteY6" fmla="*/ 18893 h 200375"/>
                    <a:gd name="connsiteX7" fmla="*/ 125163 w 200375"/>
                    <a:gd name="connsiteY7" fmla="*/ 0 h 200375"/>
                    <a:gd name="connsiteX8" fmla="*/ 33706 w 200375"/>
                    <a:gd name="connsiteY8" fmla="*/ 89811 h 200375"/>
                    <a:gd name="connsiteX9" fmla="*/ 0 w 200375"/>
                    <a:gd name="connsiteY9" fmla="*/ 203166 h 200375"/>
                    <a:gd name="connsiteX10" fmla="*/ 115502 w 200375"/>
                    <a:gd name="connsiteY10" fmla="*/ 170104 h 200375"/>
                    <a:gd name="connsiteX11" fmla="*/ 206888 w 200375"/>
                    <a:gd name="connsiteY11" fmla="*/ 80293 h 200375"/>
                    <a:gd name="connsiteX12" fmla="*/ 206888 w 200375"/>
                    <a:gd name="connsiteY12" fmla="*/ 80293 h 200375"/>
                    <a:gd name="connsiteX13" fmla="*/ 206888 w 200375"/>
                    <a:gd name="connsiteY13" fmla="*/ 80293 h 2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75" h="200375">
                      <a:moveTo>
                        <a:pt x="206888" y="80293"/>
                      </a:moveTo>
                      <a:cubicBezTo>
                        <a:pt x="163592" y="37785"/>
                        <a:pt x="163592" y="37785"/>
                        <a:pt x="163592" y="37785"/>
                      </a:cubicBezTo>
                      <a:cubicBezTo>
                        <a:pt x="91457" y="108632"/>
                        <a:pt x="91457" y="108632"/>
                        <a:pt x="91457" y="108632"/>
                      </a:cubicBezTo>
                      <a:cubicBezTo>
                        <a:pt x="86663" y="113355"/>
                        <a:pt x="77002" y="113355"/>
                        <a:pt x="72207" y="108632"/>
                      </a:cubicBezTo>
                      <a:lnTo>
                        <a:pt x="72207" y="108632"/>
                      </a:lnTo>
                      <a:cubicBezTo>
                        <a:pt x="67412" y="103909"/>
                        <a:pt x="67412" y="99186"/>
                        <a:pt x="72207" y="94463"/>
                      </a:cubicBezTo>
                      <a:cubicBezTo>
                        <a:pt x="149208" y="18893"/>
                        <a:pt x="149208" y="18893"/>
                        <a:pt x="149208" y="18893"/>
                      </a:cubicBezTo>
                      <a:cubicBezTo>
                        <a:pt x="125163" y="0"/>
                        <a:pt x="125163" y="0"/>
                        <a:pt x="125163" y="0"/>
                      </a:cubicBezTo>
                      <a:cubicBezTo>
                        <a:pt x="33706" y="89811"/>
                        <a:pt x="33706" y="89811"/>
                        <a:pt x="33706" y="89811"/>
                      </a:cubicBezTo>
                      <a:cubicBezTo>
                        <a:pt x="0" y="203166"/>
                        <a:pt x="0" y="203166"/>
                        <a:pt x="0" y="203166"/>
                      </a:cubicBezTo>
                      <a:cubicBezTo>
                        <a:pt x="115502" y="170104"/>
                        <a:pt x="115502" y="170104"/>
                        <a:pt x="115502" y="170104"/>
                      </a:cubicBezTo>
                      <a:lnTo>
                        <a:pt x="206888" y="80293"/>
                      </a:lnTo>
                      <a:lnTo>
                        <a:pt x="206888" y="80293"/>
                      </a:lnTo>
                      <a:lnTo>
                        <a:pt x="206888" y="80293"/>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11" name="Freeform: Shape 210">
                  <a:extLst>
                    <a:ext uri="{FF2B5EF4-FFF2-40B4-BE49-F238E27FC236}">
                      <a16:creationId xmlns:a16="http://schemas.microsoft.com/office/drawing/2014/main" id="{97FAA374-274A-4E3F-A3A9-EE1F78CA4D25}"/>
                    </a:ext>
                  </a:extLst>
                </p:cNvPr>
                <p:cNvSpPr/>
                <p:nvPr/>
              </p:nvSpPr>
              <p:spPr>
                <a:xfrm>
                  <a:off x="10801253" y="4992237"/>
                  <a:ext cx="84126" cy="88800"/>
                </a:xfrm>
                <a:custGeom>
                  <a:avLst/>
                  <a:gdLst>
                    <a:gd name="connsiteX0" fmla="*/ 81868 w 128812"/>
                    <a:gd name="connsiteY0" fmla="*/ 137042 h 135969"/>
                    <a:gd name="connsiteX1" fmla="*/ 134824 w 128812"/>
                    <a:gd name="connsiteY1" fmla="*/ 80365 h 135969"/>
                    <a:gd name="connsiteX2" fmla="*/ 52956 w 128812"/>
                    <a:gd name="connsiteY2" fmla="*/ 0 h 135969"/>
                    <a:gd name="connsiteX3" fmla="*/ 0 w 128812"/>
                    <a:gd name="connsiteY3" fmla="*/ 56678 h 135969"/>
                    <a:gd name="connsiteX4" fmla="*/ 81868 w 128812"/>
                    <a:gd name="connsiteY4" fmla="*/ 137042 h 135969"/>
                    <a:gd name="connsiteX5" fmla="*/ 81868 w 128812"/>
                    <a:gd name="connsiteY5" fmla="*/ 137042 h 135969"/>
                    <a:gd name="connsiteX6" fmla="*/ 81868 w 128812"/>
                    <a:gd name="connsiteY6" fmla="*/ 137042 h 1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812" h="135969">
                      <a:moveTo>
                        <a:pt x="81868" y="137042"/>
                      </a:moveTo>
                      <a:cubicBezTo>
                        <a:pt x="134824" y="80365"/>
                        <a:pt x="134824" y="80365"/>
                        <a:pt x="134824" y="80365"/>
                      </a:cubicBezTo>
                      <a:cubicBezTo>
                        <a:pt x="52956" y="0"/>
                        <a:pt x="52956" y="0"/>
                        <a:pt x="52956" y="0"/>
                      </a:cubicBezTo>
                      <a:cubicBezTo>
                        <a:pt x="0" y="56678"/>
                        <a:pt x="0" y="56678"/>
                        <a:pt x="0" y="56678"/>
                      </a:cubicBezTo>
                      <a:lnTo>
                        <a:pt x="81868" y="137042"/>
                      </a:lnTo>
                      <a:lnTo>
                        <a:pt x="81868" y="137042"/>
                      </a:lnTo>
                      <a:lnTo>
                        <a:pt x="81868" y="137042"/>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12" name="Freeform: Shape 211">
                  <a:extLst>
                    <a:ext uri="{FF2B5EF4-FFF2-40B4-BE49-F238E27FC236}">
                      <a16:creationId xmlns:a16="http://schemas.microsoft.com/office/drawing/2014/main" id="{CE895069-8087-472D-AE5B-062BF5983553}"/>
                    </a:ext>
                  </a:extLst>
                </p:cNvPr>
                <p:cNvSpPr/>
                <p:nvPr/>
              </p:nvSpPr>
              <p:spPr>
                <a:xfrm>
                  <a:off x="10615894" y="4992237"/>
                  <a:ext cx="261726" cy="266401"/>
                </a:xfrm>
                <a:custGeom>
                  <a:avLst/>
                  <a:gdLst>
                    <a:gd name="connsiteX0" fmla="*/ 317524 w 400751"/>
                    <a:gd name="connsiteY0" fmla="*/ 240951 h 407907"/>
                    <a:gd name="connsiteX1" fmla="*/ 298274 w 400751"/>
                    <a:gd name="connsiteY1" fmla="*/ 240951 h 407907"/>
                    <a:gd name="connsiteX2" fmla="*/ 168387 w 400751"/>
                    <a:gd name="connsiteY2" fmla="*/ 118150 h 407907"/>
                    <a:gd name="connsiteX3" fmla="*/ 173182 w 400751"/>
                    <a:gd name="connsiteY3" fmla="*/ 85088 h 407907"/>
                    <a:gd name="connsiteX4" fmla="*/ 86591 w 400751"/>
                    <a:gd name="connsiteY4" fmla="*/ 0 h 407907"/>
                    <a:gd name="connsiteX5" fmla="*/ 86591 w 400751"/>
                    <a:gd name="connsiteY5" fmla="*/ 0 h 407907"/>
                    <a:gd name="connsiteX6" fmla="*/ 91386 w 400751"/>
                    <a:gd name="connsiteY6" fmla="*/ 23616 h 407907"/>
                    <a:gd name="connsiteX7" fmla="*/ 120225 w 400751"/>
                    <a:gd name="connsiteY7" fmla="*/ 70847 h 407907"/>
                    <a:gd name="connsiteX8" fmla="*/ 72135 w 400751"/>
                    <a:gd name="connsiteY8" fmla="*/ 118078 h 407907"/>
                    <a:gd name="connsiteX9" fmla="*/ 19179 w 400751"/>
                    <a:gd name="connsiteY9" fmla="*/ 75570 h 407907"/>
                    <a:gd name="connsiteX10" fmla="*/ 4795 w 400751"/>
                    <a:gd name="connsiteY10" fmla="*/ 61401 h 407907"/>
                    <a:gd name="connsiteX11" fmla="*/ 0 w 400751"/>
                    <a:gd name="connsiteY11" fmla="*/ 85016 h 407907"/>
                    <a:gd name="connsiteX12" fmla="*/ 86591 w 400751"/>
                    <a:gd name="connsiteY12" fmla="*/ 170033 h 407907"/>
                    <a:gd name="connsiteX13" fmla="*/ 110636 w 400751"/>
                    <a:gd name="connsiteY13" fmla="*/ 170033 h 407907"/>
                    <a:gd name="connsiteX14" fmla="*/ 240522 w 400751"/>
                    <a:gd name="connsiteY14" fmla="*/ 292906 h 407907"/>
                    <a:gd name="connsiteX15" fmla="*/ 235728 w 400751"/>
                    <a:gd name="connsiteY15" fmla="*/ 325968 h 407907"/>
                    <a:gd name="connsiteX16" fmla="*/ 322319 w 400751"/>
                    <a:gd name="connsiteY16" fmla="*/ 410984 h 407907"/>
                    <a:gd name="connsiteX17" fmla="*/ 322319 w 400751"/>
                    <a:gd name="connsiteY17" fmla="*/ 410984 h 407907"/>
                    <a:gd name="connsiteX18" fmla="*/ 317524 w 400751"/>
                    <a:gd name="connsiteY18" fmla="*/ 387369 h 407907"/>
                    <a:gd name="connsiteX19" fmla="*/ 288684 w 400751"/>
                    <a:gd name="connsiteY19" fmla="*/ 344860 h 407907"/>
                    <a:gd name="connsiteX20" fmla="*/ 336774 w 400751"/>
                    <a:gd name="connsiteY20" fmla="*/ 292906 h 407907"/>
                    <a:gd name="connsiteX21" fmla="*/ 384865 w 400751"/>
                    <a:gd name="connsiteY21" fmla="*/ 335414 h 407907"/>
                    <a:gd name="connsiteX22" fmla="*/ 404115 w 400751"/>
                    <a:gd name="connsiteY22" fmla="*/ 349583 h 407907"/>
                    <a:gd name="connsiteX23" fmla="*/ 404115 w 400751"/>
                    <a:gd name="connsiteY23" fmla="*/ 325968 h 407907"/>
                    <a:gd name="connsiteX24" fmla="*/ 317524 w 400751"/>
                    <a:gd name="connsiteY24" fmla="*/ 240951 h 407907"/>
                    <a:gd name="connsiteX25" fmla="*/ 317524 w 400751"/>
                    <a:gd name="connsiteY25" fmla="*/ 240951 h 40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0751" h="407907">
                      <a:moveTo>
                        <a:pt x="317524" y="240951"/>
                      </a:moveTo>
                      <a:cubicBezTo>
                        <a:pt x="312729" y="240951"/>
                        <a:pt x="307935" y="240951"/>
                        <a:pt x="298274" y="240951"/>
                      </a:cubicBezTo>
                      <a:cubicBezTo>
                        <a:pt x="168387" y="118150"/>
                        <a:pt x="168387" y="118150"/>
                        <a:pt x="168387" y="118150"/>
                      </a:cubicBezTo>
                      <a:cubicBezTo>
                        <a:pt x="173182" y="108704"/>
                        <a:pt x="173182" y="99257"/>
                        <a:pt x="173182" y="85088"/>
                      </a:cubicBezTo>
                      <a:cubicBezTo>
                        <a:pt x="173182" y="37785"/>
                        <a:pt x="134681" y="0"/>
                        <a:pt x="86591" y="0"/>
                      </a:cubicBezTo>
                      <a:lnTo>
                        <a:pt x="86591" y="0"/>
                      </a:lnTo>
                      <a:cubicBezTo>
                        <a:pt x="91386" y="23616"/>
                        <a:pt x="91386" y="23616"/>
                        <a:pt x="91386" y="23616"/>
                      </a:cubicBezTo>
                      <a:cubicBezTo>
                        <a:pt x="110636" y="33062"/>
                        <a:pt x="120225" y="51954"/>
                        <a:pt x="120225" y="70847"/>
                      </a:cubicBezTo>
                      <a:cubicBezTo>
                        <a:pt x="120225" y="94463"/>
                        <a:pt x="100975" y="118078"/>
                        <a:pt x="72135" y="118078"/>
                      </a:cubicBezTo>
                      <a:cubicBezTo>
                        <a:pt x="48090" y="118078"/>
                        <a:pt x="24045" y="99186"/>
                        <a:pt x="19179" y="75570"/>
                      </a:cubicBezTo>
                      <a:cubicBezTo>
                        <a:pt x="4795" y="61401"/>
                        <a:pt x="4795" y="61401"/>
                        <a:pt x="4795" y="61401"/>
                      </a:cubicBezTo>
                      <a:cubicBezTo>
                        <a:pt x="4795" y="70847"/>
                        <a:pt x="0" y="80293"/>
                        <a:pt x="0" y="85016"/>
                      </a:cubicBezTo>
                      <a:cubicBezTo>
                        <a:pt x="0" y="132248"/>
                        <a:pt x="43295" y="170033"/>
                        <a:pt x="86591" y="170033"/>
                      </a:cubicBezTo>
                      <a:cubicBezTo>
                        <a:pt x="96180" y="170033"/>
                        <a:pt x="105841" y="170033"/>
                        <a:pt x="110636" y="170033"/>
                      </a:cubicBezTo>
                      <a:cubicBezTo>
                        <a:pt x="240522" y="292906"/>
                        <a:pt x="240522" y="292906"/>
                        <a:pt x="240522" y="292906"/>
                      </a:cubicBezTo>
                      <a:cubicBezTo>
                        <a:pt x="235728" y="302352"/>
                        <a:pt x="235728" y="316522"/>
                        <a:pt x="235728" y="325968"/>
                      </a:cubicBezTo>
                      <a:cubicBezTo>
                        <a:pt x="235728" y="373199"/>
                        <a:pt x="274229" y="410984"/>
                        <a:pt x="322319" y="410984"/>
                      </a:cubicBezTo>
                      <a:lnTo>
                        <a:pt x="322319" y="410984"/>
                      </a:lnTo>
                      <a:cubicBezTo>
                        <a:pt x="317524" y="387369"/>
                        <a:pt x="317524" y="387369"/>
                        <a:pt x="317524" y="387369"/>
                      </a:cubicBezTo>
                      <a:cubicBezTo>
                        <a:pt x="298274" y="377922"/>
                        <a:pt x="288684" y="363753"/>
                        <a:pt x="288684" y="344860"/>
                      </a:cubicBezTo>
                      <a:cubicBezTo>
                        <a:pt x="288684" y="316522"/>
                        <a:pt x="307935" y="292906"/>
                        <a:pt x="336774" y="292906"/>
                      </a:cubicBezTo>
                      <a:cubicBezTo>
                        <a:pt x="360819" y="292906"/>
                        <a:pt x="384865" y="311798"/>
                        <a:pt x="384865" y="335414"/>
                      </a:cubicBezTo>
                      <a:cubicBezTo>
                        <a:pt x="404115" y="349583"/>
                        <a:pt x="404115" y="349583"/>
                        <a:pt x="404115" y="349583"/>
                      </a:cubicBezTo>
                      <a:cubicBezTo>
                        <a:pt x="404115" y="344860"/>
                        <a:pt x="408910" y="335414"/>
                        <a:pt x="404115" y="325968"/>
                      </a:cubicBezTo>
                      <a:cubicBezTo>
                        <a:pt x="404115" y="278736"/>
                        <a:pt x="365686" y="240951"/>
                        <a:pt x="317524" y="240951"/>
                      </a:cubicBezTo>
                      <a:lnTo>
                        <a:pt x="317524" y="240951"/>
                      </a:lnTo>
                      <a:close/>
                    </a:path>
                  </a:pathLst>
                </a:custGeom>
                <a:solidFill>
                  <a:srgbClr val="50E6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5" name="signup issues" descr="signup issues, key">
                <a:extLst>
                  <a:ext uri="{FF2B5EF4-FFF2-40B4-BE49-F238E27FC236}">
                    <a16:creationId xmlns:a16="http://schemas.microsoft.com/office/drawing/2014/main" id="{0A3DF2B2-EEEB-4F76-ACC6-616C042AAC87}"/>
                  </a:ext>
                </a:extLst>
              </p:cNvPr>
              <p:cNvGrpSpPr/>
              <p:nvPr/>
            </p:nvGrpSpPr>
            <p:grpSpPr>
              <a:xfrm rot="18878040">
                <a:off x="8758691" y="4160504"/>
                <a:ext cx="227020" cy="226978"/>
                <a:chOff x="5411441" y="4807980"/>
                <a:chExt cx="440767" cy="440681"/>
              </a:xfrm>
              <a:solidFill>
                <a:srgbClr val="121D2F"/>
              </a:solidFill>
            </p:grpSpPr>
            <p:sp>
              <p:nvSpPr>
                <p:cNvPr id="206" name="Freeform: Shape 205">
                  <a:extLst>
                    <a:ext uri="{FF2B5EF4-FFF2-40B4-BE49-F238E27FC236}">
                      <a16:creationId xmlns:a16="http://schemas.microsoft.com/office/drawing/2014/main" id="{D8F0DB26-F822-46BB-B508-9CE63D991AF8}"/>
                    </a:ext>
                  </a:extLst>
                </p:cNvPr>
                <p:cNvSpPr/>
                <p:nvPr/>
              </p:nvSpPr>
              <p:spPr>
                <a:xfrm>
                  <a:off x="5411441" y="4955664"/>
                  <a:ext cx="292265" cy="292265"/>
                </a:xfrm>
                <a:custGeom>
                  <a:avLst/>
                  <a:gdLst>
                    <a:gd name="connsiteX0" fmla="*/ 291424 w 292264"/>
                    <a:gd name="connsiteY0" fmla="*/ 34195 h 292264"/>
                    <a:gd name="connsiteX1" fmla="*/ 258825 w 292264"/>
                    <a:gd name="connsiteY1" fmla="*/ 1624 h 292264"/>
                    <a:gd name="connsiteX2" fmla="*/ 1624 w 292264"/>
                    <a:gd name="connsiteY2" fmla="*/ 258600 h 292264"/>
                    <a:gd name="connsiteX3" fmla="*/ 34223 w 292264"/>
                    <a:gd name="connsiteY3" fmla="*/ 291170 h 292264"/>
                    <a:gd name="connsiteX4" fmla="*/ 291424 w 292264"/>
                    <a:gd name="connsiteY4" fmla="*/ 34195 h 2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64" h="292264">
                      <a:moveTo>
                        <a:pt x="291424" y="34195"/>
                      </a:moveTo>
                      <a:lnTo>
                        <a:pt x="258825" y="1624"/>
                      </a:lnTo>
                      <a:lnTo>
                        <a:pt x="1624" y="258600"/>
                      </a:lnTo>
                      <a:lnTo>
                        <a:pt x="34223" y="291170"/>
                      </a:lnTo>
                      <a:lnTo>
                        <a:pt x="291424" y="34195"/>
                      </a:ln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07" name="Freeform: Shape 206">
                  <a:extLst>
                    <a:ext uri="{FF2B5EF4-FFF2-40B4-BE49-F238E27FC236}">
                      <a16:creationId xmlns:a16="http://schemas.microsoft.com/office/drawing/2014/main" id="{F8C746EB-2885-47CB-A13A-222DAA317BDF}"/>
                    </a:ext>
                  </a:extLst>
                </p:cNvPr>
                <p:cNvSpPr/>
                <p:nvPr/>
              </p:nvSpPr>
              <p:spPr>
                <a:xfrm>
                  <a:off x="5475742" y="5148195"/>
                  <a:ext cx="100466" cy="100466"/>
                </a:xfrm>
                <a:custGeom>
                  <a:avLst/>
                  <a:gdLst>
                    <a:gd name="connsiteX0" fmla="*/ 99585 w 100466"/>
                    <a:gd name="connsiteY0" fmla="*/ 34194 h 100466"/>
                    <a:gd name="connsiteX1" fmla="*/ 66986 w 100466"/>
                    <a:gd name="connsiteY1" fmla="*/ 1624 h 100466"/>
                    <a:gd name="connsiteX2" fmla="*/ 1624 w 100466"/>
                    <a:gd name="connsiteY2" fmla="*/ 66928 h 100466"/>
                    <a:gd name="connsiteX3" fmla="*/ 34224 w 100466"/>
                    <a:gd name="connsiteY3" fmla="*/ 99499 h 100466"/>
                    <a:gd name="connsiteX4" fmla="*/ 99585 w 100466"/>
                    <a:gd name="connsiteY4" fmla="*/ 34194 h 10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6" h="100466">
                      <a:moveTo>
                        <a:pt x="99585" y="34194"/>
                      </a:moveTo>
                      <a:lnTo>
                        <a:pt x="66986" y="1624"/>
                      </a:lnTo>
                      <a:lnTo>
                        <a:pt x="1624" y="66928"/>
                      </a:lnTo>
                      <a:lnTo>
                        <a:pt x="34224" y="99499"/>
                      </a:lnTo>
                      <a:lnTo>
                        <a:pt x="99585" y="34194"/>
                      </a:ln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08" name="Freeform: Shape 207">
                  <a:extLst>
                    <a:ext uri="{FF2B5EF4-FFF2-40B4-BE49-F238E27FC236}">
                      <a16:creationId xmlns:a16="http://schemas.microsoft.com/office/drawing/2014/main" id="{F99F2E52-5030-4584-9DC0-8FF69FBBF55C}"/>
                    </a:ext>
                  </a:extLst>
                </p:cNvPr>
                <p:cNvSpPr/>
                <p:nvPr/>
              </p:nvSpPr>
              <p:spPr>
                <a:xfrm>
                  <a:off x="5619309" y="4807980"/>
                  <a:ext cx="232899" cy="232899"/>
                </a:xfrm>
                <a:custGeom>
                  <a:avLst/>
                  <a:gdLst>
                    <a:gd name="connsiteX0" fmla="*/ 116688 w 232898"/>
                    <a:gd name="connsiteY0" fmla="*/ 1624 h 232898"/>
                    <a:gd name="connsiteX1" fmla="*/ 1624 w 232898"/>
                    <a:gd name="connsiteY1" fmla="*/ 116587 h 232898"/>
                    <a:gd name="connsiteX2" fmla="*/ 116688 w 232898"/>
                    <a:gd name="connsiteY2" fmla="*/ 231550 h 232898"/>
                    <a:gd name="connsiteX3" fmla="*/ 231752 w 232898"/>
                    <a:gd name="connsiteY3" fmla="*/ 116587 h 232898"/>
                    <a:gd name="connsiteX4" fmla="*/ 116688 w 232898"/>
                    <a:gd name="connsiteY4" fmla="*/ 1624 h 232898"/>
                    <a:gd name="connsiteX5" fmla="*/ 116688 w 232898"/>
                    <a:gd name="connsiteY5" fmla="*/ 185873 h 232898"/>
                    <a:gd name="connsiteX6" fmla="*/ 47342 w 232898"/>
                    <a:gd name="connsiteY6" fmla="*/ 116587 h 232898"/>
                    <a:gd name="connsiteX7" fmla="*/ 116688 w 232898"/>
                    <a:gd name="connsiteY7" fmla="*/ 47302 h 232898"/>
                    <a:gd name="connsiteX8" fmla="*/ 186035 w 232898"/>
                    <a:gd name="connsiteY8" fmla="*/ 116587 h 232898"/>
                    <a:gd name="connsiteX9" fmla="*/ 116688 w 232898"/>
                    <a:gd name="connsiteY9" fmla="*/ 185873 h 23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98" h="232898">
                      <a:moveTo>
                        <a:pt x="116688" y="1624"/>
                      </a:moveTo>
                      <a:cubicBezTo>
                        <a:pt x="53114" y="1624"/>
                        <a:pt x="1624" y="53069"/>
                        <a:pt x="1624" y="116587"/>
                      </a:cubicBezTo>
                      <a:cubicBezTo>
                        <a:pt x="1624" y="180105"/>
                        <a:pt x="53114" y="231550"/>
                        <a:pt x="116688" y="231550"/>
                      </a:cubicBezTo>
                      <a:cubicBezTo>
                        <a:pt x="180262" y="231550"/>
                        <a:pt x="231752" y="180105"/>
                        <a:pt x="231752" y="116587"/>
                      </a:cubicBezTo>
                      <a:cubicBezTo>
                        <a:pt x="231752" y="53069"/>
                        <a:pt x="180185" y="1624"/>
                        <a:pt x="116688" y="1624"/>
                      </a:cubicBezTo>
                      <a:close/>
                      <a:moveTo>
                        <a:pt x="116688" y="185873"/>
                      </a:moveTo>
                      <a:cubicBezTo>
                        <a:pt x="78359" y="185873"/>
                        <a:pt x="47342" y="154883"/>
                        <a:pt x="47342" y="116587"/>
                      </a:cubicBezTo>
                      <a:cubicBezTo>
                        <a:pt x="47342" y="78292"/>
                        <a:pt x="78359" y="47302"/>
                        <a:pt x="116688" y="47302"/>
                      </a:cubicBezTo>
                      <a:cubicBezTo>
                        <a:pt x="155017" y="47302"/>
                        <a:pt x="186035" y="78292"/>
                        <a:pt x="186035" y="116587"/>
                      </a:cubicBezTo>
                      <a:cubicBezTo>
                        <a:pt x="186035" y="154883"/>
                        <a:pt x="154940" y="185873"/>
                        <a:pt x="116688" y="185873"/>
                      </a:cubicBez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grpSp>
          <p:nvGrpSpPr>
            <p:cNvPr id="152" name="Graphic 93">
              <a:extLst>
                <a:ext uri="{FF2B5EF4-FFF2-40B4-BE49-F238E27FC236}">
                  <a16:creationId xmlns:a16="http://schemas.microsoft.com/office/drawing/2014/main" id="{B6013CEF-A3D0-4C73-9693-35CCA2C8BC98}"/>
                </a:ext>
              </a:extLst>
            </p:cNvPr>
            <p:cNvGrpSpPr/>
            <p:nvPr/>
          </p:nvGrpSpPr>
          <p:grpSpPr>
            <a:xfrm>
              <a:off x="5288230" y="4148737"/>
              <a:ext cx="486893" cy="388447"/>
              <a:chOff x="5288230" y="4148737"/>
              <a:chExt cx="486893" cy="388447"/>
            </a:xfrm>
          </p:grpSpPr>
          <p:sp>
            <p:nvSpPr>
              <p:cNvPr id="185" name="Freeform: Shape 184">
                <a:extLst>
                  <a:ext uri="{FF2B5EF4-FFF2-40B4-BE49-F238E27FC236}">
                    <a16:creationId xmlns:a16="http://schemas.microsoft.com/office/drawing/2014/main" id="{AA80A617-FD52-4A47-9D0C-38DFD0F15791}"/>
                  </a:ext>
                </a:extLst>
              </p:cNvPr>
              <p:cNvSpPr/>
              <p:nvPr/>
            </p:nvSpPr>
            <p:spPr>
              <a:xfrm>
                <a:off x="5479859" y="4280933"/>
                <a:ext cx="42699" cy="70468"/>
              </a:xfrm>
              <a:custGeom>
                <a:avLst/>
                <a:gdLst>
                  <a:gd name="connsiteX0" fmla="*/ 30261 w 42699"/>
                  <a:gd name="connsiteY0" fmla="*/ 69905 h 70468"/>
                  <a:gd name="connsiteX1" fmla="*/ 25040 w 42699"/>
                  <a:gd name="connsiteY1" fmla="*/ 65109 h 70468"/>
                  <a:gd name="connsiteX2" fmla="*/ 995 w 42699"/>
                  <a:gd name="connsiteY2" fmla="*/ 13431 h 70468"/>
                  <a:gd name="connsiteX3" fmla="*/ 5089 w 42699"/>
                  <a:gd name="connsiteY3" fmla="*/ 995 h 70468"/>
                  <a:gd name="connsiteX4" fmla="*/ 17526 w 42699"/>
                  <a:gd name="connsiteY4" fmla="*/ 5089 h 70468"/>
                  <a:gd name="connsiteX5" fmla="*/ 17775 w 42699"/>
                  <a:gd name="connsiteY5" fmla="*/ 5626 h 70468"/>
                  <a:gd name="connsiteX6" fmla="*/ 41833 w 42699"/>
                  <a:gd name="connsiteY6" fmla="*/ 57304 h 70468"/>
                  <a:gd name="connsiteX7" fmla="*/ 37346 w 42699"/>
                  <a:gd name="connsiteY7" fmla="*/ 69604 h 70468"/>
                  <a:gd name="connsiteX8" fmla="*/ 30261 w 42699"/>
                  <a:gd name="connsiteY8" fmla="*/ 69905 h 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99" h="70468">
                    <a:moveTo>
                      <a:pt x="30261" y="69905"/>
                    </a:moveTo>
                    <a:cubicBezTo>
                      <a:pt x="27950" y="69067"/>
                      <a:pt x="26070" y="67340"/>
                      <a:pt x="25040" y="65109"/>
                    </a:cubicBezTo>
                    <a:lnTo>
                      <a:pt x="995" y="13431"/>
                    </a:lnTo>
                    <a:cubicBezTo>
                      <a:pt x="-1309" y="8866"/>
                      <a:pt x="524" y="3299"/>
                      <a:pt x="5089" y="995"/>
                    </a:cubicBezTo>
                    <a:cubicBezTo>
                      <a:pt x="9654" y="-1308"/>
                      <a:pt x="15222" y="524"/>
                      <a:pt x="17526" y="5089"/>
                    </a:cubicBezTo>
                    <a:cubicBezTo>
                      <a:pt x="17615" y="5265"/>
                      <a:pt x="17698" y="5445"/>
                      <a:pt x="17775" y="5626"/>
                    </a:cubicBezTo>
                    <a:lnTo>
                      <a:pt x="41833" y="57304"/>
                    </a:lnTo>
                    <a:cubicBezTo>
                      <a:pt x="43991" y="61939"/>
                      <a:pt x="41981" y="67447"/>
                      <a:pt x="37346" y="69604"/>
                    </a:cubicBezTo>
                    <a:cubicBezTo>
                      <a:pt x="35117" y="70641"/>
                      <a:pt x="32569" y="70749"/>
                      <a:pt x="30261" y="69905"/>
                    </a:cubicBezTo>
                    <a:close/>
                  </a:path>
                </a:pathLst>
              </a:custGeom>
              <a:solidFill>
                <a:schemeClr val="bg1"/>
              </a:solidFill>
              <a:ln w="128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F648E08-AB6D-4633-9142-C10604ECB2AE}"/>
                  </a:ext>
                </a:extLst>
              </p:cNvPr>
              <p:cNvSpPr/>
              <p:nvPr/>
            </p:nvSpPr>
            <p:spPr>
              <a:xfrm>
                <a:off x="5507934" y="4268535"/>
                <a:ext cx="42442" cy="69937"/>
              </a:xfrm>
              <a:custGeom>
                <a:avLst/>
                <a:gdLst>
                  <a:gd name="connsiteX0" fmla="*/ 30011 w 42442"/>
                  <a:gd name="connsiteY0" fmla="*/ 69368 h 69937"/>
                  <a:gd name="connsiteX1" fmla="*/ 24791 w 42442"/>
                  <a:gd name="connsiteY1" fmla="*/ 64584 h 69937"/>
                  <a:gd name="connsiteX2" fmla="*/ 745 w 42442"/>
                  <a:gd name="connsiteY2" fmla="*/ 12894 h 69937"/>
                  <a:gd name="connsiteX3" fmla="*/ 5626 w 42442"/>
                  <a:gd name="connsiteY3" fmla="*/ 745 h 69937"/>
                  <a:gd name="connsiteX4" fmla="*/ 17526 w 42442"/>
                  <a:gd name="connsiteY4" fmla="*/ 5089 h 69937"/>
                  <a:gd name="connsiteX5" fmla="*/ 41571 w 42442"/>
                  <a:gd name="connsiteY5" fmla="*/ 56779 h 69937"/>
                  <a:gd name="connsiteX6" fmla="*/ 37108 w 42442"/>
                  <a:gd name="connsiteY6" fmla="*/ 69069 h 69937"/>
                  <a:gd name="connsiteX7" fmla="*/ 29998 w 42442"/>
                  <a:gd name="connsiteY7" fmla="*/ 69368 h 6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 h="69937">
                    <a:moveTo>
                      <a:pt x="30011" y="69368"/>
                    </a:moveTo>
                    <a:cubicBezTo>
                      <a:pt x="27704" y="68530"/>
                      <a:pt x="25826" y="66809"/>
                      <a:pt x="24791" y="64584"/>
                    </a:cubicBezTo>
                    <a:lnTo>
                      <a:pt x="745" y="12894"/>
                    </a:lnTo>
                    <a:cubicBezTo>
                      <a:pt x="-1262" y="8191"/>
                      <a:pt x="924" y="2752"/>
                      <a:pt x="5626" y="745"/>
                    </a:cubicBezTo>
                    <a:cubicBezTo>
                      <a:pt x="10118" y="-1172"/>
                      <a:pt x="15326" y="729"/>
                      <a:pt x="17526" y="5089"/>
                    </a:cubicBezTo>
                    <a:lnTo>
                      <a:pt x="41571" y="56779"/>
                    </a:lnTo>
                    <a:cubicBezTo>
                      <a:pt x="43732" y="61406"/>
                      <a:pt x="41734" y="66908"/>
                      <a:pt x="37108" y="69069"/>
                    </a:cubicBezTo>
                    <a:cubicBezTo>
                      <a:pt x="34873" y="70113"/>
                      <a:pt x="32313" y="70220"/>
                      <a:pt x="29998" y="69368"/>
                    </a:cubicBezTo>
                    <a:close/>
                  </a:path>
                </a:pathLst>
              </a:custGeom>
              <a:solidFill>
                <a:schemeClr val="bg1"/>
              </a:solidFill>
              <a:ln w="128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CD9B5A8-465C-4D1B-A8A1-D182D204F824}"/>
                  </a:ext>
                </a:extLst>
              </p:cNvPr>
              <p:cNvSpPr/>
              <p:nvPr/>
            </p:nvSpPr>
            <p:spPr>
              <a:xfrm>
                <a:off x="5288230" y="4148737"/>
                <a:ext cx="202778" cy="98441"/>
              </a:xfrm>
              <a:custGeom>
                <a:avLst/>
                <a:gdLst>
                  <a:gd name="connsiteX0" fmla="*/ 190347 w 202778"/>
                  <a:gd name="connsiteY0" fmla="*/ 97885 h 98441"/>
                  <a:gd name="connsiteX1" fmla="*/ 185127 w 202778"/>
                  <a:gd name="connsiteY1" fmla="*/ 93101 h 98441"/>
                  <a:gd name="connsiteX2" fmla="*/ 13901 w 202778"/>
                  <a:gd name="connsiteY2" fmla="*/ 30587 h 98441"/>
                  <a:gd name="connsiteX3" fmla="*/ 13879 w 202778"/>
                  <a:gd name="connsiteY3" fmla="*/ 30597 h 98441"/>
                  <a:gd name="connsiteX4" fmla="*/ 1236 w 202778"/>
                  <a:gd name="connsiteY4" fmla="*/ 27193 h 98441"/>
                  <a:gd name="connsiteX5" fmla="*/ 4640 w 202778"/>
                  <a:gd name="connsiteY5" fmla="*/ 14550 h 98441"/>
                  <a:gd name="connsiteX6" fmla="*/ 6074 w 202778"/>
                  <a:gd name="connsiteY6" fmla="*/ 13881 h 98441"/>
                  <a:gd name="connsiteX7" fmla="*/ 118803 w 202778"/>
                  <a:gd name="connsiteY7" fmla="*/ 8982 h 98441"/>
                  <a:gd name="connsiteX8" fmla="*/ 201907 w 202778"/>
                  <a:gd name="connsiteY8" fmla="*/ 85283 h 98441"/>
                  <a:gd name="connsiteX9" fmla="*/ 197444 w 202778"/>
                  <a:gd name="connsiteY9" fmla="*/ 97573 h 98441"/>
                  <a:gd name="connsiteX10" fmla="*/ 190334 w 202778"/>
                  <a:gd name="connsiteY10" fmla="*/ 97872 h 9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78" h="98441">
                    <a:moveTo>
                      <a:pt x="190347" y="97885"/>
                    </a:moveTo>
                    <a:cubicBezTo>
                      <a:pt x="188040" y="97047"/>
                      <a:pt x="186162" y="95326"/>
                      <a:pt x="185127" y="93101"/>
                    </a:cubicBezTo>
                    <a:cubicBezTo>
                      <a:pt x="155106" y="28556"/>
                      <a:pt x="78446" y="567"/>
                      <a:pt x="13901" y="30587"/>
                    </a:cubicBezTo>
                    <a:cubicBezTo>
                      <a:pt x="13894" y="30590"/>
                      <a:pt x="13886" y="30593"/>
                      <a:pt x="13879" y="30597"/>
                    </a:cubicBezTo>
                    <a:cubicBezTo>
                      <a:pt x="9448" y="33148"/>
                      <a:pt x="3788" y="31624"/>
                      <a:pt x="1236" y="27193"/>
                    </a:cubicBezTo>
                    <a:cubicBezTo>
                      <a:pt x="-1315" y="22762"/>
                      <a:pt x="209" y="17102"/>
                      <a:pt x="4640" y="14550"/>
                    </a:cubicBezTo>
                    <a:cubicBezTo>
                      <a:pt x="5098" y="14287"/>
                      <a:pt x="5578" y="14063"/>
                      <a:pt x="6074" y="13881"/>
                    </a:cubicBezTo>
                    <a:cubicBezTo>
                      <a:pt x="41488" y="-2744"/>
                      <a:pt x="82081" y="-4508"/>
                      <a:pt x="118803" y="8982"/>
                    </a:cubicBezTo>
                    <a:cubicBezTo>
                      <a:pt x="155585" y="22294"/>
                      <a:pt x="185510" y="49770"/>
                      <a:pt x="201907" y="85283"/>
                    </a:cubicBezTo>
                    <a:cubicBezTo>
                      <a:pt x="204068" y="89909"/>
                      <a:pt x="202070" y="95412"/>
                      <a:pt x="197444" y="97573"/>
                    </a:cubicBezTo>
                    <a:cubicBezTo>
                      <a:pt x="195209" y="98617"/>
                      <a:pt x="192649" y="98725"/>
                      <a:pt x="190334" y="97872"/>
                    </a:cubicBezTo>
                    <a:close/>
                  </a:path>
                </a:pathLst>
              </a:custGeom>
              <a:solidFill>
                <a:schemeClr val="bg1"/>
              </a:solidFill>
              <a:ln w="128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00E3546-0BB2-412A-A68B-DC6B77FB3982}"/>
                  </a:ext>
                </a:extLst>
              </p:cNvPr>
              <p:cNvSpPr/>
              <p:nvPr/>
            </p:nvSpPr>
            <p:spPr>
              <a:xfrm>
                <a:off x="5450535" y="4225714"/>
                <a:ext cx="111017" cy="110915"/>
              </a:xfrm>
              <a:custGeom>
                <a:avLst/>
                <a:gdLst>
                  <a:gd name="connsiteX0" fmla="*/ 27605 w 111017"/>
                  <a:gd name="connsiteY0" fmla="*/ 4474 h 110915"/>
                  <a:gd name="connsiteX1" fmla="*/ 4411 w 111017"/>
                  <a:gd name="connsiteY1" fmla="*/ 67633 h 110915"/>
                  <a:gd name="connsiteX2" fmla="*/ 4460 w 111017"/>
                  <a:gd name="connsiteY2" fmla="*/ 67737 h 110915"/>
                  <a:gd name="connsiteX3" fmla="*/ 24558 w 111017"/>
                  <a:gd name="connsiteY3" fmla="*/ 110916 h 110915"/>
                  <a:gd name="connsiteX4" fmla="*/ 111018 w 111017"/>
                  <a:gd name="connsiteY4" fmla="*/ 70746 h 110915"/>
                  <a:gd name="connsiteX5" fmla="*/ 90881 w 111017"/>
                  <a:gd name="connsiteY5" fmla="*/ 27568 h 110915"/>
                  <a:gd name="connsiteX6" fmla="*/ 27703 w 111017"/>
                  <a:gd name="connsiteY6" fmla="*/ 4429 h 110915"/>
                  <a:gd name="connsiteX7" fmla="*/ 27605 w 111017"/>
                  <a:gd name="connsiteY7" fmla="*/ 4474 h 11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7" h="110915">
                    <a:moveTo>
                      <a:pt x="27605" y="4474"/>
                    </a:moveTo>
                    <a:cubicBezTo>
                      <a:pt x="3760" y="15510"/>
                      <a:pt x="-6625" y="43787"/>
                      <a:pt x="4411" y="67633"/>
                    </a:cubicBezTo>
                    <a:cubicBezTo>
                      <a:pt x="4428" y="67668"/>
                      <a:pt x="4444" y="67702"/>
                      <a:pt x="4460" y="67737"/>
                    </a:cubicBezTo>
                    <a:lnTo>
                      <a:pt x="24558" y="110916"/>
                    </a:lnTo>
                    <a:lnTo>
                      <a:pt x="111018" y="70746"/>
                    </a:lnTo>
                    <a:lnTo>
                      <a:pt x="90881" y="27568"/>
                    </a:lnTo>
                    <a:cubicBezTo>
                      <a:pt x="79824" y="3732"/>
                      <a:pt x="51539" y="-6628"/>
                      <a:pt x="27703" y="4429"/>
                    </a:cubicBezTo>
                    <a:cubicBezTo>
                      <a:pt x="27670" y="4444"/>
                      <a:pt x="27638" y="4459"/>
                      <a:pt x="27605" y="4474"/>
                    </a:cubicBezTo>
                    <a:close/>
                  </a:path>
                </a:pathLst>
              </a:custGeom>
              <a:solidFill>
                <a:srgbClr val="50E6FF"/>
              </a:solidFill>
              <a:ln w="128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14EC1F4A-533A-4CF3-8ED9-ED4C6270D51E}"/>
                  </a:ext>
                </a:extLst>
              </p:cNvPr>
              <p:cNvSpPr/>
              <p:nvPr/>
            </p:nvSpPr>
            <p:spPr>
              <a:xfrm>
                <a:off x="5572670" y="4438435"/>
                <a:ext cx="202454" cy="98748"/>
              </a:xfrm>
              <a:custGeom>
                <a:avLst/>
                <a:gdLst>
                  <a:gd name="connsiteX0" fmla="*/ 84099 w 202454"/>
                  <a:gd name="connsiteY0" fmla="*/ 89733 h 98748"/>
                  <a:gd name="connsiteX1" fmla="*/ 995 w 202454"/>
                  <a:gd name="connsiteY1" fmla="*/ 13431 h 98748"/>
                  <a:gd name="connsiteX2" fmla="*/ 5089 w 202454"/>
                  <a:gd name="connsiteY2" fmla="*/ 995 h 98748"/>
                  <a:gd name="connsiteX3" fmla="*/ 17526 w 202454"/>
                  <a:gd name="connsiteY3" fmla="*/ 5089 h 98748"/>
                  <a:gd name="connsiteX4" fmla="*/ 17775 w 202454"/>
                  <a:gd name="connsiteY4" fmla="*/ 5626 h 98748"/>
                  <a:gd name="connsiteX5" fmla="*/ 189001 w 202454"/>
                  <a:gd name="connsiteY5" fmla="*/ 68141 h 98748"/>
                  <a:gd name="connsiteX6" fmla="*/ 189023 w 202454"/>
                  <a:gd name="connsiteY6" fmla="*/ 68131 h 98748"/>
                  <a:gd name="connsiteX7" fmla="*/ 201460 w 202454"/>
                  <a:gd name="connsiteY7" fmla="*/ 72225 h 98748"/>
                  <a:gd name="connsiteX8" fmla="*/ 197365 w 202454"/>
                  <a:gd name="connsiteY8" fmla="*/ 84661 h 98748"/>
                  <a:gd name="connsiteX9" fmla="*/ 196828 w 202454"/>
                  <a:gd name="connsiteY9" fmla="*/ 84911 h 98748"/>
                  <a:gd name="connsiteX10" fmla="*/ 84099 w 202454"/>
                  <a:gd name="connsiteY10" fmla="*/ 89733 h 9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54" h="98748">
                    <a:moveTo>
                      <a:pt x="84099" y="89733"/>
                    </a:moveTo>
                    <a:cubicBezTo>
                      <a:pt x="47317" y="76421"/>
                      <a:pt x="17392" y="48945"/>
                      <a:pt x="995" y="13431"/>
                    </a:cubicBezTo>
                    <a:cubicBezTo>
                      <a:pt x="-1309" y="8866"/>
                      <a:pt x="524" y="3299"/>
                      <a:pt x="5089" y="995"/>
                    </a:cubicBezTo>
                    <a:cubicBezTo>
                      <a:pt x="9654" y="-1308"/>
                      <a:pt x="15222" y="524"/>
                      <a:pt x="17526" y="5089"/>
                    </a:cubicBezTo>
                    <a:cubicBezTo>
                      <a:pt x="17615" y="5265"/>
                      <a:pt x="17698" y="5445"/>
                      <a:pt x="17775" y="5626"/>
                    </a:cubicBezTo>
                    <a:cubicBezTo>
                      <a:pt x="47796" y="70171"/>
                      <a:pt x="124456" y="98160"/>
                      <a:pt x="189001" y="68141"/>
                    </a:cubicBezTo>
                    <a:cubicBezTo>
                      <a:pt x="189009" y="68137"/>
                      <a:pt x="189015" y="68135"/>
                      <a:pt x="189023" y="68131"/>
                    </a:cubicBezTo>
                    <a:cubicBezTo>
                      <a:pt x="193588" y="65826"/>
                      <a:pt x="199155" y="67660"/>
                      <a:pt x="201460" y="72225"/>
                    </a:cubicBezTo>
                    <a:cubicBezTo>
                      <a:pt x="203762" y="76790"/>
                      <a:pt x="201930" y="82357"/>
                      <a:pt x="197365" y="84661"/>
                    </a:cubicBezTo>
                    <a:cubicBezTo>
                      <a:pt x="197189" y="84750"/>
                      <a:pt x="197009" y="84834"/>
                      <a:pt x="196828" y="84911"/>
                    </a:cubicBezTo>
                    <a:cubicBezTo>
                      <a:pt x="161404" y="101511"/>
                      <a:pt x="120811" y="103247"/>
                      <a:pt x="84099" y="89733"/>
                    </a:cubicBezTo>
                    <a:close/>
                  </a:path>
                </a:pathLst>
              </a:custGeom>
              <a:solidFill>
                <a:schemeClr val="bg1"/>
              </a:solidFill>
              <a:ln w="128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0C5A3830-8F46-415E-921E-FEE58F86B02B}"/>
                  </a:ext>
                </a:extLst>
              </p:cNvPr>
              <p:cNvSpPr/>
              <p:nvPr/>
            </p:nvSpPr>
            <p:spPr>
              <a:xfrm>
                <a:off x="5502301" y="4349308"/>
                <a:ext cx="110912" cy="110886"/>
              </a:xfrm>
              <a:custGeom>
                <a:avLst/>
                <a:gdLst>
                  <a:gd name="connsiteX0" fmla="*/ 83361 w 110912"/>
                  <a:gd name="connsiteY0" fmla="*/ 106403 h 110886"/>
                  <a:gd name="connsiteX1" fmla="*/ 106478 w 110912"/>
                  <a:gd name="connsiteY1" fmla="*/ 43216 h 110886"/>
                  <a:gd name="connsiteX2" fmla="*/ 106442 w 110912"/>
                  <a:gd name="connsiteY2" fmla="*/ 43140 h 110886"/>
                  <a:gd name="connsiteX3" fmla="*/ 86357 w 110912"/>
                  <a:gd name="connsiteY3" fmla="*/ 0 h 110886"/>
                  <a:gd name="connsiteX4" fmla="*/ 0 w 110912"/>
                  <a:gd name="connsiteY4" fmla="*/ 40182 h 110886"/>
                  <a:gd name="connsiteX5" fmla="*/ 20085 w 110912"/>
                  <a:gd name="connsiteY5" fmla="*/ 83361 h 110886"/>
                  <a:gd name="connsiteX6" fmla="*/ 83286 w 110912"/>
                  <a:gd name="connsiteY6" fmla="*/ 106438 h 110886"/>
                  <a:gd name="connsiteX7" fmla="*/ 83361 w 110912"/>
                  <a:gd name="connsiteY7" fmla="*/ 106403 h 1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2" h="110886">
                    <a:moveTo>
                      <a:pt x="83361" y="106403"/>
                    </a:moveTo>
                    <a:cubicBezTo>
                      <a:pt x="107192" y="95338"/>
                      <a:pt x="117542" y="67049"/>
                      <a:pt x="106478" y="43216"/>
                    </a:cubicBezTo>
                    <a:cubicBezTo>
                      <a:pt x="106465" y="43191"/>
                      <a:pt x="106453" y="43166"/>
                      <a:pt x="106442" y="43140"/>
                    </a:cubicBezTo>
                    <a:lnTo>
                      <a:pt x="86357" y="0"/>
                    </a:lnTo>
                    <a:lnTo>
                      <a:pt x="0" y="40182"/>
                    </a:lnTo>
                    <a:lnTo>
                      <a:pt x="20085" y="83361"/>
                    </a:lnTo>
                    <a:cubicBezTo>
                      <a:pt x="31165" y="107186"/>
                      <a:pt x="59461" y="117518"/>
                      <a:pt x="83286" y="106438"/>
                    </a:cubicBezTo>
                    <a:cubicBezTo>
                      <a:pt x="83311" y="106426"/>
                      <a:pt x="83336" y="106415"/>
                      <a:pt x="83361" y="106403"/>
                    </a:cubicBezTo>
                    <a:close/>
                  </a:path>
                </a:pathLst>
              </a:custGeom>
              <a:solidFill>
                <a:srgbClr val="50E6FF"/>
              </a:solidFill>
              <a:ln w="1285" cap="flat">
                <a:noFill/>
                <a:prstDash val="solid"/>
                <a:miter/>
              </a:ln>
            </p:spPr>
            <p:txBody>
              <a:bodyPr rtlCol="0" anchor="ctr"/>
              <a:lstStyle/>
              <a:p>
                <a:endParaRPr lang="en-US"/>
              </a:p>
            </p:txBody>
          </p:sp>
        </p:grpSp>
        <p:grpSp>
          <p:nvGrpSpPr>
            <p:cNvPr id="182" name="Graphic 67">
              <a:extLst>
                <a:ext uri="{FF2B5EF4-FFF2-40B4-BE49-F238E27FC236}">
                  <a16:creationId xmlns:a16="http://schemas.microsoft.com/office/drawing/2014/main" id="{8B7B01EC-5CA6-49A7-B6C2-2ACD04B5A788}"/>
                </a:ext>
              </a:extLst>
            </p:cNvPr>
            <p:cNvGrpSpPr/>
            <p:nvPr/>
          </p:nvGrpSpPr>
          <p:grpSpPr>
            <a:xfrm>
              <a:off x="8679465" y="4088478"/>
              <a:ext cx="360069" cy="456160"/>
              <a:chOff x="8679465" y="4088478"/>
              <a:chExt cx="360069" cy="456160"/>
            </a:xfrm>
          </p:grpSpPr>
          <p:sp>
            <p:nvSpPr>
              <p:cNvPr id="183" name="Freeform: Shape 182">
                <a:extLst>
                  <a:ext uri="{FF2B5EF4-FFF2-40B4-BE49-F238E27FC236}">
                    <a16:creationId xmlns:a16="http://schemas.microsoft.com/office/drawing/2014/main" id="{86BAA778-664D-4721-90D4-E5F92E4D4AF5}"/>
                  </a:ext>
                </a:extLst>
              </p:cNvPr>
              <p:cNvSpPr/>
              <p:nvPr/>
            </p:nvSpPr>
            <p:spPr>
              <a:xfrm>
                <a:off x="8679465" y="4088478"/>
                <a:ext cx="360069" cy="456160"/>
              </a:xfrm>
              <a:custGeom>
                <a:avLst/>
                <a:gdLst>
                  <a:gd name="connsiteX0" fmla="*/ 185122 w 360069"/>
                  <a:gd name="connsiteY0" fmla="*/ 0 h 456160"/>
                  <a:gd name="connsiteX1" fmla="*/ 360069 w 360069"/>
                  <a:gd name="connsiteY1" fmla="*/ 93139 h 456160"/>
                  <a:gd name="connsiteX2" fmla="*/ 359037 w 360069"/>
                  <a:gd name="connsiteY2" fmla="*/ 215237 h 456160"/>
                  <a:gd name="connsiteX3" fmla="*/ 358895 w 360069"/>
                  <a:gd name="connsiteY3" fmla="*/ 221748 h 456160"/>
                  <a:gd name="connsiteX4" fmla="*/ 245744 w 360069"/>
                  <a:gd name="connsiteY4" fmla="*/ 414981 h 456160"/>
                  <a:gd name="connsiteX5" fmla="*/ 180035 w 360069"/>
                  <a:gd name="connsiteY5" fmla="*/ 456161 h 456160"/>
                  <a:gd name="connsiteX6" fmla="*/ 112439 w 360069"/>
                  <a:gd name="connsiteY6" fmla="*/ 413469 h 456160"/>
                  <a:gd name="connsiteX7" fmla="*/ 356 w 360069"/>
                  <a:gd name="connsiteY7" fmla="*/ 225163 h 456160"/>
                  <a:gd name="connsiteX8" fmla="*/ 0 w 360069"/>
                  <a:gd name="connsiteY8" fmla="*/ 212000 h 456160"/>
                  <a:gd name="connsiteX9" fmla="*/ 0 w 360069"/>
                  <a:gd name="connsiteY9" fmla="*/ 93139 h 45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69" h="456160">
                    <a:moveTo>
                      <a:pt x="185122" y="0"/>
                    </a:moveTo>
                    <a:lnTo>
                      <a:pt x="360069" y="93139"/>
                    </a:lnTo>
                    <a:lnTo>
                      <a:pt x="359037" y="215237"/>
                    </a:lnTo>
                    <a:cubicBezTo>
                      <a:pt x="359037" y="217407"/>
                      <a:pt x="359037" y="219578"/>
                      <a:pt x="358895" y="221748"/>
                    </a:cubicBezTo>
                    <a:cubicBezTo>
                      <a:pt x="356120" y="300834"/>
                      <a:pt x="312806" y="372947"/>
                      <a:pt x="245744" y="414981"/>
                    </a:cubicBezTo>
                    <a:lnTo>
                      <a:pt x="180035" y="456161"/>
                    </a:lnTo>
                    <a:lnTo>
                      <a:pt x="112439" y="413469"/>
                    </a:lnTo>
                    <a:cubicBezTo>
                      <a:pt x="47192" y="372094"/>
                      <a:pt x="4536" y="302239"/>
                      <a:pt x="356" y="225163"/>
                    </a:cubicBezTo>
                    <a:cubicBezTo>
                      <a:pt x="130" y="220787"/>
                      <a:pt x="12" y="216399"/>
                      <a:pt x="0" y="212000"/>
                    </a:cubicBezTo>
                    <a:lnTo>
                      <a:pt x="0" y="93139"/>
                    </a:lnTo>
                    <a:close/>
                  </a:path>
                </a:pathLst>
              </a:custGeom>
              <a:solidFill>
                <a:srgbClr val="50E6FF"/>
              </a:solidFill>
              <a:ln w="174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3968FCE-4F57-4A05-9B2B-C483F82F72D9}"/>
                  </a:ext>
                </a:extLst>
              </p:cNvPr>
              <p:cNvSpPr/>
              <p:nvPr/>
            </p:nvSpPr>
            <p:spPr>
              <a:xfrm>
                <a:off x="8807291" y="4196347"/>
                <a:ext cx="109682" cy="232151"/>
              </a:xfrm>
              <a:custGeom>
                <a:avLst/>
                <a:gdLst>
                  <a:gd name="connsiteX0" fmla="*/ 109682 w 109682"/>
                  <a:gd name="connsiteY0" fmla="*/ 54910 h 232151"/>
                  <a:gd name="connsiteX1" fmla="*/ 54910 w 109682"/>
                  <a:gd name="connsiteY1" fmla="*/ 0 h 232151"/>
                  <a:gd name="connsiteX2" fmla="*/ 0 w 109682"/>
                  <a:gd name="connsiteY2" fmla="*/ 54772 h 232151"/>
                  <a:gd name="connsiteX3" fmla="*/ 41607 w 109682"/>
                  <a:gd name="connsiteY3" fmla="*/ 108061 h 232151"/>
                  <a:gd name="connsiteX4" fmla="*/ 41607 w 109682"/>
                  <a:gd name="connsiteY4" fmla="*/ 232152 h 232151"/>
                  <a:gd name="connsiteX5" fmla="*/ 86735 w 109682"/>
                  <a:gd name="connsiteY5" fmla="*/ 232152 h 232151"/>
                  <a:gd name="connsiteX6" fmla="*/ 86735 w 109682"/>
                  <a:gd name="connsiteY6" fmla="*/ 206145 h 232151"/>
                  <a:gd name="connsiteX7" fmla="*/ 67613 w 109682"/>
                  <a:gd name="connsiteY7" fmla="*/ 206145 h 232151"/>
                  <a:gd name="connsiteX8" fmla="*/ 67613 w 109682"/>
                  <a:gd name="connsiteY8" fmla="*/ 193142 h 232151"/>
                  <a:gd name="connsiteX9" fmla="*/ 86735 w 109682"/>
                  <a:gd name="connsiteY9" fmla="*/ 193142 h 232151"/>
                  <a:gd name="connsiteX10" fmla="*/ 86735 w 109682"/>
                  <a:gd name="connsiteY10" fmla="*/ 167118 h 232151"/>
                  <a:gd name="connsiteX11" fmla="*/ 67613 w 109682"/>
                  <a:gd name="connsiteY11" fmla="*/ 167118 h 232151"/>
                  <a:gd name="connsiteX12" fmla="*/ 67613 w 109682"/>
                  <a:gd name="connsiteY12" fmla="*/ 108186 h 232151"/>
                  <a:gd name="connsiteX13" fmla="*/ 109682 w 109682"/>
                  <a:gd name="connsiteY13" fmla="*/ 54910 h 232151"/>
                  <a:gd name="connsiteX14" fmla="*/ 54841 w 109682"/>
                  <a:gd name="connsiteY14" fmla="*/ 17822 h 232151"/>
                  <a:gd name="connsiteX15" fmla="*/ 67844 w 109682"/>
                  <a:gd name="connsiteY15" fmla="*/ 30825 h 232151"/>
                  <a:gd name="connsiteX16" fmla="*/ 54841 w 109682"/>
                  <a:gd name="connsiteY16" fmla="*/ 43828 h 232151"/>
                  <a:gd name="connsiteX17" fmla="*/ 41838 w 109682"/>
                  <a:gd name="connsiteY17" fmla="*/ 30878 h 232151"/>
                  <a:gd name="connsiteX18" fmla="*/ 54788 w 109682"/>
                  <a:gd name="connsiteY18" fmla="*/ 17822 h 232151"/>
                  <a:gd name="connsiteX19" fmla="*/ 54841 w 109682"/>
                  <a:gd name="connsiteY19" fmla="*/ 17822 h 2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682" h="232151">
                    <a:moveTo>
                      <a:pt x="109682" y="54910"/>
                    </a:moveTo>
                    <a:cubicBezTo>
                      <a:pt x="109719" y="24622"/>
                      <a:pt x="85198" y="38"/>
                      <a:pt x="54910" y="0"/>
                    </a:cubicBezTo>
                    <a:cubicBezTo>
                      <a:pt x="24622" y="-38"/>
                      <a:pt x="38" y="24484"/>
                      <a:pt x="0" y="54772"/>
                    </a:cubicBezTo>
                    <a:cubicBezTo>
                      <a:pt x="-32" y="79988"/>
                      <a:pt x="17136" y="101976"/>
                      <a:pt x="41607" y="108061"/>
                    </a:cubicBezTo>
                    <a:lnTo>
                      <a:pt x="41607" y="232152"/>
                    </a:lnTo>
                    <a:lnTo>
                      <a:pt x="86735" y="232152"/>
                    </a:lnTo>
                    <a:lnTo>
                      <a:pt x="86735" y="206145"/>
                    </a:lnTo>
                    <a:lnTo>
                      <a:pt x="67613" y="206145"/>
                    </a:lnTo>
                    <a:lnTo>
                      <a:pt x="67613" y="193142"/>
                    </a:lnTo>
                    <a:lnTo>
                      <a:pt x="86735" y="193142"/>
                    </a:lnTo>
                    <a:lnTo>
                      <a:pt x="86735" y="167118"/>
                    </a:lnTo>
                    <a:lnTo>
                      <a:pt x="67613" y="167118"/>
                    </a:lnTo>
                    <a:lnTo>
                      <a:pt x="67613" y="108186"/>
                    </a:lnTo>
                    <a:cubicBezTo>
                      <a:pt x="92269" y="102294"/>
                      <a:pt x="109668" y="80262"/>
                      <a:pt x="109682" y="54910"/>
                    </a:cubicBezTo>
                    <a:close/>
                    <a:moveTo>
                      <a:pt x="54841" y="17822"/>
                    </a:moveTo>
                    <a:cubicBezTo>
                      <a:pt x="62022" y="17822"/>
                      <a:pt x="67844" y="23644"/>
                      <a:pt x="67844" y="30825"/>
                    </a:cubicBezTo>
                    <a:cubicBezTo>
                      <a:pt x="67844" y="38006"/>
                      <a:pt x="62022" y="43828"/>
                      <a:pt x="54841" y="43828"/>
                    </a:cubicBezTo>
                    <a:cubicBezTo>
                      <a:pt x="47680" y="43828"/>
                      <a:pt x="41867" y="38039"/>
                      <a:pt x="41838" y="30878"/>
                    </a:cubicBezTo>
                    <a:cubicBezTo>
                      <a:pt x="41808" y="23697"/>
                      <a:pt x="47606" y="17851"/>
                      <a:pt x="54788" y="17822"/>
                    </a:cubicBezTo>
                    <a:cubicBezTo>
                      <a:pt x="54805" y="17822"/>
                      <a:pt x="54823" y="17822"/>
                      <a:pt x="54841" y="17822"/>
                    </a:cubicBezTo>
                    <a:close/>
                  </a:path>
                </a:pathLst>
              </a:custGeom>
              <a:solidFill>
                <a:srgbClr val="121D2F"/>
              </a:solidFill>
              <a:ln w="174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11327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100000" fill="hold" nodeType="withEffect">
                                  <p:stCondLst>
                                    <p:cond delay="0"/>
                                  </p:stCondLst>
                                  <p:childTnLst>
                                    <p:animMotion origin="layout" path="M -2.29167E-6 4.07407E-6 L -2.29167E-6 0.02569 " pathEditMode="relative" rAng="0" ptsTypes="AA">
                                      <p:cBhvr>
                                        <p:cTn id="9" dur="500" spd="-100000" fill="hold"/>
                                        <p:tgtEl>
                                          <p:spTgt spid="3"/>
                                        </p:tgtEl>
                                        <p:attrNameLst>
                                          <p:attrName>ppt_x</p:attrName>
                                          <p:attrName>ppt_y</p:attrName>
                                        </p:attrNameLst>
                                      </p:cBhvr>
                                      <p:rCtr x="0" y="1273"/>
                                    </p:animMotion>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2" presetClass="path" presetSubtype="0" decel="100000" fill="hold" nodeType="withEffect">
                                  <p:stCondLst>
                                    <p:cond delay="0"/>
                                  </p:stCondLst>
                                  <p:childTnLst>
                                    <p:animMotion origin="layout" path="M -6.25E-7 -3.7037E-7 L -6.25E-7 0.02569 " pathEditMode="relative" rAng="0" ptsTypes="AA">
                                      <p:cBhvr>
                                        <p:cTn id="14" dur="500" spd="-100000" fill="hold"/>
                                        <p:tgtEl>
                                          <p:spTgt spid="6"/>
                                        </p:tgtEl>
                                        <p:attrNameLst>
                                          <p:attrName>ppt_x</p:attrName>
                                          <p:attrName>ppt_y</p:attrName>
                                        </p:attrNameLst>
                                      </p:cBhvr>
                                      <p:rCtr x="0" y="1273"/>
                                    </p:animMotion>
                                  </p:childTnLst>
                                </p:cTn>
                              </p:par>
                              <p:par>
                                <p:cTn id="15" presetID="10" presetClass="entr" presetSubtype="0"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500"/>
                                        <p:tgtEl>
                                          <p:spTgt spid="108"/>
                                        </p:tgtEl>
                                      </p:cBhvr>
                                    </p:animEffec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42" presetClass="path" presetSubtype="0" decel="100000" fill="hold" nodeType="withEffect">
                                  <p:stCondLst>
                                    <p:cond delay="0"/>
                                  </p:stCondLst>
                                  <p:childTnLst>
                                    <p:animMotion origin="layout" path="M 0 -2.59259E-6 L 0 0.0257 " pathEditMode="relative" rAng="0" ptsTypes="AA">
                                      <p:cBhvr>
                                        <p:cTn id="21" dur="500" spd="-100000" fill="hold"/>
                                        <p:tgtEl>
                                          <p:spTgt spid="108"/>
                                        </p:tgtEl>
                                        <p:attrNameLst>
                                          <p:attrName>ppt_x</p:attrName>
                                          <p:attrName>ppt_y</p:attrName>
                                        </p:attrNameLst>
                                      </p:cBhvr>
                                      <p:rCtr x="0" y="1273"/>
                                    </p:animMotion>
                                  </p:childTnLst>
                                </p:cTn>
                              </p:par>
                              <p:par>
                                <p:cTn id="22" presetID="22" presetClass="entr" presetSubtype="1"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wipe(up)">
                                      <p:cBhvr>
                                        <p:cTn id="2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A79313-D575-4F75-B984-36733D176AF9}"/>
              </a:ext>
            </a:extLst>
          </p:cNvPr>
          <p:cNvSpPr/>
          <p:nvPr/>
        </p:nvSpPr>
        <p:spPr bwMode="auto">
          <a:xfrm>
            <a:off x="582168" y="3266117"/>
            <a:ext cx="11024615" cy="2103438"/>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7" name="Graphic 16">
            <a:extLst>
              <a:ext uri="{FF2B5EF4-FFF2-40B4-BE49-F238E27FC236}">
                <a16:creationId xmlns:a16="http://schemas.microsoft.com/office/drawing/2014/main" id="{3DC59CFF-EA6E-4DD4-8B0B-4FACA3989EBC}"/>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333" t="18330" r="9333" b="18330"/>
          <a:stretch/>
        </p:blipFill>
        <p:spPr>
          <a:xfrm>
            <a:off x="988303" y="3956341"/>
            <a:ext cx="1065348" cy="829670"/>
          </a:xfrm>
          <a:prstGeom prst="rect">
            <a:avLst/>
          </a:prstGeom>
        </p:spPr>
      </p:pic>
      <p:grpSp>
        <p:nvGrpSpPr>
          <p:cNvPr id="67" name="Group 66">
            <a:extLst>
              <a:ext uri="{FF2B5EF4-FFF2-40B4-BE49-F238E27FC236}">
                <a16:creationId xmlns:a16="http://schemas.microsoft.com/office/drawing/2014/main" id="{2FF7ECAF-FFA0-4B4A-B374-B62044645A9E}"/>
              </a:ext>
            </a:extLst>
          </p:cNvPr>
          <p:cNvGrpSpPr/>
          <p:nvPr/>
        </p:nvGrpSpPr>
        <p:grpSpPr>
          <a:xfrm>
            <a:off x="4302662" y="3069888"/>
            <a:ext cx="3765096" cy="378166"/>
            <a:chOff x="5123845" y="4079063"/>
            <a:chExt cx="3765096" cy="378166"/>
          </a:xfrm>
        </p:grpSpPr>
        <p:sp>
          <p:nvSpPr>
            <p:cNvPr id="71" name="Rounded Rectangle 5">
              <a:extLst>
                <a:ext uri="{FF2B5EF4-FFF2-40B4-BE49-F238E27FC236}">
                  <a16:creationId xmlns:a16="http://schemas.microsoft.com/office/drawing/2014/main" id="{D543A6E1-1AD8-491E-B76A-C9E3A749DF1B}"/>
                </a:ext>
              </a:extLst>
            </p:cNvPr>
            <p:cNvSpPr/>
            <p:nvPr/>
          </p:nvSpPr>
          <p:spPr bwMode="auto">
            <a:xfrm flipH="1">
              <a:off x="5123845" y="4081986"/>
              <a:ext cx="1644726" cy="375243"/>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78D4"/>
                  </a:solidFill>
                  <a:effectLst/>
                  <a:uLnTx/>
                  <a:uFillTx/>
                  <a:latin typeface="Segoe UI Semibold"/>
                  <a:ea typeface="+mn-ea"/>
                  <a:cs typeface="Segoe UI" pitchFamily="34" charset="0"/>
                </a:rPr>
                <a:t>HTTP API</a:t>
              </a:r>
            </a:p>
          </p:txBody>
        </p:sp>
        <p:sp>
          <p:nvSpPr>
            <p:cNvPr id="72" name="Rounded Rectangle 5">
              <a:extLst>
                <a:ext uri="{FF2B5EF4-FFF2-40B4-BE49-F238E27FC236}">
                  <a16:creationId xmlns:a16="http://schemas.microsoft.com/office/drawing/2014/main" id="{11F7CD0D-F7F5-4927-BA4A-B5BC6C326CFD}"/>
                </a:ext>
              </a:extLst>
            </p:cNvPr>
            <p:cNvSpPr/>
            <p:nvPr/>
          </p:nvSpPr>
          <p:spPr bwMode="auto">
            <a:xfrm flipH="1">
              <a:off x="7244215" y="4079063"/>
              <a:ext cx="1644726" cy="375243"/>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78D4"/>
                  </a:solidFill>
                  <a:effectLst/>
                  <a:uLnTx/>
                  <a:uFillTx/>
                  <a:latin typeface="Segoe UI Semibold"/>
                  <a:ea typeface="+mn-ea"/>
                  <a:cs typeface="Segoe UI" pitchFamily="34" charset="0"/>
                </a:rPr>
                <a:t>gRPC API</a:t>
              </a:r>
            </a:p>
          </p:txBody>
        </p:sp>
      </p:grpSp>
      <p:grpSp>
        <p:nvGrpSpPr>
          <p:cNvPr id="68" name="Group 67">
            <a:extLst>
              <a:ext uri="{FF2B5EF4-FFF2-40B4-BE49-F238E27FC236}">
                <a16:creationId xmlns:a16="http://schemas.microsoft.com/office/drawing/2014/main" id="{7C71B682-EBB3-40BE-A1DB-5A35861E5861}"/>
              </a:ext>
            </a:extLst>
          </p:cNvPr>
          <p:cNvGrpSpPr/>
          <p:nvPr/>
        </p:nvGrpSpPr>
        <p:grpSpPr>
          <a:xfrm>
            <a:off x="5025232" y="2734150"/>
            <a:ext cx="2141537" cy="336549"/>
            <a:chOff x="5008563" y="3743325"/>
            <a:chExt cx="2141537" cy="336549"/>
          </a:xfrm>
        </p:grpSpPr>
        <p:sp>
          <p:nvSpPr>
            <p:cNvPr id="69" name="Rectangle 2">
              <a:extLst>
                <a:ext uri="{FF2B5EF4-FFF2-40B4-BE49-F238E27FC236}">
                  <a16:creationId xmlns:a16="http://schemas.microsoft.com/office/drawing/2014/main" id="{FB3CED93-B24C-4FE8-BA95-D202CF6E9CE1}"/>
                </a:ext>
              </a:extLst>
            </p:cNvPr>
            <p:cNvSpPr/>
            <p:nvPr/>
          </p:nvSpPr>
          <p:spPr bwMode="auto">
            <a:xfrm>
              <a:off x="5008563" y="3930649"/>
              <a:ext cx="2141537" cy="149225"/>
            </a:xfrm>
            <a:custGeom>
              <a:avLst/>
              <a:gdLst>
                <a:gd name="connsiteX0" fmla="*/ 0 w 2222499"/>
                <a:gd name="connsiteY0" fmla="*/ 0 h 128270"/>
                <a:gd name="connsiteX1" fmla="*/ 2222499 w 2222499"/>
                <a:gd name="connsiteY1" fmla="*/ 0 h 128270"/>
                <a:gd name="connsiteX2" fmla="*/ 2222499 w 2222499"/>
                <a:gd name="connsiteY2" fmla="*/ 128270 h 128270"/>
                <a:gd name="connsiteX3" fmla="*/ 0 w 2222499"/>
                <a:gd name="connsiteY3" fmla="*/ 128270 h 128270"/>
                <a:gd name="connsiteX4" fmla="*/ 0 w 2222499"/>
                <a:gd name="connsiteY4" fmla="*/ 0 h 128270"/>
                <a:gd name="connsiteX0" fmla="*/ 0 w 2222499"/>
                <a:gd name="connsiteY0" fmla="*/ 128270 h 219710"/>
                <a:gd name="connsiteX1" fmla="*/ 0 w 2222499"/>
                <a:gd name="connsiteY1" fmla="*/ 0 h 219710"/>
                <a:gd name="connsiteX2" fmla="*/ 2222499 w 2222499"/>
                <a:gd name="connsiteY2" fmla="*/ 0 h 219710"/>
                <a:gd name="connsiteX3" fmla="*/ 2222499 w 2222499"/>
                <a:gd name="connsiteY3" fmla="*/ 128270 h 219710"/>
                <a:gd name="connsiteX4" fmla="*/ 91440 w 2222499"/>
                <a:gd name="connsiteY4" fmla="*/ 219710 h 219710"/>
                <a:gd name="connsiteX0" fmla="*/ 0 w 2222499"/>
                <a:gd name="connsiteY0" fmla="*/ 128270 h 721360"/>
                <a:gd name="connsiteX1" fmla="*/ 0 w 2222499"/>
                <a:gd name="connsiteY1" fmla="*/ 0 h 721360"/>
                <a:gd name="connsiteX2" fmla="*/ 2222499 w 2222499"/>
                <a:gd name="connsiteY2" fmla="*/ 0 h 721360"/>
                <a:gd name="connsiteX3" fmla="*/ 2222499 w 2222499"/>
                <a:gd name="connsiteY3" fmla="*/ 128270 h 721360"/>
                <a:gd name="connsiteX4" fmla="*/ 1821815 w 2222499"/>
                <a:gd name="connsiteY4" fmla="*/ 721360 h 721360"/>
                <a:gd name="connsiteX0" fmla="*/ 0 w 2222499"/>
                <a:gd name="connsiteY0" fmla="*/ 128270 h 359410"/>
                <a:gd name="connsiteX1" fmla="*/ 0 w 2222499"/>
                <a:gd name="connsiteY1" fmla="*/ 0 h 359410"/>
                <a:gd name="connsiteX2" fmla="*/ 2222499 w 2222499"/>
                <a:gd name="connsiteY2" fmla="*/ 0 h 359410"/>
                <a:gd name="connsiteX3" fmla="*/ 2222499 w 2222499"/>
                <a:gd name="connsiteY3" fmla="*/ 128270 h 359410"/>
                <a:gd name="connsiteX4" fmla="*/ 1139190 w 2222499"/>
                <a:gd name="connsiteY4" fmla="*/ 359410 h 359410"/>
                <a:gd name="connsiteX0" fmla="*/ 0 w 2222499"/>
                <a:gd name="connsiteY0" fmla="*/ 128270 h 128270"/>
                <a:gd name="connsiteX1" fmla="*/ 0 w 2222499"/>
                <a:gd name="connsiteY1" fmla="*/ 0 h 128270"/>
                <a:gd name="connsiteX2" fmla="*/ 2222499 w 2222499"/>
                <a:gd name="connsiteY2" fmla="*/ 0 h 128270"/>
                <a:gd name="connsiteX3" fmla="*/ 2222499 w 2222499"/>
                <a:gd name="connsiteY3" fmla="*/ 128270 h 128270"/>
              </a:gdLst>
              <a:ahLst/>
              <a:cxnLst>
                <a:cxn ang="0">
                  <a:pos x="connsiteX0" y="connsiteY0"/>
                </a:cxn>
                <a:cxn ang="0">
                  <a:pos x="connsiteX1" y="connsiteY1"/>
                </a:cxn>
                <a:cxn ang="0">
                  <a:pos x="connsiteX2" y="connsiteY2"/>
                </a:cxn>
                <a:cxn ang="0">
                  <a:pos x="connsiteX3" y="connsiteY3"/>
                </a:cxn>
              </a:cxnLst>
              <a:rect l="l" t="t" r="r" b="b"/>
              <a:pathLst>
                <a:path w="2222499" h="128270">
                  <a:moveTo>
                    <a:pt x="0" y="128270"/>
                  </a:moveTo>
                  <a:lnTo>
                    <a:pt x="0" y="0"/>
                  </a:lnTo>
                  <a:lnTo>
                    <a:pt x="2222499" y="0"/>
                  </a:lnTo>
                  <a:lnTo>
                    <a:pt x="2222499" y="128270"/>
                  </a:lnTo>
                </a:path>
              </a:pathLst>
            </a:custGeom>
            <a:noFill/>
            <a:ln w="19050" cap="flat" cmpd="sng" algn="ctr">
              <a:solidFill>
                <a:srgbClr val="737373"/>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70" name="Straight Connector 69">
              <a:extLst>
                <a:ext uri="{FF2B5EF4-FFF2-40B4-BE49-F238E27FC236}">
                  <a16:creationId xmlns:a16="http://schemas.microsoft.com/office/drawing/2014/main" id="{C5A14DA3-34BF-4665-8E31-D640BACC86BF}"/>
                </a:ext>
              </a:extLst>
            </p:cNvPr>
            <p:cNvCxnSpPr>
              <a:cxnSpLocks/>
            </p:cNvCxnSpPr>
            <p:nvPr/>
          </p:nvCxnSpPr>
          <p:spPr>
            <a:xfrm flipH="1" flipV="1">
              <a:off x="6089651" y="3743325"/>
              <a:ext cx="1" cy="196851"/>
            </a:xfrm>
            <a:prstGeom prst="line">
              <a:avLst/>
            </a:prstGeom>
            <a:noFill/>
            <a:ln w="19050" cap="flat" cmpd="sng" algn="ctr">
              <a:solidFill>
                <a:srgbClr val="737373"/>
              </a:solidFill>
              <a:prstDash val="solid"/>
              <a:headEnd type="none" w="lg" len="med"/>
              <a:tailEnd type="none" w="lg" len="med"/>
            </a:ln>
            <a:effectLst/>
          </p:spPr>
        </p:cxnSp>
      </p:grpSp>
      <p:sp>
        <p:nvSpPr>
          <p:cNvPr id="66" name="Title 65">
            <a:extLst>
              <a:ext uri="{FF2B5EF4-FFF2-40B4-BE49-F238E27FC236}">
                <a16:creationId xmlns:a16="http://schemas.microsoft.com/office/drawing/2014/main" id="{B30CA314-5897-409F-A261-C65E5646AED2}"/>
              </a:ext>
            </a:extLst>
          </p:cNvPr>
          <p:cNvSpPr>
            <a:spLocks noGrp="1"/>
          </p:cNvSpPr>
          <p:nvPr>
            <p:ph type="title"/>
          </p:nvPr>
        </p:nvSpPr>
        <p:spPr/>
        <p:txBody>
          <a:bodyPr/>
          <a:lstStyle/>
          <a:p>
            <a:pPr algn="ctr"/>
            <a:r>
              <a:rPr lang="en-US" dirty="0"/>
              <a:t>Any cloud or edge infrastructure</a:t>
            </a:r>
          </a:p>
        </p:txBody>
      </p:sp>
      <p:grpSp>
        <p:nvGrpSpPr>
          <p:cNvPr id="108" name="Group 107">
            <a:extLst>
              <a:ext uri="{FF2B5EF4-FFF2-40B4-BE49-F238E27FC236}">
                <a16:creationId xmlns:a16="http://schemas.microsoft.com/office/drawing/2014/main" id="{23E67263-01D2-4D71-93B5-BE6693FDED03}"/>
              </a:ext>
            </a:extLst>
          </p:cNvPr>
          <p:cNvGrpSpPr/>
          <p:nvPr/>
        </p:nvGrpSpPr>
        <p:grpSpPr>
          <a:xfrm>
            <a:off x="582168" y="1104805"/>
            <a:ext cx="11027664" cy="1638207"/>
            <a:chOff x="582168" y="2258372"/>
            <a:chExt cx="11027664" cy="1638207"/>
          </a:xfrm>
        </p:grpSpPr>
        <p:sp>
          <p:nvSpPr>
            <p:cNvPr id="93" name="Rounded Rectangle 5">
              <a:extLst>
                <a:ext uri="{FF2B5EF4-FFF2-40B4-BE49-F238E27FC236}">
                  <a16:creationId xmlns:a16="http://schemas.microsoft.com/office/drawing/2014/main" id="{232B117C-57A8-44FB-8DCB-4F3089BF8662}"/>
                </a:ext>
              </a:extLst>
            </p:cNvPr>
            <p:cNvSpPr/>
            <p:nvPr/>
          </p:nvSpPr>
          <p:spPr bwMode="auto">
            <a:xfrm>
              <a:off x="582168" y="2494211"/>
              <a:ext cx="11027664" cy="1402368"/>
            </a:xfrm>
            <a:prstGeom prst="rect">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274320"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Segoe UI Semibold"/>
                  <a:ea typeface="+mn-ea"/>
                  <a:cs typeface="Segoe UI" pitchFamily="34" charset="0"/>
                </a:rPr>
                <a:t>Application code</a:t>
              </a:r>
            </a:p>
          </p:txBody>
        </p:sp>
        <p:sp>
          <p:nvSpPr>
            <p:cNvPr id="96" name="TextBox 95">
              <a:extLst>
                <a:ext uri="{FF2B5EF4-FFF2-40B4-BE49-F238E27FC236}">
                  <a16:creationId xmlns:a16="http://schemas.microsoft.com/office/drawing/2014/main" id="{9C414B8C-2015-4375-B3D5-D36832F44BA4}"/>
                </a:ext>
              </a:extLst>
            </p:cNvPr>
            <p:cNvSpPr txBox="1"/>
            <p:nvPr/>
          </p:nvSpPr>
          <p:spPr>
            <a:xfrm>
              <a:off x="1432490" y="3133035"/>
              <a:ext cx="9327020" cy="184666"/>
            </a:xfrm>
            <a:prstGeom prst="rect">
              <a:avLst/>
            </a:prstGeom>
            <a:noFill/>
          </p:spPr>
          <p:txBody>
            <a:bodyPr wrap="square" lIns="0" tIns="0" rIns="0" bIns="0" rtlCol="0">
              <a:spAutoFit/>
            </a:bodyPr>
            <a:lstStyle/>
            <a:p>
              <a:pPr marL="0" marR="0" lvl="0" indent="0" algn="ctr" defTabSz="932472" eaLnBrk="1" fontAlgn="base" latinLnBrk="0" hangingPunct="1">
                <a:lnSpc>
                  <a:spcPct val="100000"/>
                </a:lnSpc>
                <a:spcBef>
                  <a:spcPct val="0"/>
                </a:spcBef>
                <a:spcAft>
                  <a:spcPts val="1200"/>
                </a:spcAft>
                <a:buClrTx/>
                <a:buSzTx/>
                <a:buFontTx/>
                <a:buNone/>
                <a:tabLst/>
                <a:defRPr/>
              </a:pPr>
              <a:r>
                <a:rPr kumimoji="0" lang="en-US" sz="1200" b="0" i="0" u="none" strike="noStrike" kern="0" cap="none" spc="0" normalizeH="0" baseline="0" noProof="0">
                  <a:ln>
                    <a:noFill/>
                  </a:ln>
                  <a:solidFill>
                    <a:srgbClr val="000000">
                      <a:lumMod val="65000"/>
                      <a:lumOff val="35000"/>
                    </a:srgbClr>
                  </a:solidFill>
                  <a:effectLst/>
                  <a:uLnTx/>
                  <a:uFillTx/>
                  <a:latin typeface="Segoe UI Semibold"/>
                  <a:ea typeface="Segoe UI Symbol"/>
                </a:rPr>
                <a:t>Microservices written in</a:t>
              </a:r>
            </a:p>
          </p:txBody>
        </p:sp>
        <p:cxnSp>
          <p:nvCxnSpPr>
            <p:cNvPr id="97" name="Straight Connector 96">
              <a:extLst>
                <a:ext uri="{FF2B5EF4-FFF2-40B4-BE49-F238E27FC236}">
                  <a16:creationId xmlns:a16="http://schemas.microsoft.com/office/drawing/2014/main" id="{2A81A651-961E-47B0-8894-94627DAD56E9}"/>
                </a:ext>
              </a:extLst>
            </p:cNvPr>
            <p:cNvCxnSpPr>
              <a:cxnSpLocks/>
            </p:cNvCxnSpPr>
            <p:nvPr/>
          </p:nvCxnSpPr>
          <p:spPr>
            <a:xfrm>
              <a:off x="1071563" y="3230522"/>
              <a:ext cx="4060484" cy="9553"/>
            </a:xfrm>
            <a:prstGeom prst="line">
              <a:avLst/>
            </a:prstGeom>
            <a:noFill/>
            <a:ln w="19050" cap="flat" cmpd="sng" algn="ctr">
              <a:solidFill>
                <a:srgbClr val="737373"/>
              </a:solidFill>
              <a:prstDash val="solid"/>
              <a:headEnd type="none" w="lg" len="med"/>
              <a:tailEnd type="none" w="lg" len="med"/>
            </a:ln>
            <a:effectLst/>
          </p:spPr>
        </p:cxnSp>
        <p:cxnSp>
          <p:nvCxnSpPr>
            <p:cNvPr id="98" name="Straight Connector 97">
              <a:extLst>
                <a:ext uri="{FF2B5EF4-FFF2-40B4-BE49-F238E27FC236}">
                  <a16:creationId xmlns:a16="http://schemas.microsoft.com/office/drawing/2014/main" id="{0F9E4444-1964-4754-98D1-F63944223F19}"/>
                </a:ext>
              </a:extLst>
            </p:cNvPr>
            <p:cNvCxnSpPr>
              <a:cxnSpLocks/>
            </p:cNvCxnSpPr>
            <p:nvPr/>
          </p:nvCxnSpPr>
          <p:spPr>
            <a:xfrm>
              <a:off x="7013576" y="3230522"/>
              <a:ext cx="4106862" cy="0"/>
            </a:xfrm>
            <a:prstGeom prst="line">
              <a:avLst/>
            </a:prstGeom>
            <a:noFill/>
            <a:ln w="19050" cap="flat" cmpd="sng" algn="ctr">
              <a:solidFill>
                <a:srgbClr val="737373"/>
              </a:solidFill>
              <a:prstDash val="solid"/>
              <a:headEnd type="none" w="lg" len="med"/>
              <a:tailEnd type="none" w="lg" len="med"/>
            </a:ln>
            <a:effectLst/>
          </p:spPr>
        </p:cxnSp>
        <p:grpSp>
          <p:nvGrpSpPr>
            <p:cNvPr id="106" name="Group 105">
              <a:extLst>
                <a:ext uri="{FF2B5EF4-FFF2-40B4-BE49-F238E27FC236}">
                  <a16:creationId xmlns:a16="http://schemas.microsoft.com/office/drawing/2014/main" id="{61DF3A65-F89D-4A66-8540-6D71E65B1756}"/>
                </a:ext>
              </a:extLst>
            </p:cNvPr>
            <p:cNvGrpSpPr/>
            <p:nvPr/>
          </p:nvGrpSpPr>
          <p:grpSpPr>
            <a:xfrm>
              <a:off x="5946720" y="2258372"/>
              <a:ext cx="467451" cy="467451"/>
              <a:chOff x="-580524" y="949870"/>
              <a:chExt cx="467451" cy="467451"/>
            </a:xfrm>
          </p:grpSpPr>
          <p:sp>
            <p:nvSpPr>
              <p:cNvPr id="105" name="Oval 104">
                <a:extLst>
                  <a:ext uri="{FF2B5EF4-FFF2-40B4-BE49-F238E27FC236}">
                    <a16:creationId xmlns:a16="http://schemas.microsoft.com/office/drawing/2014/main" id="{D639D9F0-7D7F-4DE3-A9F1-2B004622BF04}"/>
                  </a:ext>
                </a:extLst>
              </p:cNvPr>
              <p:cNvSpPr/>
              <p:nvPr/>
            </p:nvSpPr>
            <p:spPr bwMode="auto">
              <a:xfrm>
                <a:off x="-580524" y="949870"/>
                <a:ext cx="467451" cy="467451"/>
              </a:xfrm>
              <a:prstGeom prst="ellipse">
                <a:avLst/>
              </a:prstGeom>
              <a:solidFill>
                <a:srgbClr val="FFFFF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1600" kern="0" err="1">
                  <a:solidFill>
                    <a:srgbClr val="000000"/>
                  </a:solidFill>
                  <a:latin typeface="Segoe UI Semibold"/>
                  <a:cs typeface="Segoe UI" pitchFamily="34" charset="0"/>
                </a:endParaRPr>
              </a:p>
            </p:txBody>
          </p:sp>
          <p:grpSp>
            <p:nvGrpSpPr>
              <p:cNvPr id="87" name="app development" descr="application development">
                <a:extLst>
                  <a:ext uri="{FF2B5EF4-FFF2-40B4-BE49-F238E27FC236}">
                    <a16:creationId xmlns:a16="http://schemas.microsoft.com/office/drawing/2014/main" id="{0FB8C2E5-1CE3-4990-81B9-C4109EA62B83}"/>
                  </a:ext>
                </a:extLst>
              </p:cNvPr>
              <p:cNvGrpSpPr/>
              <p:nvPr/>
            </p:nvGrpSpPr>
            <p:grpSpPr>
              <a:xfrm>
                <a:off x="-526584" y="1075184"/>
                <a:ext cx="359570" cy="216822"/>
                <a:chOff x="1619314" y="4920550"/>
                <a:chExt cx="500421" cy="301755"/>
              </a:xfrm>
            </p:grpSpPr>
            <p:sp>
              <p:nvSpPr>
                <p:cNvPr id="89" name="Freeform: Shape 88">
                  <a:extLst>
                    <a:ext uri="{FF2B5EF4-FFF2-40B4-BE49-F238E27FC236}">
                      <a16:creationId xmlns:a16="http://schemas.microsoft.com/office/drawing/2014/main" id="{843DA0C9-0A72-442F-8FAE-EA2000ED7060}"/>
                    </a:ext>
                  </a:extLst>
                </p:cNvPr>
                <p:cNvSpPr/>
                <p:nvPr/>
              </p:nvSpPr>
              <p:spPr>
                <a:xfrm>
                  <a:off x="1974276" y="4920997"/>
                  <a:ext cx="145459" cy="301308"/>
                </a:xfrm>
                <a:custGeom>
                  <a:avLst/>
                  <a:gdLst>
                    <a:gd name="connsiteX0" fmla="*/ 22237 w 145458"/>
                    <a:gd name="connsiteY0" fmla="*/ 300372 h 301307"/>
                    <a:gd name="connsiteX1" fmla="*/ 2089 w 145458"/>
                    <a:gd name="connsiteY1" fmla="*/ 283378 h 301307"/>
                    <a:gd name="connsiteX2" fmla="*/ 111941 w 145458"/>
                    <a:gd name="connsiteY2" fmla="*/ 153201 h 301307"/>
                    <a:gd name="connsiteX3" fmla="*/ 5505 w 145458"/>
                    <a:gd name="connsiteY3" fmla="*/ 18383 h 301307"/>
                    <a:gd name="connsiteX4" fmla="*/ 26092 w 145458"/>
                    <a:gd name="connsiteY4" fmla="*/ 2089 h 301307"/>
                    <a:gd name="connsiteX5" fmla="*/ 145843 w 145458"/>
                    <a:gd name="connsiteY5" fmla="*/ 153727 h 301307"/>
                    <a:gd name="connsiteX6" fmla="*/ 22237 w 145458"/>
                    <a:gd name="connsiteY6" fmla="*/ 300372 h 3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58" h="301307">
                      <a:moveTo>
                        <a:pt x="22237" y="300372"/>
                      </a:moveTo>
                      <a:lnTo>
                        <a:pt x="2089" y="283378"/>
                      </a:lnTo>
                      <a:lnTo>
                        <a:pt x="111941" y="153201"/>
                      </a:lnTo>
                      <a:lnTo>
                        <a:pt x="5505" y="18383"/>
                      </a:lnTo>
                      <a:lnTo>
                        <a:pt x="26092" y="2089"/>
                      </a:lnTo>
                      <a:lnTo>
                        <a:pt x="145843" y="153727"/>
                      </a:lnTo>
                      <a:lnTo>
                        <a:pt x="22237" y="300372"/>
                      </a:lnTo>
                      <a:close/>
                    </a:path>
                  </a:pathLst>
                </a:custGeom>
                <a:solidFill>
                  <a:srgbClr val="0078D4"/>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90" name="Freeform: Shape 89">
                  <a:extLst>
                    <a:ext uri="{FF2B5EF4-FFF2-40B4-BE49-F238E27FC236}">
                      <a16:creationId xmlns:a16="http://schemas.microsoft.com/office/drawing/2014/main" id="{809DEB31-4DA0-4361-B1C5-6F4594ABA993}"/>
                    </a:ext>
                  </a:extLst>
                </p:cNvPr>
                <p:cNvSpPr/>
                <p:nvPr/>
              </p:nvSpPr>
              <p:spPr>
                <a:xfrm>
                  <a:off x="1619314" y="4920550"/>
                  <a:ext cx="145459" cy="301308"/>
                </a:xfrm>
                <a:custGeom>
                  <a:avLst/>
                  <a:gdLst>
                    <a:gd name="connsiteX0" fmla="*/ 121840 w 145458"/>
                    <a:gd name="connsiteY0" fmla="*/ 300285 h 301307"/>
                    <a:gd name="connsiteX1" fmla="*/ 2089 w 145458"/>
                    <a:gd name="connsiteY1" fmla="*/ 148734 h 301307"/>
                    <a:gd name="connsiteX2" fmla="*/ 125782 w 145458"/>
                    <a:gd name="connsiteY2" fmla="*/ 2089 h 301307"/>
                    <a:gd name="connsiteX3" fmla="*/ 145843 w 145458"/>
                    <a:gd name="connsiteY3" fmla="*/ 18996 h 301307"/>
                    <a:gd name="connsiteX4" fmla="*/ 35991 w 145458"/>
                    <a:gd name="connsiteY4" fmla="*/ 149260 h 301307"/>
                    <a:gd name="connsiteX5" fmla="*/ 142427 w 145458"/>
                    <a:gd name="connsiteY5" fmla="*/ 283991 h 301307"/>
                    <a:gd name="connsiteX6" fmla="*/ 121840 w 145458"/>
                    <a:gd name="connsiteY6" fmla="*/ 300285 h 3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58" h="301307">
                      <a:moveTo>
                        <a:pt x="121840" y="300285"/>
                      </a:moveTo>
                      <a:lnTo>
                        <a:pt x="2089" y="148734"/>
                      </a:lnTo>
                      <a:lnTo>
                        <a:pt x="125782" y="2089"/>
                      </a:lnTo>
                      <a:lnTo>
                        <a:pt x="145843" y="18996"/>
                      </a:lnTo>
                      <a:lnTo>
                        <a:pt x="35991" y="149260"/>
                      </a:lnTo>
                      <a:lnTo>
                        <a:pt x="142427" y="283991"/>
                      </a:lnTo>
                      <a:lnTo>
                        <a:pt x="121840" y="300285"/>
                      </a:lnTo>
                      <a:close/>
                    </a:path>
                  </a:pathLst>
                </a:custGeom>
                <a:solidFill>
                  <a:srgbClr val="0078D4"/>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91" name="Freeform: Shape 90">
                  <a:extLst>
                    <a:ext uri="{FF2B5EF4-FFF2-40B4-BE49-F238E27FC236}">
                      <a16:creationId xmlns:a16="http://schemas.microsoft.com/office/drawing/2014/main" id="{E7E42B21-E96E-44DF-8E78-383FEB67BE9E}"/>
                    </a:ext>
                  </a:extLst>
                </p:cNvPr>
                <p:cNvSpPr/>
                <p:nvPr/>
              </p:nvSpPr>
              <p:spPr>
                <a:xfrm>
                  <a:off x="1823511" y="5026804"/>
                  <a:ext cx="93509" cy="93509"/>
                </a:xfrm>
                <a:custGeom>
                  <a:avLst/>
                  <a:gdLst>
                    <a:gd name="connsiteX0" fmla="*/ 48693 w 93509"/>
                    <a:gd name="connsiteY0" fmla="*/ 95297 h 93509"/>
                    <a:gd name="connsiteX1" fmla="*/ 95297 w 93509"/>
                    <a:gd name="connsiteY1" fmla="*/ 48693 h 93509"/>
                    <a:gd name="connsiteX2" fmla="*/ 48693 w 93509"/>
                    <a:gd name="connsiteY2" fmla="*/ 2089 h 93509"/>
                    <a:gd name="connsiteX3" fmla="*/ 2089 w 93509"/>
                    <a:gd name="connsiteY3" fmla="*/ 48693 h 93509"/>
                    <a:gd name="connsiteX4" fmla="*/ 48693 w 93509"/>
                    <a:gd name="connsiteY4" fmla="*/ 95297 h 9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09" h="93509">
                      <a:moveTo>
                        <a:pt x="48693" y="95297"/>
                      </a:moveTo>
                      <a:cubicBezTo>
                        <a:pt x="74432" y="95297"/>
                        <a:pt x="95297" y="74431"/>
                        <a:pt x="95297" y="48693"/>
                      </a:cubicBezTo>
                      <a:cubicBezTo>
                        <a:pt x="95297" y="22954"/>
                        <a:pt x="74432" y="2089"/>
                        <a:pt x="48693" y="2089"/>
                      </a:cubicBezTo>
                      <a:cubicBezTo>
                        <a:pt x="22954" y="2089"/>
                        <a:pt x="2089" y="22954"/>
                        <a:pt x="2089" y="48693"/>
                      </a:cubicBezTo>
                      <a:cubicBezTo>
                        <a:pt x="2089" y="74431"/>
                        <a:pt x="22954" y="95297"/>
                        <a:pt x="48693" y="95297"/>
                      </a:cubicBezTo>
                      <a:close/>
                    </a:path>
                  </a:pathLst>
                </a:custGeom>
                <a:solidFill>
                  <a:srgbClr val="50E6FF"/>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92" name="Freeform: Shape 91">
                  <a:extLst>
                    <a:ext uri="{FF2B5EF4-FFF2-40B4-BE49-F238E27FC236}">
                      <a16:creationId xmlns:a16="http://schemas.microsoft.com/office/drawing/2014/main" id="{97A1B0F6-059A-483D-91B5-FC135F4ADDB3}"/>
                    </a:ext>
                  </a:extLst>
                </p:cNvPr>
                <p:cNvSpPr/>
                <p:nvPr/>
              </p:nvSpPr>
              <p:spPr>
                <a:xfrm>
                  <a:off x="1746245" y="4950259"/>
                  <a:ext cx="249358" cy="244163"/>
                </a:xfrm>
                <a:custGeom>
                  <a:avLst/>
                  <a:gdLst>
                    <a:gd name="connsiteX0" fmla="*/ 245797 w 249358"/>
                    <a:gd name="connsiteY0" fmla="*/ 108787 h 244163"/>
                    <a:gd name="connsiteX1" fmla="*/ 210581 w 249358"/>
                    <a:gd name="connsiteY1" fmla="*/ 104670 h 244163"/>
                    <a:gd name="connsiteX2" fmla="*/ 209530 w 249358"/>
                    <a:gd name="connsiteY2" fmla="*/ 101079 h 244163"/>
                    <a:gd name="connsiteX3" fmla="*/ 201207 w 249358"/>
                    <a:gd name="connsiteY3" fmla="*/ 81631 h 244163"/>
                    <a:gd name="connsiteX4" fmla="*/ 199280 w 249358"/>
                    <a:gd name="connsiteY4" fmla="*/ 78302 h 244163"/>
                    <a:gd name="connsiteX5" fmla="*/ 218114 w 249358"/>
                    <a:gd name="connsiteY5" fmla="*/ 54562 h 244163"/>
                    <a:gd name="connsiteX6" fmla="*/ 218377 w 249358"/>
                    <a:gd name="connsiteY6" fmla="*/ 48868 h 244163"/>
                    <a:gd name="connsiteX7" fmla="*/ 200156 w 249358"/>
                    <a:gd name="connsiteY7" fmla="*/ 30647 h 244163"/>
                    <a:gd name="connsiteX8" fmla="*/ 194462 w 249358"/>
                    <a:gd name="connsiteY8" fmla="*/ 30909 h 244163"/>
                    <a:gd name="connsiteX9" fmla="*/ 170109 w 249358"/>
                    <a:gd name="connsiteY9" fmla="*/ 50182 h 244163"/>
                    <a:gd name="connsiteX10" fmla="*/ 166868 w 249358"/>
                    <a:gd name="connsiteY10" fmla="*/ 48430 h 244163"/>
                    <a:gd name="connsiteX11" fmla="*/ 147945 w 249358"/>
                    <a:gd name="connsiteY11" fmla="*/ 41159 h 244163"/>
                    <a:gd name="connsiteX12" fmla="*/ 144179 w 249358"/>
                    <a:gd name="connsiteY12" fmla="*/ 40195 h 244163"/>
                    <a:gd name="connsiteX13" fmla="*/ 140237 w 249358"/>
                    <a:gd name="connsiteY13" fmla="*/ 6293 h 244163"/>
                    <a:gd name="connsiteX14" fmla="*/ 136382 w 249358"/>
                    <a:gd name="connsiteY14" fmla="*/ 2089 h 244163"/>
                    <a:gd name="connsiteX15" fmla="*/ 110627 w 249358"/>
                    <a:gd name="connsiteY15" fmla="*/ 2089 h 244163"/>
                    <a:gd name="connsiteX16" fmla="*/ 106773 w 249358"/>
                    <a:gd name="connsiteY16" fmla="*/ 6293 h 244163"/>
                    <a:gd name="connsiteX17" fmla="*/ 102656 w 249358"/>
                    <a:gd name="connsiteY17" fmla="*/ 41422 h 244163"/>
                    <a:gd name="connsiteX18" fmla="*/ 99239 w 249358"/>
                    <a:gd name="connsiteY18" fmla="*/ 42561 h 244163"/>
                    <a:gd name="connsiteX19" fmla="*/ 81544 w 249358"/>
                    <a:gd name="connsiteY19" fmla="*/ 50707 h 244163"/>
                    <a:gd name="connsiteX20" fmla="*/ 78215 w 249358"/>
                    <a:gd name="connsiteY20" fmla="*/ 52722 h 244163"/>
                    <a:gd name="connsiteX21" fmla="*/ 52022 w 249358"/>
                    <a:gd name="connsiteY21" fmla="*/ 32049 h 244163"/>
                    <a:gd name="connsiteX22" fmla="*/ 46328 w 249358"/>
                    <a:gd name="connsiteY22" fmla="*/ 31786 h 244163"/>
                    <a:gd name="connsiteX23" fmla="*/ 28107 w 249358"/>
                    <a:gd name="connsiteY23" fmla="*/ 50006 h 244163"/>
                    <a:gd name="connsiteX24" fmla="*/ 28369 w 249358"/>
                    <a:gd name="connsiteY24" fmla="*/ 55701 h 244163"/>
                    <a:gd name="connsiteX25" fmla="*/ 50007 w 249358"/>
                    <a:gd name="connsiteY25" fmla="*/ 83120 h 244163"/>
                    <a:gd name="connsiteX26" fmla="*/ 48430 w 249358"/>
                    <a:gd name="connsiteY26" fmla="*/ 86361 h 244163"/>
                    <a:gd name="connsiteX27" fmla="*/ 42561 w 249358"/>
                    <a:gd name="connsiteY27" fmla="*/ 101254 h 244163"/>
                    <a:gd name="connsiteX28" fmla="*/ 41510 w 249358"/>
                    <a:gd name="connsiteY28" fmla="*/ 104845 h 244163"/>
                    <a:gd name="connsiteX29" fmla="*/ 6294 w 249358"/>
                    <a:gd name="connsiteY29" fmla="*/ 108963 h 244163"/>
                    <a:gd name="connsiteX30" fmla="*/ 2089 w 249358"/>
                    <a:gd name="connsiteY30" fmla="*/ 112817 h 244163"/>
                    <a:gd name="connsiteX31" fmla="*/ 2089 w 249358"/>
                    <a:gd name="connsiteY31" fmla="*/ 138572 h 244163"/>
                    <a:gd name="connsiteX32" fmla="*/ 6294 w 249358"/>
                    <a:gd name="connsiteY32" fmla="*/ 142426 h 244163"/>
                    <a:gd name="connsiteX33" fmla="*/ 41597 w 249358"/>
                    <a:gd name="connsiteY33" fmla="*/ 146544 h 244163"/>
                    <a:gd name="connsiteX34" fmla="*/ 42648 w 249358"/>
                    <a:gd name="connsiteY34" fmla="*/ 150135 h 244163"/>
                    <a:gd name="connsiteX35" fmla="*/ 48518 w 249358"/>
                    <a:gd name="connsiteY35" fmla="*/ 164765 h 244163"/>
                    <a:gd name="connsiteX36" fmla="*/ 50182 w 249358"/>
                    <a:gd name="connsiteY36" fmla="*/ 168006 h 244163"/>
                    <a:gd name="connsiteX37" fmla="*/ 28369 w 249358"/>
                    <a:gd name="connsiteY37" fmla="*/ 195600 h 244163"/>
                    <a:gd name="connsiteX38" fmla="*/ 28107 w 249358"/>
                    <a:gd name="connsiteY38" fmla="*/ 201295 h 244163"/>
                    <a:gd name="connsiteX39" fmla="*/ 46328 w 249358"/>
                    <a:gd name="connsiteY39" fmla="*/ 219516 h 244163"/>
                    <a:gd name="connsiteX40" fmla="*/ 52022 w 249358"/>
                    <a:gd name="connsiteY40" fmla="*/ 219253 h 244163"/>
                    <a:gd name="connsiteX41" fmla="*/ 78565 w 249358"/>
                    <a:gd name="connsiteY41" fmla="*/ 198229 h 244163"/>
                    <a:gd name="connsiteX42" fmla="*/ 81894 w 249358"/>
                    <a:gd name="connsiteY42" fmla="*/ 200244 h 244163"/>
                    <a:gd name="connsiteX43" fmla="*/ 98888 w 249358"/>
                    <a:gd name="connsiteY43" fmla="*/ 207952 h 244163"/>
                    <a:gd name="connsiteX44" fmla="*/ 102305 w 249358"/>
                    <a:gd name="connsiteY44" fmla="*/ 209091 h 244163"/>
                    <a:gd name="connsiteX45" fmla="*/ 106247 w 249358"/>
                    <a:gd name="connsiteY45" fmla="*/ 242818 h 244163"/>
                    <a:gd name="connsiteX46" fmla="*/ 110102 w 249358"/>
                    <a:gd name="connsiteY46" fmla="*/ 247023 h 244163"/>
                    <a:gd name="connsiteX47" fmla="*/ 135857 w 249358"/>
                    <a:gd name="connsiteY47" fmla="*/ 247023 h 244163"/>
                    <a:gd name="connsiteX48" fmla="*/ 139711 w 249358"/>
                    <a:gd name="connsiteY48" fmla="*/ 242818 h 244163"/>
                    <a:gd name="connsiteX49" fmla="*/ 143478 w 249358"/>
                    <a:gd name="connsiteY49" fmla="*/ 210581 h 244163"/>
                    <a:gd name="connsiteX50" fmla="*/ 147245 w 249358"/>
                    <a:gd name="connsiteY50" fmla="*/ 209617 h 244163"/>
                    <a:gd name="connsiteX51" fmla="*/ 166167 w 249358"/>
                    <a:gd name="connsiteY51" fmla="*/ 202433 h 244163"/>
                    <a:gd name="connsiteX52" fmla="*/ 169408 w 249358"/>
                    <a:gd name="connsiteY52" fmla="*/ 200769 h 244163"/>
                    <a:gd name="connsiteX53" fmla="*/ 193411 w 249358"/>
                    <a:gd name="connsiteY53" fmla="*/ 219779 h 244163"/>
                    <a:gd name="connsiteX54" fmla="*/ 199105 w 249358"/>
                    <a:gd name="connsiteY54" fmla="*/ 220042 h 244163"/>
                    <a:gd name="connsiteX55" fmla="*/ 217326 w 249358"/>
                    <a:gd name="connsiteY55" fmla="*/ 201820 h 244163"/>
                    <a:gd name="connsiteX56" fmla="*/ 217063 w 249358"/>
                    <a:gd name="connsiteY56" fmla="*/ 196126 h 244163"/>
                    <a:gd name="connsiteX57" fmla="*/ 198755 w 249358"/>
                    <a:gd name="connsiteY57" fmla="*/ 172999 h 244163"/>
                    <a:gd name="connsiteX58" fmla="*/ 200769 w 249358"/>
                    <a:gd name="connsiteY58" fmla="*/ 169670 h 244163"/>
                    <a:gd name="connsiteX59" fmla="*/ 209355 w 249358"/>
                    <a:gd name="connsiteY59" fmla="*/ 150135 h 244163"/>
                    <a:gd name="connsiteX60" fmla="*/ 210405 w 249358"/>
                    <a:gd name="connsiteY60" fmla="*/ 146544 h 244163"/>
                    <a:gd name="connsiteX61" fmla="*/ 245797 w 249358"/>
                    <a:gd name="connsiteY61" fmla="*/ 142426 h 244163"/>
                    <a:gd name="connsiteX62" fmla="*/ 250001 w 249358"/>
                    <a:gd name="connsiteY62" fmla="*/ 138572 h 244163"/>
                    <a:gd name="connsiteX63" fmla="*/ 250001 w 249358"/>
                    <a:gd name="connsiteY63" fmla="*/ 112817 h 244163"/>
                    <a:gd name="connsiteX64" fmla="*/ 245797 w 249358"/>
                    <a:gd name="connsiteY64" fmla="*/ 108787 h 244163"/>
                    <a:gd name="connsiteX65" fmla="*/ 125958 w 249358"/>
                    <a:gd name="connsiteY65" fmla="*/ 183161 h 244163"/>
                    <a:gd name="connsiteX66" fmla="*/ 68053 w 249358"/>
                    <a:gd name="connsiteY66" fmla="*/ 125256 h 244163"/>
                    <a:gd name="connsiteX67" fmla="*/ 125958 w 249358"/>
                    <a:gd name="connsiteY67" fmla="*/ 67352 h 244163"/>
                    <a:gd name="connsiteX68" fmla="*/ 183862 w 249358"/>
                    <a:gd name="connsiteY68" fmla="*/ 125256 h 244163"/>
                    <a:gd name="connsiteX69" fmla="*/ 125958 w 249358"/>
                    <a:gd name="connsiteY69" fmla="*/ 183161 h 2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9358" h="244163">
                      <a:moveTo>
                        <a:pt x="245797" y="108787"/>
                      </a:moveTo>
                      <a:lnTo>
                        <a:pt x="210581" y="104670"/>
                      </a:lnTo>
                      <a:lnTo>
                        <a:pt x="209530" y="101079"/>
                      </a:lnTo>
                      <a:cubicBezTo>
                        <a:pt x="207602" y="94333"/>
                        <a:pt x="204799" y="87763"/>
                        <a:pt x="201207" y="81631"/>
                      </a:cubicBezTo>
                      <a:lnTo>
                        <a:pt x="199280" y="78302"/>
                      </a:lnTo>
                      <a:lnTo>
                        <a:pt x="218114" y="54562"/>
                      </a:lnTo>
                      <a:cubicBezTo>
                        <a:pt x="219604" y="52635"/>
                        <a:pt x="219692" y="50182"/>
                        <a:pt x="218377" y="48868"/>
                      </a:cubicBezTo>
                      <a:lnTo>
                        <a:pt x="200156" y="30647"/>
                      </a:lnTo>
                      <a:cubicBezTo>
                        <a:pt x="198755" y="29245"/>
                        <a:pt x="196302" y="29333"/>
                        <a:pt x="194462" y="30909"/>
                      </a:cubicBezTo>
                      <a:lnTo>
                        <a:pt x="170109" y="50182"/>
                      </a:lnTo>
                      <a:lnTo>
                        <a:pt x="166868" y="48430"/>
                      </a:lnTo>
                      <a:cubicBezTo>
                        <a:pt x="161086" y="45364"/>
                        <a:pt x="154691" y="42911"/>
                        <a:pt x="147945" y="41159"/>
                      </a:cubicBezTo>
                      <a:lnTo>
                        <a:pt x="144179" y="40195"/>
                      </a:lnTo>
                      <a:lnTo>
                        <a:pt x="140237" y="6293"/>
                      </a:lnTo>
                      <a:cubicBezTo>
                        <a:pt x="139974" y="3928"/>
                        <a:pt x="138309" y="2089"/>
                        <a:pt x="136382" y="2089"/>
                      </a:cubicBezTo>
                      <a:lnTo>
                        <a:pt x="110627" y="2089"/>
                      </a:lnTo>
                      <a:cubicBezTo>
                        <a:pt x="108700" y="2089"/>
                        <a:pt x="107036" y="3928"/>
                        <a:pt x="106773" y="6293"/>
                      </a:cubicBezTo>
                      <a:lnTo>
                        <a:pt x="102656" y="41422"/>
                      </a:lnTo>
                      <a:lnTo>
                        <a:pt x="99239" y="42561"/>
                      </a:lnTo>
                      <a:cubicBezTo>
                        <a:pt x="93195" y="44488"/>
                        <a:pt x="87238" y="47203"/>
                        <a:pt x="81544" y="50707"/>
                      </a:cubicBezTo>
                      <a:lnTo>
                        <a:pt x="78215" y="52722"/>
                      </a:lnTo>
                      <a:lnTo>
                        <a:pt x="52022" y="32049"/>
                      </a:lnTo>
                      <a:cubicBezTo>
                        <a:pt x="50095" y="30559"/>
                        <a:pt x="47642" y="30471"/>
                        <a:pt x="46328" y="31786"/>
                      </a:cubicBezTo>
                      <a:lnTo>
                        <a:pt x="28107" y="50006"/>
                      </a:lnTo>
                      <a:cubicBezTo>
                        <a:pt x="26705" y="51408"/>
                        <a:pt x="26880" y="53861"/>
                        <a:pt x="28369" y="55701"/>
                      </a:cubicBezTo>
                      <a:lnTo>
                        <a:pt x="50007" y="83120"/>
                      </a:lnTo>
                      <a:lnTo>
                        <a:pt x="48430" y="86361"/>
                      </a:lnTo>
                      <a:cubicBezTo>
                        <a:pt x="45977" y="91180"/>
                        <a:pt x="44050" y="96173"/>
                        <a:pt x="42561" y="101254"/>
                      </a:cubicBezTo>
                      <a:lnTo>
                        <a:pt x="41510" y="104845"/>
                      </a:lnTo>
                      <a:lnTo>
                        <a:pt x="6294" y="108963"/>
                      </a:lnTo>
                      <a:cubicBezTo>
                        <a:pt x="3929" y="109225"/>
                        <a:pt x="2089" y="110890"/>
                        <a:pt x="2089" y="112817"/>
                      </a:cubicBezTo>
                      <a:lnTo>
                        <a:pt x="2089" y="138572"/>
                      </a:lnTo>
                      <a:cubicBezTo>
                        <a:pt x="2089" y="140499"/>
                        <a:pt x="3929" y="142163"/>
                        <a:pt x="6294" y="142426"/>
                      </a:cubicBezTo>
                      <a:lnTo>
                        <a:pt x="41597" y="146544"/>
                      </a:lnTo>
                      <a:lnTo>
                        <a:pt x="42648" y="150135"/>
                      </a:lnTo>
                      <a:cubicBezTo>
                        <a:pt x="44138" y="155041"/>
                        <a:pt x="46065" y="160034"/>
                        <a:pt x="48518" y="164765"/>
                      </a:cubicBezTo>
                      <a:lnTo>
                        <a:pt x="50182" y="168006"/>
                      </a:lnTo>
                      <a:lnTo>
                        <a:pt x="28369" y="195600"/>
                      </a:lnTo>
                      <a:cubicBezTo>
                        <a:pt x="26880" y="197528"/>
                        <a:pt x="26793" y="199981"/>
                        <a:pt x="28107" y="201295"/>
                      </a:cubicBezTo>
                      <a:lnTo>
                        <a:pt x="46328" y="219516"/>
                      </a:lnTo>
                      <a:cubicBezTo>
                        <a:pt x="47730" y="220918"/>
                        <a:pt x="50182" y="220742"/>
                        <a:pt x="52022" y="219253"/>
                      </a:cubicBezTo>
                      <a:lnTo>
                        <a:pt x="78565" y="198229"/>
                      </a:lnTo>
                      <a:lnTo>
                        <a:pt x="81894" y="200244"/>
                      </a:lnTo>
                      <a:cubicBezTo>
                        <a:pt x="87326" y="203485"/>
                        <a:pt x="93107" y="206113"/>
                        <a:pt x="98888" y="207952"/>
                      </a:cubicBezTo>
                      <a:lnTo>
                        <a:pt x="102305" y="209091"/>
                      </a:lnTo>
                      <a:lnTo>
                        <a:pt x="106247" y="242818"/>
                      </a:lnTo>
                      <a:cubicBezTo>
                        <a:pt x="106510" y="245183"/>
                        <a:pt x="108174" y="247023"/>
                        <a:pt x="110102" y="247023"/>
                      </a:cubicBezTo>
                      <a:lnTo>
                        <a:pt x="135857" y="247023"/>
                      </a:lnTo>
                      <a:cubicBezTo>
                        <a:pt x="137784" y="247023"/>
                        <a:pt x="139448" y="245183"/>
                        <a:pt x="139711" y="242818"/>
                      </a:cubicBezTo>
                      <a:lnTo>
                        <a:pt x="143478" y="210581"/>
                      </a:lnTo>
                      <a:lnTo>
                        <a:pt x="147245" y="209617"/>
                      </a:lnTo>
                      <a:cubicBezTo>
                        <a:pt x="153903" y="207952"/>
                        <a:pt x="160298" y="205499"/>
                        <a:pt x="166167" y="202433"/>
                      </a:cubicBezTo>
                      <a:lnTo>
                        <a:pt x="169408" y="200769"/>
                      </a:lnTo>
                      <a:lnTo>
                        <a:pt x="193411" y="219779"/>
                      </a:lnTo>
                      <a:cubicBezTo>
                        <a:pt x="195338" y="221268"/>
                        <a:pt x="197791" y="221355"/>
                        <a:pt x="199105" y="220042"/>
                      </a:cubicBezTo>
                      <a:lnTo>
                        <a:pt x="217326" y="201820"/>
                      </a:lnTo>
                      <a:cubicBezTo>
                        <a:pt x="218728" y="200419"/>
                        <a:pt x="218640" y="197966"/>
                        <a:pt x="217063" y="196126"/>
                      </a:cubicBezTo>
                      <a:lnTo>
                        <a:pt x="198755" y="172999"/>
                      </a:lnTo>
                      <a:lnTo>
                        <a:pt x="200769" y="169670"/>
                      </a:lnTo>
                      <a:cubicBezTo>
                        <a:pt x="204536" y="163363"/>
                        <a:pt x="207427" y="156793"/>
                        <a:pt x="209355" y="150135"/>
                      </a:cubicBezTo>
                      <a:lnTo>
                        <a:pt x="210405" y="146544"/>
                      </a:lnTo>
                      <a:lnTo>
                        <a:pt x="245797" y="142426"/>
                      </a:lnTo>
                      <a:cubicBezTo>
                        <a:pt x="248162" y="142163"/>
                        <a:pt x="250001" y="140499"/>
                        <a:pt x="250001" y="138572"/>
                      </a:cubicBezTo>
                      <a:lnTo>
                        <a:pt x="250001" y="112817"/>
                      </a:lnTo>
                      <a:cubicBezTo>
                        <a:pt x="250001" y="110715"/>
                        <a:pt x="248162" y="109050"/>
                        <a:pt x="245797" y="108787"/>
                      </a:cubicBezTo>
                      <a:close/>
                      <a:moveTo>
                        <a:pt x="125958" y="183161"/>
                      </a:moveTo>
                      <a:cubicBezTo>
                        <a:pt x="93983" y="183161"/>
                        <a:pt x="68053" y="157144"/>
                        <a:pt x="68053" y="125256"/>
                      </a:cubicBezTo>
                      <a:cubicBezTo>
                        <a:pt x="68053" y="93282"/>
                        <a:pt x="94071" y="67352"/>
                        <a:pt x="125958" y="67352"/>
                      </a:cubicBezTo>
                      <a:cubicBezTo>
                        <a:pt x="157844" y="67352"/>
                        <a:pt x="183862" y="93369"/>
                        <a:pt x="183862" y="125256"/>
                      </a:cubicBezTo>
                      <a:cubicBezTo>
                        <a:pt x="183862" y="157144"/>
                        <a:pt x="157844" y="183161"/>
                        <a:pt x="125958" y="183161"/>
                      </a:cubicBezTo>
                      <a:close/>
                    </a:path>
                  </a:pathLst>
                </a:custGeom>
                <a:solidFill>
                  <a:srgbClr val="0078D7"/>
                </a:solidFill>
                <a:ln w="5106"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grpSp>
          <p:nvGrpSpPr>
            <p:cNvPr id="107" name="Group 106">
              <a:extLst>
                <a:ext uri="{FF2B5EF4-FFF2-40B4-BE49-F238E27FC236}">
                  <a16:creationId xmlns:a16="http://schemas.microsoft.com/office/drawing/2014/main" id="{9B6CDD57-0B2E-4797-9D21-88F5E67C5D0B}"/>
                </a:ext>
              </a:extLst>
            </p:cNvPr>
            <p:cNvGrpSpPr/>
            <p:nvPr/>
          </p:nvGrpSpPr>
          <p:grpSpPr>
            <a:xfrm>
              <a:off x="1914062" y="3366226"/>
              <a:ext cx="8102509" cy="381207"/>
              <a:chOff x="1914062" y="3488146"/>
              <a:chExt cx="8102509" cy="381207"/>
            </a:xfrm>
          </p:grpSpPr>
          <p:pic>
            <p:nvPicPr>
              <p:cNvPr id="99" name="Picture 4">
                <a:extLst>
                  <a:ext uri="{FF2B5EF4-FFF2-40B4-BE49-F238E27FC236}">
                    <a16:creationId xmlns:a16="http://schemas.microsoft.com/office/drawing/2014/main" id="{05BDBD04-0893-427E-82AF-760E2B9A987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611732" y="3509016"/>
                <a:ext cx="617111" cy="345437"/>
              </a:xfrm>
              <a:prstGeom prst="rect">
                <a:avLst/>
              </a:prstGeom>
              <a:noFill/>
              <a:extLst>
                <a:ext uri="{909E8E84-426E-40DD-AFC4-6F175D3DCCD1}">
                  <a14:hiddenFill xmlns:a14="http://schemas.microsoft.com/office/drawing/2010/main">
                    <a:solidFill>
                      <a:srgbClr val="FFFFFF"/>
                    </a:solidFill>
                  </a14:hiddenFill>
                </a:ext>
              </a:extLst>
            </p:spPr>
          </p:pic>
          <p:pic>
            <p:nvPicPr>
              <p:cNvPr id="100" name="Graphic 99">
                <a:extLst>
                  <a:ext uri="{FF2B5EF4-FFF2-40B4-BE49-F238E27FC236}">
                    <a16:creationId xmlns:a16="http://schemas.microsoft.com/office/drawing/2014/main" id="{9C62E224-CFA0-4A04-A913-91C9E11ADF3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57262" y="3592606"/>
                <a:ext cx="513316" cy="221555"/>
              </a:xfrm>
              <a:prstGeom prst="rect">
                <a:avLst/>
              </a:prstGeom>
            </p:spPr>
          </p:pic>
          <p:pic>
            <p:nvPicPr>
              <p:cNvPr id="101" name="Picture 2">
                <a:extLst>
                  <a:ext uri="{FF2B5EF4-FFF2-40B4-BE49-F238E27FC236}">
                    <a16:creationId xmlns:a16="http://schemas.microsoft.com/office/drawing/2014/main" id="{D469443A-1AF3-4B0E-B718-2B57DDE6C6D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362364" y="3605733"/>
                <a:ext cx="815461" cy="1953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A picture containing clipart&#10;&#10;Description automatically generated">
                <a:extLst>
                  <a:ext uri="{FF2B5EF4-FFF2-40B4-BE49-F238E27FC236}">
                    <a16:creationId xmlns:a16="http://schemas.microsoft.com/office/drawing/2014/main" id="{0FD6847E-FD9F-4F49-86B4-8197513516E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05984" y="3488146"/>
                <a:ext cx="790789" cy="369515"/>
              </a:xfrm>
              <a:prstGeom prst="rect">
                <a:avLst/>
              </a:prstGeom>
              <a:ln>
                <a:noFill/>
              </a:ln>
            </p:spPr>
          </p:pic>
          <p:sp>
            <p:nvSpPr>
              <p:cNvPr id="104" name="Rectangle 103">
                <a:extLst>
                  <a:ext uri="{FF2B5EF4-FFF2-40B4-BE49-F238E27FC236}">
                    <a16:creationId xmlns:a16="http://schemas.microsoft.com/office/drawing/2014/main" id="{0D013D9B-0CEC-45E8-8F9B-4FAAB5EB3841}"/>
                  </a:ext>
                </a:extLst>
              </p:cNvPr>
              <p:cNvSpPr/>
              <p:nvPr/>
            </p:nvSpPr>
            <p:spPr>
              <a:xfrm>
                <a:off x="1914062" y="3580273"/>
                <a:ext cx="1728574" cy="246221"/>
              </a:xfrm>
              <a:prstGeom prst="rect">
                <a:avLst/>
              </a:prstGeom>
              <a:ln>
                <a:noFill/>
              </a:ln>
            </p:spPr>
            <p:txBody>
              <a:bodyPr wrap="square">
                <a:spAutoFit/>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1A1A1A"/>
                    </a:solidFill>
                    <a:effectLst/>
                    <a:uLnTx/>
                    <a:uFillTx/>
                    <a:latin typeface="+mj-lt"/>
                    <a:ea typeface="Segoe UI Symbol" panose="020B0502040204020203" pitchFamily="34" charset="0"/>
                    <a:cs typeface="Segoe UI Semibold" panose="020B0702040204020203" pitchFamily="34" charset="0"/>
                  </a:rPr>
                  <a:t>Any code or framework…</a:t>
                </a:r>
              </a:p>
            </p:txBody>
          </p:sp>
          <p:pic>
            <p:nvPicPr>
              <p:cNvPr id="88" name="Picture 2" descr="Image result for c++ logo">
                <a:extLst>
                  <a:ext uri="{FF2B5EF4-FFF2-40B4-BE49-F238E27FC236}">
                    <a16:creationId xmlns:a16="http://schemas.microsoft.com/office/drawing/2014/main" id="{A71C5193-3434-4F5D-90DF-0C400B0844A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686729" y="3506934"/>
                <a:ext cx="329842" cy="3624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F8718D6-45E0-4F70-8649-D4025CE000AF}"/>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715400" y="3531067"/>
                <a:ext cx="314152" cy="3141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 name="Picture 2">
            <a:extLst>
              <a:ext uri="{FF2B5EF4-FFF2-40B4-BE49-F238E27FC236}">
                <a16:creationId xmlns:a16="http://schemas.microsoft.com/office/drawing/2014/main" id="{69E658BE-E203-4CB5-83D3-5271BC70114C}"/>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0515913" y="2208528"/>
            <a:ext cx="632028" cy="433528"/>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120">
            <a:extLst>
              <a:ext uri="{FF2B5EF4-FFF2-40B4-BE49-F238E27FC236}">
                <a16:creationId xmlns:a16="http://schemas.microsoft.com/office/drawing/2014/main" id="{08CEB02F-92E9-472C-BD5E-1674BF87BEF3}"/>
              </a:ext>
            </a:extLst>
          </p:cNvPr>
          <p:cNvGrpSpPr/>
          <p:nvPr/>
        </p:nvGrpSpPr>
        <p:grpSpPr>
          <a:xfrm>
            <a:off x="2400811" y="3619176"/>
            <a:ext cx="8879248" cy="1499446"/>
            <a:chOff x="1653163" y="3821452"/>
            <a:chExt cx="8879248" cy="1499446"/>
          </a:xfrm>
        </p:grpSpPr>
        <p:grpSp>
          <p:nvGrpSpPr>
            <p:cNvPr id="151" name="Group 150">
              <a:extLst>
                <a:ext uri="{FF2B5EF4-FFF2-40B4-BE49-F238E27FC236}">
                  <a16:creationId xmlns:a16="http://schemas.microsoft.com/office/drawing/2014/main" id="{70DAB552-30E9-49F0-8D18-2C199125F0AB}"/>
                </a:ext>
              </a:extLst>
            </p:cNvPr>
            <p:cNvGrpSpPr/>
            <p:nvPr/>
          </p:nvGrpSpPr>
          <p:grpSpPr>
            <a:xfrm>
              <a:off x="1653163" y="3821452"/>
              <a:ext cx="8879248" cy="1499446"/>
              <a:chOff x="1653163" y="3821452"/>
              <a:chExt cx="8879248" cy="1499446"/>
            </a:xfrm>
          </p:grpSpPr>
          <p:sp>
            <p:nvSpPr>
              <p:cNvPr id="191" name="Rectangle 190">
                <a:extLst>
                  <a:ext uri="{FF2B5EF4-FFF2-40B4-BE49-F238E27FC236}">
                    <a16:creationId xmlns:a16="http://schemas.microsoft.com/office/drawing/2014/main" id="{10478393-E80F-47B5-BB2D-B2502DB0DB00}"/>
                  </a:ext>
                </a:extLst>
              </p:cNvPr>
              <p:cNvSpPr/>
              <p:nvPr/>
            </p:nvSpPr>
            <p:spPr bwMode="auto">
              <a:xfrm>
                <a:off x="1653163" y="3821452"/>
                <a:ext cx="1115445" cy="1499446"/>
              </a:xfrm>
              <a:prstGeom prst="rect">
                <a:avLst/>
              </a:prstGeom>
              <a:solidFill>
                <a:srgbClr val="0078D4"/>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182880" tIns="822960" rIns="18288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Service-to-service invocation</a:t>
                </a:r>
              </a:p>
            </p:txBody>
          </p:sp>
          <p:sp>
            <p:nvSpPr>
              <p:cNvPr id="192" name="Rectangle 191">
                <a:extLst>
                  <a:ext uri="{FF2B5EF4-FFF2-40B4-BE49-F238E27FC236}">
                    <a16:creationId xmlns:a16="http://schemas.microsoft.com/office/drawing/2014/main" id="{DA66C553-DBE3-4CAD-A342-E468864D2B92}"/>
                  </a:ext>
                </a:extLst>
              </p:cNvPr>
              <p:cNvSpPr/>
              <p:nvPr/>
            </p:nvSpPr>
            <p:spPr bwMode="auto">
              <a:xfrm>
                <a:off x="2763389" y="3821452"/>
                <a:ext cx="1115445" cy="1499446"/>
              </a:xfrm>
              <a:prstGeom prst="rect">
                <a:avLst/>
              </a:prstGeom>
              <a:solidFill>
                <a:srgbClr val="156AB3"/>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State management</a:t>
                </a:r>
              </a:p>
            </p:txBody>
          </p:sp>
          <p:sp>
            <p:nvSpPr>
              <p:cNvPr id="193" name="Rectangle 192">
                <a:extLst>
                  <a:ext uri="{FF2B5EF4-FFF2-40B4-BE49-F238E27FC236}">
                    <a16:creationId xmlns:a16="http://schemas.microsoft.com/office/drawing/2014/main" id="{0C58FCB8-D8CD-46B4-9E7E-C3765905E519}"/>
                  </a:ext>
                </a:extLst>
              </p:cNvPr>
              <p:cNvSpPr/>
              <p:nvPr/>
            </p:nvSpPr>
            <p:spPr bwMode="auto">
              <a:xfrm>
                <a:off x="3873615" y="3821452"/>
                <a:ext cx="1115445" cy="1499446"/>
              </a:xfrm>
              <a:prstGeom prst="rect">
                <a:avLst/>
              </a:prstGeom>
              <a:solidFill>
                <a:srgbClr val="185A96"/>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Publish</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and</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subscribe</a:t>
                </a:r>
              </a:p>
            </p:txBody>
          </p:sp>
          <p:sp>
            <p:nvSpPr>
              <p:cNvPr id="194" name="Rectangle 193">
                <a:extLst>
                  <a:ext uri="{FF2B5EF4-FFF2-40B4-BE49-F238E27FC236}">
                    <a16:creationId xmlns:a16="http://schemas.microsoft.com/office/drawing/2014/main" id="{B9B3991F-7D70-4BA2-A6F2-13FD4BD950A9}"/>
                  </a:ext>
                </a:extLst>
              </p:cNvPr>
              <p:cNvSpPr/>
              <p:nvPr/>
            </p:nvSpPr>
            <p:spPr bwMode="auto">
              <a:xfrm>
                <a:off x="4984077" y="3821452"/>
                <a:ext cx="1115445" cy="1499446"/>
              </a:xfrm>
              <a:prstGeom prst="rect">
                <a:avLst/>
              </a:prstGeom>
              <a:solidFill>
                <a:srgbClr val="1D4A79"/>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Resource</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bindings</a:t>
                </a:r>
                <a:b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b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and triggers</a:t>
                </a:r>
              </a:p>
            </p:txBody>
          </p:sp>
          <p:sp>
            <p:nvSpPr>
              <p:cNvPr id="195" name="Rectangle 194">
                <a:extLst>
                  <a:ext uri="{FF2B5EF4-FFF2-40B4-BE49-F238E27FC236}">
                    <a16:creationId xmlns:a16="http://schemas.microsoft.com/office/drawing/2014/main" id="{C252A18E-2117-4E88-A02E-BBFF22F9F99C}"/>
                  </a:ext>
                </a:extLst>
              </p:cNvPr>
              <p:cNvSpPr/>
              <p:nvPr/>
            </p:nvSpPr>
            <p:spPr bwMode="auto">
              <a:xfrm>
                <a:off x="6095579" y="3821452"/>
                <a:ext cx="1115445" cy="1499446"/>
              </a:xfrm>
              <a:prstGeom prst="rect">
                <a:avLst/>
              </a:prstGeom>
              <a:solidFill>
                <a:srgbClr val="23395C"/>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Actors</a:t>
                </a:r>
              </a:p>
            </p:txBody>
          </p:sp>
          <p:sp>
            <p:nvSpPr>
              <p:cNvPr id="196" name="Rectangle 195">
                <a:extLst>
                  <a:ext uri="{FF2B5EF4-FFF2-40B4-BE49-F238E27FC236}">
                    <a16:creationId xmlns:a16="http://schemas.microsoft.com/office/drawing/2014/main" id="{CFDBBBEA-3408-4C3D-B769-E3EE7B124B69}"/>
                  </a:ext>
                </a:extLst>
              </p:cNvPr>
              <p:cNvSpPr/>
              <p:nvPr/>
            </p:nvSpPr>
            <p:spPr bwMode="auto">
              <a:xfrm>
                <a:off x="7206041" y="3821452"/>
                <a:ext cx="1115445" cy="1499446"/>
              </a:xfrm>
              <a:prstGeom prst="rect">
                <a:avLst/>
              </a:prstGeom>
              <a:solidFill>
                <a:srgbClr val="1A2C45"/>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Observability</a:t>
                </a:r>
              </a:p>
            </p:txBody>
          </p:sp>
          <p:sp>
            <p:nvSpPr>
              <p:cNvPr id="197" name="Rectangle 196">
                <a:extLst>
                  <a:ext uri="{FF2B5EF4-FFF2-40B4-BE49-F238E27FC236}">
                    <a16:creationId xmlns:a16="http://schemas.microsoft.com/office/drawing/2014/main" id="{18B1D771-8236-40CC-9BF5-46D3C93312DE}"/>
                  </a:ext>
                </a:extLst>
              </p:cNvPr>
              <p:cNvSpPr/>
              <p:nvPr/>
            </p:nvSpPr>
            <p:spPr bwMode="auto">
              <a:xfrm>
                <a:off x="8306504" y="3821452"/>
                <a:ext cx="1115445" cy="1499446"/>
              </a:xfrm>
              <a:prstGeom prst="rect">
                <a:avLst/>
              </a:prstGeom>
              <a:solidFill>
                <a:srgbClr val="121D2F"/>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Secrets</a:t>
                </a:r>
              </a:p>
            </p:txBody>
          </p:sp>
          <p:grpSp>
            <p:nvGrpSpPr>
              <p:cNvPr id="198" name="Group 197">
                <a:extLst>
                  <a:ext uri="{FF2B5EF4-FFF2-40B4-BE49-F238E27FC236}">
                    <a16:creationId xmlns:a16="http://schemas.microsoft.com/office/drawing/2014/main" id="{FDA83799-6534-4038-BDB3-022215EF5411}"/>
                  </a:ext>
                </a:extLst>
              </p:cNvPr>
              <p:cNvGrpSpPr/>
              <p:nvPr/>
            </p:nvGrpSpPr>
            <p:grpSpPr>
              <a:xfrm>
                <a:off x="2004737" y="4101434"/>
                <a:ext cx="418791" cy="314215"/>
                <a:chOff x="3018614" y="4968330"/>
                <a:chExt cx="418791" cy="314215"/>
              </a:xfrm>
            </p:grpSpPr>
            <p:sp>
              <p:nvSpPr>
                <p:cNvPr id="238" name="Rectangle 932">
                  <a:extLst>
                    <a:ext uri="{FF2B5EF4-FFF2-40B4-BE49-F238E27FC236}">
                      <a16:creationId xmlns:a16="http://schemas.microsoft.com/office/drawing/2014/main" id="{66A91130-354C-4876-98D8-30F8B218D826}"/>
                    </a:ext>
                  </a:extLst>
                </p:cNvPr>
                <p:cNvSpPr>
                  <a:spLocks noChangeArrowheads="1"/>
                </p:cNvSpPr>
                <p:nvPr/>
              </p:nvSpPr>
              <p:spPr bwMode="auto">
                <a:xfrm>
                  <a:off x="3228010" y="5232925"/>
                  <a:ext cx="103995" cy="12027"/>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39" name="Freeform 933">
                  <a:extLst>
                    <a:ext uri="{FF2B5EF4-FFF2-40B4-BE49-F238E27FC236}">
                      <a16:creationId xmlns:a16="http://schemas.microsoft.com/office/drawing/2014/main" id="{119CB378-44D2-444E-B9A3-45325874E6B2}"/>
                    </a:ext>
                  </a:extLst>
                </p:cNvPr>
                <p:cNvSpPr>
                  <a:spLocks/>
                </p:cNvSpPr>
                <p:nvPr/>
              </p:nvSpPr>
              <p:spPr bwMode="auto">
                <a:xfrm>
                  <a:off x="3327789" y="5216387"/>
                  <a:ext cx="21079" cy="43599"/>
                </a:xfrm>
                <a:custGeom>
                  <a:avLst/>
                  <a:gdLst>
                    <a:gd name="T0" fmla="*/ 0 w 15"/>
                    <a:gd name="T1" fmla="*/ 0 h 29"/>
                    <a:gd name="T2" fmla="*/ 15 w 15"/>
                    <a:gd name="T3" fmla="*/ 14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0" name="Freeform 934">
                  <a:extLst>
                    <a:ext uri="{FF2B5EF4-FFF2-40B4-BE49-F238E27FC236}">
                      <a16:creationId xmlns:a16="http://schemas.microsoft.com/office/drawing/2014/main" id="{3121964F-24AC-464A-99BA-F066F6A3EE7D}"/>
                    </a:ext>
                  </a:extLst>
                </p:cNvPr>
                <p:cNvSpPr>
                  <a:spLocks/>
                </p:cNvSpPr>
                <p:nvPr/>
              </p:nvSpPr>
              <p:spPr bwMode="auto">
                <a:xfrm>
                  <a:off x="3223793" y="5008917"/>
                  <a:ext cx="108210" cy="216489"/>
                </a:xfrm>
                <a:custGeom>
                  <a:avLst/>
                  <a:gdLst>
                    <a:gd name="T0" fmla="*/ 7 w 77"/>
                    <a:gd name="T1" fmla="*/ 144 h 144"/>
                    <a:gd name="T2" fmla="*/ 0 w 77"/>
                    <a:gd name="T3" fmla="*/ 144 h 144"/>
                    <a:gd name="T4" fmla="*/ 0 w 77"/>
                    <a:gd name="T5" fmla="*/ 0 h 144"/>
                    <a:gd name="T6" fmla="*/ 77 w 77"/>
                    <a:gd name="T7" fmla="*/ 0 h 144"/>
                    <a:gd name="T8" fmla="*/ 77 w 77"/>
                    <a:gd name="T9" fmla="*/ 7 h 144"/>
                    <a:gd name="T10" fmla="*/ 7 w 77"/>
                    <a:gd name="T11" fmla="*/ 7 h 144"/>
                    <a:gd name="T12" fmla="*/ 7 w 77"/>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77" h="144">
                      <a:moveTo>
                        <a:pt x="7" y="144"/>
                      </a:moveTo>
                      <a:lnTo>
                        <a:pt x="0" y="144"/>
                      </a:lnTo>
                      <a:lnTo>
                        <a:pt x="0" y="0"/>
                      </a:lnTo>
                      <a:lnTo>
                        <a:pt x="77" y="0"/>
                      </a:lnTo>
                      <a:lnTo>
                        <a:pt x="77" y="7"/>
                      </a:lnTo>
                      <a:lnTo>
                        <a:pt x="7" y="7"/>
                      </a:lnTo>
                      <a:lnTo>
                        <a:pt x="7" y="144"/>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1" name="Rectangle 936">
                  <a:extLst>
                    <a:ext uri="{FF2B5EF4-FFF2-40B4-BE49-F238E27FC236}">
                      <a16:creationId xmlns:a16="http://schemas.microsoft.com/office/drawing/2014/main" id="{185291BE-1464-4D35-9B9B-B69C95E346B8}"/>
                    </a:ext>
                  </a:extLst>
                </p:cNvPr>
                <p:cNvSpPr>
                  <a:spLocks noChangeArrowheads="1"/>
                </p:cNvSpPr>
                <p:nvPr/>
              </p:nvSpPr>
              <p:spPr bwMode="auto">
                <a:xfrm>
                  <a:off x="3244874" y="5121673"/>
                  <a:ext cx="89942" cy="10525"/>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2" name="Rectangle 937">
                  <a:extLst>
                    <a:ext uri="{FF2B5EF4-FFF2-40B4-BE49-F238E27FC236}">
                      <a16:creationId xmlns:a16="http://schemas.microsoft.com/office/drawing/2014/main" id="{80F1A083-FB23-4EBC-93FF-A454E2006815}"/>
                    </a:ext>
                  </a:extLst>
                </p:cNvPr>
                <p:cNvSpPr>
                  <a:spLocks noChangeArrowheads="1"/>
                </p:cNvSpPr>
                <p:nvPr/>
              </p:nvSpPr>
              <p:spPr bwMode="auto">
                <a:xfrm>
                  <a:off x="3070611" y="5121673"/>
                  <a:ext cx="92752" cy="10525"/>
                </a:xfrm>
                <a:prstGeom prst="rect">
                  <a:avLst/>
                </a:pr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3" name="Oval 938">
                  <a:extLst>
                    <a:ext uri="{FF2B5EF4-FFF2-40B4-BE49-F238E27FC236}">
                      <a16:creationId xmlns:a16="http://schemas.microsoft.com/office/drawing/2014/main" id="{939B227F-8BBF-4F74-8DF2-A94C2FF0C454}"/>
                    </a:ext>
                  </a:extLst>
                </p:cNvPr>
                <p:cNvSpPr>
                  <a:spLocks noChangeArrowheads="1"/>
                </p:cNvSpPr>
                <p:nvPr/>
              </p:nvSpPr>
              <p:spPr bwMode="auto">
                <a:xfrm>
                  <a:off x="3350274" y="4968330"/>
                  <a:ext cx="87131" cy="88702"/>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4" name="Rectangle 939">
                  <a:extLst>
                    <a:ext uri="{FF2B5EF4-FFF2-40B4-BE49-F238E27FC236}">
                      <a16:creationId xmlns:a16="http://schemas.microsoft.com/office/drawing/2014/main" id="{4BB205F2-8967-45D3-84AE-CD2B43514F1D}"/>
                    </a:ext>
                  </a:extLst>
                </p:cNvPr>
                <p:cNvSpPr>
                  <a:spLocks noChangeArrowheads="1"/>
                </p:cNvSpPr>
                <p:nvPr/>
              </p:nvSpPr>
              <p:spPr bwMode="auto">
                <a:xfrm>
                  <a:off x="3350274" y="5081084"/>
                  <a:ext cx="87131" cy="90204"/>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5" name="Oval 940">
                  <a:extLst>
                    <a:ext uri="{FF2B5EF4-FFF2-40B4-BE49-F238E27FC236}">
                      <a16:creationId xmlns:a16="http://schemas.microsoft.com/office/drawing/2014/main" id="{E15F3685-A9B4-435F-B0D8-B23A99CAEA8D}"/>
                    </a:ext>
                  </a:extLst>
                </p:cNvPr>
                <p:cNvSpPr>
                  <a:spLocks noChangeArrowheads="1"/>
                </p:cNvSpPr>
                <p:nvPr/>
              </p:nvSpPr>
              <p:spPr bwMode="auto">
                <a:xfrm>
                  <a:off x="3350274" y="5193841"/>
                  <a:ext cx="87131" cy="88702"/>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6" name="Oval 941">
                  <a:extLst>
                    <a:ext uri="{FF2B5EF4-FFF2-40B4-BE49-F238E27FC236}">
                      <a16:creationId xmlns:a16="http://schemas.microsoft.com/office/drawing/2014/main" id="{F5B81D51-CB4A-425E-89D9-6767E85E9F8D}"/>
                    </a:ext>
                  </a:extLst>
                </p:cNvPr>
                <p:cNvSpPr>
                  <a:spLocks noChangeArrowheads="1"/>
                </p:cNvSpPr>
                <p:nvPr/>
              </p:nvSpPr>
              <p:spPr bwMode="auto">
                <a:xfrm>
                  <a:off x="3018614" y="5081084"/>
                  <a:ext cx="88536" cy="90204"/>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7" name="Oval 942">
                  <a:extLst>
                    <a:ext uri="{FF2B5EF4-FFF2-40B4-BE49-F238E27FC236}">
                      <a16:creationId xmlns:a16="http://schemas.microsoft.com/office/drawing/2014/main" id="{CD234901-B0B1-4BBA-BA9C-F47BB30729BF}"/>
                    </a:ext>
                  </a:extLst>
                </p:cNvPr>
                <p:cNvSpPr>
                  <a:spLocks noChangeArrowheads="1"/>
                </p:cNvSpPr>
                <p:nvPr/>
              </p:nvSpPr>
              <p:spPr bwMode="auto">
                <a:xfrm>
                  <a:off x="3184444" y="5081084"/>
                  <a:ext cx="87131" cy="90204"/>
                </a:xfrm>
                <a:prstGeom prst="ellipse">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8" name="Rectangle 943">
                  <a:extLst>
                    <a:ext uri="{FF2B5EF4-FFF2-40B4-BE49-F238E27FC236}">
                      <a16:creationId xmlns:a16="http://schemas.microsoft.com/office/drawing/2014/main" id="{0B584C3A-EF8C-4ABA-897B-E48EBEB182B1}"/>
                    </a:ext>
                  </a:extLst>
                </p:cNvPr>
                <p:cNvSpPr>
                  <a:spLocks noChangeArrowheads="1"/>
                </p:cNvSpPr>
                <p:nvPr/>
              </p:nvSpPr>
              <p:spPr bwMode="auto">
                <a:xfrm>
                  <a:off x="3184444" y="4968331"/>
                  <a:ext cx="87131" cy="88702"/>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49" name="Rectangle 944" descr="component solutions">
                  <a:extLst>
                    <a:ext uri="{FF2B5EF4-FFF2-40B4-BE49-F238E27FC236}">
                      <a16:creationId xmlns:a16="http://schemas.microsoft.com/office/drawing/2014/main" id="{E94AD80B-2037-460B-B594-43226EBBD259}"/>
                    </a:ext>
                  </a:extLst>
                </p:cNvPr>
                <p:cNvSpPr>
                  <a:spLocks noChangeArrowheads="1"/>
                </p:cNvSpPr>
                <p:nvPr/>
              </p:nvSpPr>
              <p:spPr bwMode="auto">
                <a:xfrm>
                  <a:off x="3184444" y="5193843"/>
                  <a:ext cx="87131" cy="88702"/>
                </a:xfrm>
                <a:prstGeom prst="rect">
                  <a:avLst/>
                </a:prstGeom>
                <a:solidFill>
                  <a:srgbClr val="50E6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50" name="Freeform 945">
                  <a:extLst>
                    <a:ext uri="{FF2B5EF4-FFF2-40B4-BE49-F238E27FC236}">
                      <a16:creationId xmlns:a16="http://schemas.microsoft.com/office/drawing/2014/main" id="{EBF1426B-83B6-43CE-8878-551A760E31DF}"/>
                    </a:ext>
                  </a:extLst>
                </p:cNvPr>
                <p:cNvSpPr>
                  <a:spLocks/>
                </p:cNvSpPr>
                <p:nvPr/>
              </p:nvSpPr>
              <p:spPr bwMode="auto">
                <a:xfrm>
                  <a:off x="3327789" y="5105142"/>
                  <a:ext cx="22485" cy="43599"/>
                </a:xfrm>
                <a:custGeom>
                  <a:avLst/>
                  <a:gdLst>
                    <a:gd name="T0" fmla="*/ 0 w 16"/>
                    <a:gd name="T1" fmla="*/ 0 h 29"/>
                    <a:gd name="T2" fmla="*/ 16 w 16"/>
                    <a:gd name="T3" fmla="*/ 14 h 29"/>
                    <a:gd name="T4" fmla="*/ 0 w 16"/>
                    <a:gd name="T5" fmla="*/ 29 h 29"/>
                    <a:gd name="T6" fmla="*/ 0 w 16"/>
                    <a:gd name="T7" fmla="*/ 0 h 29"/>
                  </a:gdLst>
                  <a:ahLst/>
                  <a:cxnLst>
                    <a:cxn ang="0">
                      <a:pos x="T0" y="T1"/>
                    </a:cxn>
                    <a:cxn ang="0">
                      <a:pos x="T2" y="T3"/>
                    </a:cxn>
                    <a:cxn ang="0">
                      <a:pos x="T4" y="T5"/>
                    </a:cxn>
                    <a:cxn ang="0">
                      <a:pos x="T6" y="T7"/>
                    </a:cxn>
                  </a:cxnLst>
                  <a:rect l="0" t="0" r="r" b="b"/>
                  <a:pathLst>
                    <a:path w="16" h="29">
                      <a:moveTo>
                        <a:pt x="0" y="0"/>
                      </a:moveTo>
                      <a:lnTo>
                        <a:pt x="16"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51" name="Freeform 946">
                  <a:extLst>
                    <a:ext uri="{FF2B5EF4-FFF2-40B4-BE49-F238E27FC236}">
                      <a16:creationId xmlns:a16="http://schemas.microsoft.com/office/drawing/2014/main" id="{45B6A27A-9846-492A-AE04-A8DCD914F29E}"/>
                    </a:ext>
                  </a:extLst>
                </p:cNvPr>
                <p:cNvSpPr>
                  <a:spLocks/>
                </p:cNvSpPr>
                <p:nvPr/>
              </p:nvSpPr>
              <p:spPr bwMode="auto">
                <a:xfrm>
                  <a:off x="3327789" y="4992390"/>
                  <a:ext cx="21079" cy="43599"/>
                </a:xfrm>
                <a:custGeom>
                  <a:avLst/>
                  <a:gdLst>
                    <a:gd name="T0" fmla="*/ 0 w 15"/>
                    <a:gd name="T1" fmla="*/ 0 h 29"/>
                    <a:gd name="T2" fmla="*/ 15 w 15"/>
                    <a:gd name="T3" fmla="*/ 15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5"/>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52" name="Freeform 947">
                  <a:extLst>
                    <a:ext uri="{FF2B5EF4-FFF2-40B4-BE49-F238E27FC236}">
                      <a16:creationId xmlns:a16="http://schemas.microsoft.com/office/drawing/2014/main" id="{AAA9F0AA-45B1-48AF-96F0-AC7F0B9FDB74}"/>
                    </a:ext>
                  </a:extLst>
                </p:cNvPr>
                <p:cNvSpPr>
                  <a:spLocks/>
                </p:cNvSpPr>
                <p:nvPr/>
              </p:nvSpPr>
              <p:spPr bwMode="auto">
                <a:xfrm>
                  <a:off x="3157749" y="5105168"/>
                  <a:ext cx="21079" cy="43599"/>
                </a:xfrm>
                <a:custGeom>
                  <a:avLst/>
                  <a:gdLst>
                    <a:gd name="T0" fmla="*/ 0 w 15"/>
                    <a:gd name="T1" fmla="*/ 0 h 29"/>
                    <a:gd name="T2" fmla="*/ 15 w 15"/>
                    <a:gd name="T3" fmla="*/ 14 h 29"/>
                    <a:gd name="T4" fmla="*/ 0 w 15"/>
                    <a:gd name="T5" fmla="*/ 29 h 29"/>
                    <a:gd name="T6" fmla="*/ 0 w 15"/>
                    <a:gd name="T7" fmla="*/ 0 h 29"/>
                  </a:gdLst>
                  <a:ahLst/>
                  <a:cxnLst>
                    <a:cxn ang="0">
                      <a:pos x="T0" y="T1"/>
                    </a:cxn>
                    <a:cxn ang="0">
                      <a:pos x="T2" y="T3"/>
                    </a:cxn>
                    <a:cxn ang="0">
                      <a:pos x="T4" y="T5"/>
                    </a:cxn>
                    <a:cxn ang="0">
                      <a:pos x="T6" y="T7"/>
                    </a:cxn>
                  </a:cxnLst>
                  <a:rect l="0" t="0" r="r" b="b"/>
                  <a:pathLst>
                    <a:path w="15" h="29">
                      <a:moveTo>
                        <a:pt x="0" y="0"/>
                      </a:moveTo>
                      <a:lnTo>
                        <a:pt x="15" y="14"/>
                      </a:lnTo>
                      <a:lnTo>
                        <a:pt x="0" y="29"/>
                      </a:lnTo>
                      <a:lnTo>
                        <a:pt x="0" y="0"/>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grpSp>
          <p:grpSp>
            <p:nvGrpSpPr>
              <p:cNvPr id="199" name="Group 198">
                <a:extLst>
                  <a:ext uri="{FF2B5EF4-FFF2-40B4-BE49-F238E27FC236}">
                    <a16:creationId xmlns:a16="http://schemas.microsoft.com/office/drawing/2014/main" id="{AEFC361E-C5D0-4A13-92BE-D2BE6F58EF98}"/>
                  </a:ext>
                </a:extLst>
              </p:cNvPr>
              <p:cNvGrpSpPr/>
              <p:nvPr/>
            </p:nvGrpSpPr>
            <p:grpSpPr>
              <a:xfrm>
                <a:off x="3236655" y="4103697"/>
                <a:ext cx="233132" cy="309689"/>
                <a:chOff x="4385537" y="4970593"/>
                <a:chExt cx="233132" cy="309689"/>
              </a:xfrm>
            </p:grpSpPr>
            <p:sp>
              <p:nvSpPr>
                <p:cNvPr id="235" name="Freeform: Shape 234">
                  <a:extLst>
                    <a:ext uri="{FF2B5EF4-FFF2-40B4-BE49-F238E27FC236}">
                      <a16:creationId xmlns:a16="http://schemas.microsoft.com/office/drawing/2014/main" id="{A86900E9-6489-41BF-B575-097B77CF4D65}"/>
                    </a:ext>
                  </a:extLst>
                </p:cNvPr>
                <p:cNvSpPr/>
                <p:nvPr/>
              </p:nvSpPr>
              <p:spPr>
                <a:xfrm>
                  <a:off x="4385537" y="4970593"/>
                  <a:ext cx="233132" cy="94979"/>
                </a:xfrm>
                <a:custGeom>
                  <a:avLst/>
                  <a:gdLst>
                    <a:gd name="connsiteX0" fmla="*/ 665832 w 665832"/>
                    <a:gd name="connsiteY0" fmla="*/ 135632 h 271264"/>
                    <a:gd name="connsiteX1" fmla="*/ 332916 w 665832"/>
                    <a:gd name="connsiteY1" fmla="*/ 271264 h 271264"/>
                    <a:gd name="connsiteX2" fmla="*/ 0 w 665832"/>
                    <a:gd name="connsiteY2" fmla="*/ 135632 h 271264"/>
                    <a:gd name="connsiteX3" fmla="*/ 332916 w 665832"/>
                    <a:gd name="connsiteY3" fmla="*/ 0 h 271264"/>
                    <a:gd name="connsiteX4" fmla="*/ 665832 w 665832"/>
                    <a:gd name="connsiteY4" fmla="*/ 135632 h 27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832" h="271264">
                      <a:moveTo>
                        <a:pt x="665832" y="135632"/>
                      </a:moveTo>
                      <a:cubicBezTo>
                        <a:pt x="665832" y="210540"/>
                        <a:pt x="516780" y="271264"/>
                        <a:pt x="332916" y="271264"/>
                      </a:cubicBezTo>
                      <a:cubicBezTo>
                        <a:pt x="149052" y="271264"/>
                        <a:pt x="0" y="210540"/>
                        <a:pt x="0" y="135632"/>
                      </a:cubicBezTo>
                      <a:cubicBezTo>
                        <a:pt x="0" y="60725"/>
                        <a:pt x="149052" y="0"/>
                        <a:pt x="332916" y="0"/>
                      </a:cubicBezTo>
                      <a:cubicBezTo>
                        <a:pt x="516780" y="0"/>
                        <a:pt x="665832" y="60725"/>
                        <a:pt x="665832" y="135632"/>
                      </a:cubicBezTo>
                      <a:close/>
                    </a:path>
                  </a:pathLst>
                </a:custGeom>
                <a:solidFill>
                  <a:srgbClr val="FFFFFF"/>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6" name="Freeform: Shape 235">
                  <a:extLst>
                    <a:ext uri="{FF2B5EF4-FFF2-40B4-BE49-F238E27FC236}">
                      <a16:creationId xmlns:a16="http://schemas.microsoft.com/office/drawing/2014/main" id="{13D08809-6DFD-40E7-83A3-4A8C1279CD14}"/>
                    </a:ext>
                  </a:extLst>
                </p:cNvPr>
                <p:cNvSpPr/>
                <p:nvPr/>
              </p:nvSpPr>
              <p:spPr>
                <a:xfrm>
                  <a:off x="4385537" y="5018370"/>
                  <a:ext cx="233132" cy="261912"/>
                </a:xfrm>
                <a:custGeom>
                  <a:avLst/>
                  <a:gdLst>
                    <a:gd name="connsiteX0" fmla="*/ 332916 w 665832"/>
                    <a:gd name="connsiteY0" fmla="*/ 135632 h 748031"/>
                    <a:gd name="connsiteX1" fmla="*/ 0 w 665832"/>
                    <a:gd name="connsiteY1" fmla="*/ 0 h 748031"/>
                    <a:gd name="connsiteX2" fmla="*/ 0 w 665832"/>
                    <a:gd name="connsiteY2" fmla="*/ 617332 h 748031"/>
                    <a:gd name="connsiteX3" fmla="*/ 332916 w 665832"/>
                    <a:gd name="connsiteY3" fmla="*/ 752964 h 748031"/>
                    <a:gd name="connsiteX4" fmla="*/ 665832 w 665832"/>
                    <a:gd name="connsiteY4" fmla="*/ 617332 h 748031"/>
                    <a:gd name="connsiteX5" fmla="*/ 665832 w 665832"/>
                    <a:gd name="connsiteY5" fmla="*/ 0 h 748031"/>
                    <a:gd name="connsiteX6" fmla="*/ 332916 w 665832"/>
                    <a:gd name="connsiteY6" fmla="*/ 135632 h 7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832" h="748031">
                      <a:moveTo>
                        <a:pt x="332916" y="135632"/>
                      </a:moveTo>
                      <a:cubicBezTo>
                        <a:pt x="149607" y="135632"/>
                        <a:pt x="0" y="74803"/>
                        <a:pt x="0" y="0"/>
                      </a:cubicBezTo>
                      <a:lnTo>
                        <a:pt x="0" y="617332"/>
                      </a:lnTo>
                      <a:cubicBezTo>
                        <a:pt x="0" y="692135"/>
                        <a:pt x="148785" y="752964"/>
                        <a:pt x="332916" y="752964"/>
                      </a:cubicBezTo>
                      <a:cubicBezTo>
                        <a:pt x="517047" y="752964"/>
                        <a:pt x="665832" y="692135"/>
                        <a:pt x="665832" y="617332"/>
                      </a:cubicBezTo>
                      <a:lnTo>
                        <a:pt x="665832" y="0"/>
                      </a:lnTo>
                      <a:cubicBezTo>
                        <a:pt x="666654" y="74803"/>
                        <a:pt x="517047" y="135632"/>
                        <a:pt x="332916" y="135632"/>
                      </a:cubicBezTo>
                      <a:close/>
                    </a:path>
                  </a:pathLst>
                </a:custGeom>
                <a:solidFill>
                  <a:srgbClr val="50E6FF"/>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7" name="Freeform: Shape 236">
                  <a:extLst>
                    <a:ext uri="{FF2B5EF4-FFF2-40B4-BE49-F238E27FC236}">
                      <a16:creationId xmlns:a16="http://schemas.microsoft.com/office/drawing/2014/main" id="{207A6361-FB3A-45BF-8BAC-04CE642C6C41}"/>
                    </a:ext>
                  </a:extLst>
                </p:cNvPr>
                <p:cNvSpPr/>
                <p:nvPr/>
              </p:nvSpPr>
              <p:spPr>
                <a:xfrm>
                  <a:off x="4410289" y="4998799"/>
                  <a:ext cx="181325" cy="66197"/>
                </a:xfrm>
                <a:custGeom>
                  <a:avLst/>
                  <a:gdLst>
                    <a:gd name="connsiteX0" fmla="*/ 524445 w 517869"/>
                    <a:gd name="connsiteY0" fmla="*/ 106862 h 189062"/>
                    <a:gd name="connsiteX1" fmla="*/ 262223 w 517869"/>
                    <a:gd name="connsiteY1" fmla="*/ 0 h 189062"/>
                    <a:gd name="connsiteX2" fmla="*/ 0 w 517869"/>
                    <a:gd name="connsiteY2" fmla="*/ 106862 h 189062"/>
                    <a:gd name="connsiteX3" fmla="*/ 22194 w 517869"/>
                    <a:gd name="connsiteY3" fmla="*/ 149606 h 189062"/>
                    <a:gd name="connsiteX4" fmla="*/ 262223 w 517869"/>
                    <a:gd name="connsiteY4" fmla="*/ 190707 h 189062"/>
                    <a:gd name="connsiteX5" fmla="*/ 503073 w 517869"/>
                    <a:gd name="connsiteY5" fmla="*/ 149606 h 189062"/>
                    <a:gd name="connsiteX6" fmla="*/ 524445 w 517869"/>
                    <a:gd name="connsiteY6" fmla="*/ 106862 h 1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869" h="189062">
                      <a:moveTo>
                        <a:pt x="524445" y="106862"/>
                      </a:moveTo>
                      <a:cubicBezTo>
                        <a:pt x="524445" y="47677"/>
                        <a:pt x="406897" y="0"/>
                        <a:pt x="262223" y="0"/>
                      </a:cubicBezTo>
                      <a:cubicBezTo>
                        <a:pt x="117548" y="0"/>
                        <a:pt x="0" y="47677"/>
                        <a:pt x="0" y="106862"/>
                      </a:cubicBezTo>
                      <a:cubicBezTo>
                        <a:pt x="0" y="121658"/>
                        <a:pt x="7398" y="136454"/>
                        <a:pt x="22194" y="149606"/>
                      </a:cubicBezTo>
                      <a:cubicBezTo>
                        <a:pt x="83024" y="175089"/>
                        <a:pt x="167691" y="190707"/>
                        <a:pt x="262223" y="190707"/>
                      </a:cubicBezTo>
                      <a:cubicBezTo>
                        <a:pt x="356754" y="190707"/>
                        <a:pt x="442244" y="175089"/>
                        <a:pt x="503073" y="149606"/>
                      </a:cubicBezTo>
                      <a:cubicBezTo>
                        <a:pt x="517047" y="136454"/>
                        <a:pt x="524445" y="121658"/>
                        <a:pt x="524445" y="106862"/>
                      </a:cubicBezTo>
                      <a:close/>
                    </a:path>
                  </a:pathLst>
                </a:custGeom>
                <a:solidFill>
                  <a:srgbClr val="0078D4"/>
                </a:solidFill>
                <a:ln w="8114" cap="flat">
                  <a:noFill/>
                  <a:prstDash val="solid"/>
                  <a:miter/>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0" name="Group 199">
                <a:extLst>
                  <a:ext uri="{FF2B5EF4-FFF2-40B4-BE49-F238E27FC236}">
                    <a16:creationId xmlns:a16="http://schemas.microsoft.com/office/drawing/2014/main" id="{FEDCF6D7-4D44-4386-8F18-1625FAFB2F5B}"/>
                  </a:ext>
                </a:extLst>
              </p:cNvPr>
              <p:cNvGrpSpPr/>
              <p:nvPr/>
            </p:nvGrpSpPr>
            <p:grpSpPr>
              <a:xfrm>
                <a:off x="4235979" y="4148718"/>
                <a:ext cx="494558" cy="219646"/>
                <a:chOff x="5522126" y="5015614"/>
                <a:chExt cx="494558" cy="219646"/>
              </a:xfrm>
            </p:grpSpPr>
            <p:sp>
              <p:nvSpPr>
                <p:cNvPr id="228" name="AutoShape 131">
                  <a:extLst>
                    <a:ext uri="{FF2B5EF4-FFF2-40B4-BE49-F238E27FC236}">
                      <a16:creationId xmlns:a16="http://schemas.microsoft.com/office/drawing/2014/main" id="{0EB13AAD-169F-4E60-AAF4-1EFF0A15FA62}"/>
                    </a:ext>
                  </a:extLst>
                </p:cNvPr>
                <p:cNvSpPr>
                  <a:spLocks noChangeAspect="1" noChangeArrowheads="1" noTextEdit="1"/>
                </p:cNvSpPr>
                <p:nvPr/>
              </p:nvSpPr>
              <p:spPr bwMode="auto">
                <a:xfrm>
                  <a:off x="5523543" y="5015614"/>
                  <a:ext cx="493141" cy="2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9" name="Rectangle 133">
                  <a:extLst>
                    <a:ext uri="{FF2B5EF4-FFF2-40B4-BE49-F238E27FC236}">
                      <a16:creationId xmlns:a16="http://schemas.microsoft.com/office/drawing/2014/main" id="{D1774325-7043-4E03-AF96-81A532BAC376}"/>
                    </a:ext>
                  </a:extLst>
                </p:cNvPr>
                <p:cNvSpPr>
                  <a:spLocks noChangeArrowheads="1"/>
                </p:cNvSpPr>
                <p:nvPr/>
              </p:nvSpPr>
              <p:spPr bwMode="auto">
                <a:xfrm>
                  <a:off x="5522126" y="5015614"/>
                  <a:ext cx="77939" cy="77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0" name="Rectangle 134">
                  <a:extLst>
                    <a:ext uri="{FF2B5EF4-FFF2-40B4-BE49-F238E27FC236}">
                      <a16:creationId xmlns:a16="http://schemas.microsoft.com/office/drawing/2014/main" id="{1F8BCCB5-0927-4B35-BE26-5EB47483F6E3}"/>
                    </a:ext>
                  </a:extLst>
                </p:cNvPr>
                <p:cNvSpPr>
                  <a:spLocks noChangeArrowheads="1"/>
                </p:cNvSpPr>
                <p:nvPr/>
              </p:nvSpPr>
              <p:spPr bwMode="auto">
                <a:xfrm>
                  <a:off x="5625572" y="5015614"/>
                  <a:ext cx="77939"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1" name="Rectangle 135">
                  <a:extLst>
                    <a:ext uri="{FF2B5EF4-FFF2-40B4-BE49-F238E27FC236}">
                      <a16:creationId xmlns:a16="http://schemas.microsoft.com/office/drawing/2014/main" id="{0DAF985F-6909-4402-8B31-F9A082CA7212}"/>
                    </a:ext>
                  </a:extLst>
                </p:cNvPr>
                <p:cNvSpPr>
                  <a:spLocks noChangeArrowheads="1"/>
                </p:cNvSpPr>
                <p:nvPr/>
              </p:nvSpPr>
              <p:spPr bwMode="auto">
                <a:xfrm>
                  <a:off x="5729018" y="5015614"/>
                  <a:ext cx="77939" cy="77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2" name="Rectangle 136">
                  <a:extLst>
                    <a:ext uri="{FF2B5EF4-FFF2-40B4-BE49-F238E27FC236}">
                      <a16:creationId xmlns:a16="http://schemas.microsoft.com/office/drawing/2014/main" id="{401F9A03-30A5-4FD4-A134-FB934156EACF}"/>
                    </a:ext>
                  </a:extLst>
                </p:cNvPr>
                <p:cNvSpPr>
                  <a:spLocks noChangeArrowheads="1"/>
                </p:cNvSpPr>
                <p:nvPr/>
              </p:nvSpPr>
              <p:spPr bwMode="auto">
                <a:xfrm>
                  <a:off x="5832465" y="5015614"/>
                  <a:ext cx="77939"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3" name="Rectangle 137">
                  <a:extLst>
                    <a:ext uri="{FF2B5EF4-FFF2-40B4-BE49-F238E27FC236}">
                      <a16:creationId xmlns:a16="http://schemas.microsoft.com/office/drawing/2014/main" id="{077A0C00-2ADD-41A9-87FB-0F5322590EDB}"/>
                    </a:ext>
                  </a:extLst>
                </p:cNvPr>
                <p:cNvSpPr>
                  <a:spLocks noChangeArrowheads="1"/>
                </p:cNvSpPr>
                <p:nvPr/>
              </p:nvSpPr>
              <p:spPr bwMode="auto">
                <a:xfrm>
                  <a:off x="5523543" y="5120477"/>
                  <a:ext cx="442126" cy="7793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34" name="Freeform 138">
                  <a:extLst>
                    <a:ext uri="{FF2B5EF4-FFF2-40B4-BE49-F238E27FC236}">
                      <a16:creationId xmlns:a16="http://schemas.microsoft.com/office/drawing/2014/main" id="{95A08834-FC0E-45DF-9F46-DC5E28DCCBE1}"/>
                    </a:ext>
                  </a:extLst>
                </p:cNvPr>
                <p:cNvSpPr>
                  <a:spLocks/>
                </p:cNvSpPr>
                <p:nvPr/>
              </p:nvSpPr>
              <p:spPr bwMode="auto">
                <a:xfrm>
                  <a:off x="5942996" y="5086468"/>
                  <a:ext cx="73688" cy="147375"/>
                </a:xfrm>
                <a:custGeom>
                  <a:avLst/>
                  <a:gdLst>
                    <a:gd name="T0" fmla="*/ 0 w 52"/>
                    <a:gd name="T1" fmla="*/ 104 h 104"/>
                    <a:gd name="T2" fmla="*/ 52 w 52"/>
                    <a:gd name="T3" fmla="*/ 52 h 104"/>
                    <a:gd name="T4" fmla="*/ 0 w 52"/>
                    <a:gd name="T5" fmla="*/ 0 h 104"/>
                    <a:gd name="T6" fmla="*/ 0 w 52"/>
                    <a:gd name="T7" fmla="*/ 104 h 104"/>
                  </a:gdLst>
                  <a:ahLst/>
                  <a:cxnLst>
                    <a:cxn ang="0">
                      <a:pos x="T0" y="T1"/>
                    </a:cxn>
                    <a:cxn ang="0">
                      <a:pos x="T2" y="T3"/>
                    </a:cxn>
                    <a:cxn ang="0">
                      <a:pos x="T4" y="T5"/>
                    </a:cxn>
                    <a:cxn ang="0">
                      <a:pos x="T6" y="T7"/>
                    </a:cxn>
                  </a:cxnLst>
                  <a:rect l="0" t="0" r="r" b="b"/>
                  <a:pathLst>
                    <a:path w="52" h="104">
                      <a:moveTo>
                        <a:pt x="0" y="104"/>
                      </a:moveTo>
                      <a:lnTo>
                        <a:pt x="52" y="52"/>
                      </a:lnTo>
                      <a:lnTo>
                        <a:pt x="0" y="0"/>
                      </a:lnTo>
                      <a:lnTo>
                        <a:pt x="0" y="104"/>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1" name="Group 200">
                <a:extLst>
                  <a:ext uri="{FF2B5EF4-FFF2-40B4-BE49-F238E27FC236}">
                    <a16:creationId xmlns:a16="http://schemas.microsoft.com/office/drawing/2014/main" id="{3868D42F-1D1E-43BB-BA2E-2C45696DA3CD}"/>
                  </a:ext>
                </a:extLst>
              </p:cNvPr>
              <p:cNvGrpSpPr/>
              <p:nvPr/>
            </p:nvGrpSpPr>
            <p:grpSpPr>
              <a:xfrm>
                <a:off x="6455586" y="4077229"/>
                <a:ext cx="395430" cy="362625"/>
                <a:chOff x="8058210" y="4944318"/>
                <a:chExt cx="395430" cy="362625"/>
              </a:xfrm>
            </p:grpSpPr>
            <p:sp>
              <p:nvSpPr>
                <p:cNvPr id="220" name="Freeform: Shape 219">
                  <a:extLst>
                    <a:ext uri="{FF2B5EF4-FFF2-40B4-BE49-F238E27FC236}">
                      <a16:creationId xmlns:a16="http://schemas.microsoft.com/office/drawing/2014/main" id="{9C570E6B-9D9D-47C2-8F18-9F7042C7EF17}"/>
                    </a:ext>
                  </a:extLst>
                </p:cNvPr>
                <p:cNvSpPr/>
                <p:nvPr/>
              </p:nvSpPr>
              <p:spPr>
                <a:xfrm>
                  <a:off x="8306131" y="5128287"/>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1" name="Freeform: Shape 220">
                  <a:extLst>
                    <a:ext uri="{FF2B5EF4-FFF2-40B4-BE49-F238E27FC236}">
                      <a16:creationId xmlns:a16="http://schemas.microsoft.com/office/drawing/2014/main" id="{BFE7011C-71C1-4468-9F19-CCFBF8329A9D}"/>
                    </a:ext>
                  </a:extLst>
                </p:cNvPr>
                <p:cNvSpPr/>
                <p:nvPr/>
              </p:nvSpPr>
              <p:spPr>
                <a:xfrm>
                  <a:off x="8338239" y="5027164"/>
                  <a:ext cx="81949" cy="81949"/>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96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6" y="102397"/>
                        <a:pt x="52196" y="102397"/>
                      </a:cubicBezTo>
                      <a:cubicBezTo>
                        <a:pt x="24495" y="102397"/>
                        <a:pt x="1994" y="79896"/>
                        <a:pt x="1994" y="52195"/>
                      </a:cubicBezTo>
                      <a:cubicBezTo>
                        <a:pt x="1994" y="24495"/>
                        <a:pt x="24495" y="1994"/>
                        <a:pt x="52196" y="1994"/>
                      </a:cubicBezTo>
                      <a:cubicBezTo>
                        <a:pt x="79896" y="1994"/>
                        <a:pt x="102398" y="24495"/>
                        <a:pt x="102398" y="52195"/>
                      </a:cubicBez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2" name="Freeform: Shape 221">
                  <a:extLst>
                    <a:ext uri="{FF2B5EF4-FFF2-40B4-BE49-F238E27FC236}">
                      <a16:creationId xmlns:a16="http://schemas.microsoft.com/office/drawing/2014/main" id="{43FFCB90-BDB1-4367-84B9-2E55C455C06A}"/>
                    </a:ext>
                  </a:extLst>
                </p:cNvPr>
                <p:cNvSpPr/>
                <p:nvPr/>
              </p:nvSpPr>
              <p:spPr>
                <a:xfrm>
                  <a:off x="8181822" y="5045410"/>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3" name="Freeform: Shape 222">
                  <a:extLst>
                    <a:ext uri="{FF2B5EF4-FFF2-40B4-BE49-F238E27FC236}">
                      <a16:creationId xmlns:a16="http://schemas.microsoft.com/office/drawing/2014/main" id="{CA4C7BE7-FB8A-4B04-A07C-F15672758FB4}"/>
                    </a:ext>
                  </a:extLst>
                </p:cNvPr>
                <p:cNvSpPr/>
                <p:nvPr/>
              </p:nvSpPr>
              <p:spPr>
                <a:xfrm>
                  <a:off x="8213938" y="4944318"/>
                  <a:ext cx="81949" cy="81949"/>
                </a:xfrm>
                <a:custGeom>
                  <a:avLst/>
                  <a:gdLst>
                    <a:gd name="connsiteX0" fmla="*/ 102398 w 101142"/>
                    <a:gd name="connsiteY0" fmla="*/ 52196 h 101141"/>
                    <a:gd name="connsiteX1" fmla="*/ 52196 w 101142"/>
                    <a:gd name="connsiteY1" fmla="*/ 102397 h 101141"/>
                    <a:gd name="connsiteX2" fmla="*/ 1994 w 101142"/>
                    <a:gd name="connsiteY2" fmla="*/ 52196 h 101141"/>
                    <a:gd name="connsiteX3" fmla="*/ 52111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7"/>
                        <a:pt x="52196" y="102397"/>
                      </a:cubicBezTo>
                      <a:cubicBezTo>
                        <a:pt x="24496" y="102397"/>
                        <a:pt x="1994" y="79896"/>
                        <a:pt x="1994" y="52196"/>
                      </a:cubicBezTo>
                      <a:cubicBezTo>
                        <a:pt x="1994" y="24495"/>
                        <a:pt x="24410" y="1994"/>
                        <a:pt x="52111" y="1994"/>
                      </a:cubicBezTo>
                      <a:cubicBezTo>
                        <a:pt x="79812" y="1994"/>
                        <a:pt x="102398" y="24495"/>
                        <a:pt x="102398" y="52196"/>
                      </a:cubicBez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4" name="Freeform: Shape 223">
                  <a:extLst>
                    <a:ext uri="{FF2B5EF4-FFF2-40B4-BE49-F238E27FC236}">
                      <a16:creationId xmlns:a16="http://schemas.microsoft.com/office/drawing/2014/main" id="{1FBF9A9C-BB80-43AB-AD98-D3307965AE84}"/>
                    </a:ext>
                  </a:extLst>
                </p:cNvPr>
                <p:cNvSpPr/>
                <p:nvPr/>
              </p:nvSpPr>
              <p:spPr>
                <a:xfrm>
                  <a:off x="8181822" y="5233189"/>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5" name="Freeform: Shape 224">
                  <a:extLst>
                    <a:ext uri="{FF2B5EF4-FFF2-40B4-BE49-F238E27FC236}">
                      <a16:creationId xmlns:a16="http://schemas.microsoft.com/office/drawing/2014/main" id="{8F4AFA91-048D-44D6-9B55-33DC0CA5F8B9}"/>
                    </a:ext>
                  </a:extLst>
                </p:cNvPr>
                <p:cNvSpPr/>
                <p:nvPr/>
              </p:nvSpPr>
              <p:spPr>
                <a:xfrm>
                  <a:off x="8213938" y="5132128"/>
                  <a:ext cx="81949" cy="81949"/>
                </a:xfrm>
                <a:custGeom>
                  <a:avLst/>
                  <a:gdLst>
                    <a:gd name="connsiteX0" fmla="*/ 102398 w 101142"/>
                    <a:gd name="connsiteY0" fmla="*/ 52196 h 101141"/>
                    <a:gd name="connsiteX1" fmla="*/ 52196 w 101142"/>
                    <a:gd name="connsiteY1" fmla="*/ 102398 h 101141"/>
                    <a:gd name="connsiteX2" fmla="*/ 1994 w 101142"/>
                    <a:gd name="connsiteY2" fmla="*/ 52196 h 101141"/>
                    <a:gd name="connsiteX3" fmla="*/ 52196 w 101142"/>
                    <a:gd name="connsiteY3" fmla="*/ 1994 h 101141"/>
                    <a:gd name="connsiteX4" fmla="*/ 102398 w 101142"/>
                    <a:gd name="connsiteY4" fmla="*/ 52196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6"/>
                      </a:moveTo>
                      <a:cubicBezTo>
                        <a:pt x="102398" y="79982"/>
                        <a:pt x="79896" y="102398"/>
                        <a:pt x="52196" y="102398"/>
                      </a:cubicBezTo>
                      <a:cubicBezTo>
                        <a:pt x="24496" y="102398"/>
                        <a:pt x="1994" y="79896"/>
                        <a:pt x="1994" y="52196"/>
                      </a:cubicBezTo>
                      <a:cubicBezTo>
                        <a:pt x="1994" y="24496"/>
                        <a:pt x="24496" y="1994"/>
                        <a:pt x="52196" y="1994"/>
                      </a:cubicBezTo>
                      <a:cubicBezTo>
                        <a:pt x="79896" y="1994"/>
                        <a:pt x="102398" y="24410"/>
                        <a:pt x="102398" y="52196"/>
                      </a:cubicBezTo>
                      <a:close/>
                    </a:path>
                  </a:pathLst>
                </a:custGeom>
                <a:solidFill>
                  <a:srgbClr val="FFFF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6" name="Freeform: Shape 225">
                  <a:extLst>
                    <a:ext uri="{FF2B5EF4-FFF2-40B4-BE49-F238E27FC236}">
                      <a16:creationId xmlns:a16="http://schemas.microsoft.com/office/drawing/2014/main" id="{E17F2A1D-F6F5-493F-BC81-BA362837E65C}"/>
                    </a:ext>
                  </a:extLst>
                </p:cNvPr>
                <p:cNvSpPr/>
                <p:nvPr/>
              </p:nvSpPr>
              <p:spPr>
                <a:xfrm>
                  <a:off x="8058210" y="5128287"/>
                  <a:ext cx="147509" cy="73754"/>
                </a:xfrm>
                <a:custGeom>
                  <a:avLst/>
                  <a:gdLst>
                    <a:gd name="connsiteX0" fmla="*/ 1994 w 182056"/>
                    <a:gd name="connsiteY0" fmla="*/ 91743 h 91027"/>
                    <a:gd name="connsiteX1" fmla="*/ 91744 w 182056"/>
                    <a:gd name="connsiteY1" fmla="*/ 1994 h 91027"/>
                    <a:gd name="connsiteX2" fmla="*/ 181493 w 182056"/>
                    <a:gd name="connsiteY2" fmla="*/ 91743 h 91027"/>
                    <a:gd name="connsiteX3" fmla="*/ 1994 w 182056"/>
                    <a:gd name="connsiteY3" fmla="*/ 91743 h 91027"/>
                  </a:gdLst>
                  <a:ahLst/>
                  <a:cxnLst>
                    <a:cxn ang="0">
                      <a:pos x="connsiteX0" y="connsiteY0"/>
                    </a:cxn>
                    <a:cxn ang="0">
                      <a:pos x="connsiteX1" y="connsiteY1"/>
                    </a:cxn>
                    <a:cxn ang="0">
                      <a:pos x="connsiteX2" y="connsiteY2"/>
                    </a:cxn>
                    <a:cxn ang="0">
                      <a:pos x="connsiteX3" y="connsiteY3"/>
                    </a:cxn>
                  </a:cxnLst>
                  <a:rect l="l" t="t" r="r" b="b"/>
                  <a:pathLst>
                    <a:path w="182056" h="91027">
                      <a:moveTo>
                        <a:pt x="1994" y="91743"/>
                      </a:moveTo>
                      <a:cubicBezTo>
                        <a:pt x="1994" y="42138"/>
                        <a:pt x="42139" y="1994"/>
                        <a:pt x="91744" y="1994"/>
                      </a:cubicBezTo>
                      <a:cubicBezTo>
                        <a:pt x="141349" y="1994"/>
                        <a:pt x="181493" y="42138"/>
                        <a:pt x="181493" y="91743"/>
                      </a:cubicBezTo>
                      <a:lnTo>
                        <a:pt x="1994" y="91743"/>
                      </a:ln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27" name="Freeform: Shape 226">
                  <a:extLst>
                    <a:ext uri="{FF2B5EF4-FFF2-40B4-BE49-F238E27FC236}">
                      <a16:creationId xmlns:a16="http://schemas.microsoft.com/office/drawing/2014/main" id="{833B83F4-CA00-441D-9EE7-D79A3D2E5D3E}"/>
                    </a:ext>
                  </a:extLst>
                </p:cNvPr>
                <p:cNvSpPr/>
                <p:nvPr/>
              </p:nvSpPr>
              <p:spPr>
                <a:xfrm>
                  <a:off x="8090326" y="5027164"/>
                  <a:ext cx="81949" cy="81949"/>
                </a:xfrm>
                <a:custGeom>
                  <a:avLst/>
                  <a:gdLst>
                    <a:gd name="connsiteX0" fmla="*/ 102398 w 101142"/>
                    <a:gd name="connsiteY0" fmla="*/ 52195 h 101141"/>
                    <a:gd name="connsiteX1" fmla="*/ 52196 w 101142"/>
                    <a:gd name="connsiteY1" fmla="*/ 102397 h 101141"/>
                    <a:gd name="connsiteX2" fmla="*/ 1994 w 101142"/>
                    <a:gd name="connsiteY2" fmla="*/ 52195 h 101141"/>
                    <a:gd name="connsiteX3" fmla="*/ 52111 w 101142"/>
                    <a:gd name="connsiteY3" fmla="*/ 1994 h 101141"/>
                    <a:gd name="connsiteX4" fmla="*/ 102398 w 101142"/>
                    <a:gd name="connsiteY4" fmla="*/ 52195 h 10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 h="101141">
                      <a:moveTo>
                        <a:pt x="102398" y="52195"/>
                      </a:moveTo>
                      <a:cubicBezTo>
                        <a:pt x="102398" y="79981"/>
                        <a:pt x="79897" y="102397"/>
                        <a:pt x="52196" y="102397"/>
                      </a:cubicBezTo>
                      <a:cubicBezTo>
                        <a:pt x="24495" y="102397"/>
                        <a:pt x="1994" y="79896"/>
                        <a:pt x="1994" y="52195"/>
                      </a:cubicBezTo>
                      <a:cubicBezTo>
                        <a:pt x="1994" y="24495"/>
                        <a:pt x="24410" y="1994"/>
                        <a:pt x="52111" y="1994"/>
                      </a:cubicBezTo>
                      <a:cubicBezTo>
                        <a:pt x="79811" y="1994"/>
                        <a:pt x="102398" y="24495"/>
                        <a:pt x="102398" y="52195"/>
                      </a:cubicBezTo>
                      <a:close/>
                    </a:path>
                  </a:pathLst>
                </a:custGeom>
                <a:solidFill>
                  <a:srgbClr val="50E6FF"/>
                </a:solidFill>
                <a:ln w="5008"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2" name="Group 201">
                <a:extLst>
                  <a:ext uri="{FF2B5EF4-FFF2-40B4-BE49-F238E27FC236}">
                    <a16:creationId xmlns:a16="http://schemas.microsoft.com/office/drawing/2014/main" id="{8948BDC5-CEEA-4237-8EAD-68921222F48E}"/>
                  </a:ext>
                </a:extLst>
              </p:cNvPr>
              <p:cNvGrpSpPr/>
              <p:nvPr/>
            </p:nvGrpSpPr>
            <p:grpSpPr>
              <a:xfrm>
                <a:off x="7575169" y="4105166"/>
                <a:ext cx="363103" cy="306751"/>
                <a:chOff x="9332611" y="4972062"/>
                <a:chExt cx="363103" cy="306751"/>
              </a:xfrm>
            </p:grpSpPr>
            <p:sp>
              <p:nvSpPr>
                <p:cNvPr id="213" name="Freeform 855">
                  <a:extLst>
                    <a:ext uri="{FF2B5EF4-FFF2-40B4-BE49-F238E27FC236}">
                      <a16:creationId xmlns:a16="http://schemas.microsoft.com/office/drawing/2014/main" id="{A6AD505A-D8BE-4CCE-8DDF-30EE83673DE7}"/>
                    </a:ext>
                  </a:extLst>
                </p:cNvPr>
                <p:cNvSpPr>
                  <a:spLocks/>
                </p:cNvSpPr>
                <p:nvPr/>
              </p:nvSpPr>
              <p:spPr bwMode="auto">
                <a:xfrm rot="10242739" flipV="1">
                  <a:off x="9369582" y="5132579"/>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4" name="Oval 757">
                  <a:extLst>
                    <a:ext uri="{FF2B5EF4-FFF2-40B4-BE49-F238E27FC236}">
                      <a16:creationId xmlns:a16="http://schemas.microsoft.com/office/drawing/2014/main" id="{05BE08E2-8928-4756-8C80-081886547B94}"/>
                    </a:ext>
                  </a:extLst>
                </p:cNvPr>
                <p:cNvSpPr>
                  <a:spLocks noChangeArrowheads="1"/>
                </p:cNvSpPr>
                <p:nvPr/>
              </p:nvSpPr>
              <p:spPr bwMode="auto">
                <a:xfrm>
                  <a:off x="9332611" y="5197354"/>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5" name="Freeform 855">
                  <a:extLst>
                    <a:ext uri="{FF2B5EF4-FFF2-40B4-BE49-F238E27FC236}">
                      <a16:creationId xmlns:a16="http://schemas.microsoft.com/office/drawing/2014/main" id="{6E60E208-9B24-4A7F-AEE4-6D12A28B5221}"/>
                    </a:ext>
                  </a:extLst>
                </p:cNvPr>
                <p:cNvSpPr>
                  <a:spLocks/>
                </p:cNvSpPr>
                <p:nvPr/>
              </p:nvSpPr>
              <p:spPr bwMode="auto">
                <a:xfrm rot="15186172" flipV="1">
                  <a:off x="9434981" y="5022187"/>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6" name="Oval 757">
                  <a:extLst>
                    <a:ext uri="{FF2B5EF4-FFF2-40B4-BE49-F238E27FC236}">
                      <a16:creationId xmlns:a16="http://schemas.microsoft.com/office/drawing/2014/main" id="{4F1248E9-626F-433B-839F-61A1CC62EE40}"/>
                    </a:ext>
                  </a:extLst>
                </p:cNvPr>
                <p:cNvSpPr>
                  <a:spLocks noChangeArrowheads="1"/>
                </p:cNvSpPr>
                <p:nvPr/>
              </p:nvSpPr>
              <p:spPr bwMode="auto">
                <a:xfrm rot="4943433">
                  <a:off x="9412184" y="4972062"/>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7" name="Freeform 855">
                  <a:extLst>
                    <a:ext uri="{FF2B5EF4-FFF2-40B4-BE49-F238E27FC236}">
                      <a16:creationId xmlns:a16="http://schemas.microsoft.com/office/drawing/2014/main" id="{3958F7F9-799F-4B48-97ED-9D63990A47A0}"/>
                    </a:ext>
                  </a:extLst>
                </p:cNvPr>
                <p:cNvSpPr>
                  <a:spLocks/>
                </p:cNvSpPr>
                <p:nvPr/>
              </p:nvSpPr>
              <p:spPr bwMode="auto">
                <a:xfrm rot="1131571" flipV="1">
                  <a:off x="9479573" y="5162870"/>
                  <a:ext cx="164165" cy="82897"/>
                </a:xfrm>
                <a:custGeom>
                  <a:avLst/>
                  <a:gdLst>
                    <a:gd name="T0" fmla="*/ 192 w 384"/>
                    <a:gd name="T1" fmla="*/ 0 h 192"/>
                    <a:gd name="T2" fmla="*/ 0 w 384"/>
                    <a:gd name="T3" fmla="*/ 192 h 192"/>
                    <a:gd name="T4" fmla="*/ 41 w 384"/>
                    <a:gd name="T5" fmla="*/ 192 h 192"/>
                    <a:gd name="T6" fmla="*/ 85 w 384"/>
                    <a:gd name="T7" fmla="*/ 85 h 192"/>
                    <a:gd name="T8" fmla="*/ 192 w 384"/>
                    <a:gd name="T9" fmla="*/ 41 h 192"/>
                    <a:gd name="T10" fmla="*/ 299 w 384"/>
                    <a:gd name="T11" fmla="*/ 85 h 192"/>
                    <a:gd name="T12" fmla="*/ 343 w 384"/>
                    <a:gd name="T13" fmla="*/ 192 h 192"/>
                    <a:gd name="T14" fmla="*/ 384 w 384"/>
                    <a:gd name="T15" fmla="*/ 192 h 192"/>
                    <a:gd name="T16" fmla="*/ 192 w 38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92">
                      <a:moveTo>
                        <a:pt x="192" y="0"/>
                      </a:moveTo>
                      <a:cubicBezTo>
                        <a:pt x="86" y="0"/>
                        <a:pt x="0" y="86"/>
                        <a:pt x="0" y="192"/>
                      </a:cubicBezTo>
                      <a:cubicBezTo>
                        <a:pt x="41" y="192"/>
                        <a:pt x="41" y="192"/>
                        <a:pt x="41" y="192"/>
                      </a:cubicBezTo>
                      <a:cubicBezTo>
                        <a:pt x="41" y="152"/>
                        <a:pt x="56" y="114"/>
                        <a:pt x="85" y="85"/>
                      </a:cubicBezTo>
                      <a:cubicBezTo>
                        <a:pt x="114" y="56"/>
                        <a:pt x="152" y="41"/>
                        <a:pt x="192" y="41"/>
                      </a:cubicBezTo>
                      <a:cubicBezTo>
                        <a:pt x="232" y="41"/>
                        <a:pt x="270" y="56"/>
                        <a:pt x="299" y="85"/>
                      </a:cubicBezTo>
                      <a:cubicBezTo>
                        <a:pt x="328" y="114"/>
                        <a:pt x="343" y="152"/>
                        <a:pt x="343" y="192"/>
                      </a:cubicBezTo>
                      <a:cubicBezTo>
                        <a:pt x="384" y="192"/>
                        <a:pt x="384" y="192"/>
                        <a:pt x="384" y="192"/>
                      </a:cubicBezTo>
                      <a:cubicBezTo>
                        <a:pt x="384" y="86"/>
                        <a:pt x="298" y="0"/>
                        <a:pt x="1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8" name="Oval 757">
                  <a:extLst>
                    <a:ext uri="{FF2B5EF4-FFF2-40B4-BE49-F238E27FC236}">
                      <a16:creationId xmlns:a16="http://schemas.microsoft.com/office/drawing/2014/main" id="{59251EA8-9D76-4899-8211-FDCE664157EB}"/>
                    </a:ext>
                  </a:extLst>
                </p:cNvPr>
                <p:cNvSpPr>
                  <a:spLocks noChangeArrowheads="1"/>
                </p:cNvSpPr>
                <p:nvPr/>
              </p:nvSpPr>
              <p:spPr bwMode="auto">
                <a:xfrm rot="4943433">
                  <a:off x="9614255" y="5146328"/>
                  <a:ext cx="81459" cy="8145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sp>
              <p:nvSpPr>
                <p:cNvPr id="219" name="Oval 757">
                  <a:extLst>
                    <a:ext uri="{FF2B5EF4-FFF2-40B4-BE49-F238E27FC236}">
                      <a16:creationId xmlns:a16="http://schemas.microsoft.com/office/drawing/2014/main" id="{CBBF4EF3-A22B-416C-8E9D-526468E8175D}"/>
                    </a:ext>
                  </a:extLst>
                </p:cNvPr>
                <p:cNvSpPr>
                  <a:spLocks noChangeArrowheads="1"/>
                </p:cNvSpPr>
                <p:nvPr/>
              </p:nvSpPr>
              <p:spPr bwMode="auto">
                <a:xfrm>
                  <a:off x="9432399" y="5075906"/>
                  <a:ext cx="145899" cy="14589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eaLnBrk="1" fontAlgn="base" latinLnBrk="0" hangingPunct="1">
                    <a:lnSpc>
                      <a:spcPct val="100000"/>
                    </a:lnSpc>
                    <a:spcBef>
                      <a:spcPts val="0"/>
                    </a:spcBef>
                    <a:spcAft>
                      <a:spcPts val="0"/>
                    </a:spcAft>
                    <a:buClrTx/>
                    <a:buSzTx/>
                    <a:buFontTx/>
                    <a:buNone/>
                    <a:tabLst/>
                    <a:defRPr/>
                  </a:pPr>
                  <a:endParaRPr kumimoji="0" lang="en-US" sz="1667" b="0" i="0" u="none" strike="noStrike" kern="0" cap="none" spc="0" normalizeH="0" baseline="0" noProof="0">
                    <a:ln>
                      <a:noFill/>
                    </a:ln>
                    <a:solidFill>
                      <a:srgbClr val="505050"/>
                    </a:solidFill>
                    <a:effectLst/>
                    <a:uLnTx/>
                    <a:uFillTx/>
                  </a:endParaRPr>
                </a:p>
              </p:txBody>
            </p:sp>
          </p:grpSp>
          <p:sp>
            <p:nvSpPr>
              <p:cNvPr id="203" name="Rectangle 202">
                <a:extLst>
                  <a:ext uri="{FF2B5EF4-FFF2-40B4-BE49-F238E27FC236}">
                    <a16:creationId xmlns:a16="http://schemas.microsoft.com/office/drawing/2014/main" id="{BFC877F8-DE8C-498C-84D0-A19CC1E95C2F}"/>
                  </a:ext>
                </a:extLst>
              </p:cNvPr>
              <p:cNvSpPr/>
              <p:nvPr/>
            </p:nvSpPr>
            <p:spPr bwMode="auto">
              <a:xfrm>
                <a:off x="9416966" y="3821452"/>
                <a:ext cx="1115445" cy="1499446"/>
              </a:xfrm>
              <a:prstGeom prst="rect">
                <a:avLst/>
              </a:prstGeom>
              <a:solidFill>
                <a:srgbClr val="000000"/>
              </a:solidFill>
              <a:ln w="9525" cap="flat" cmpd="sng" algn="ctr">
                <a:noFill/>
                <a:prstDash val="solid"/>
                <a:headEnd type="none" w="med" len="med"/>
                <a:tailEnd type="none" w="med" len="med"/>
              </a:ln>
              <a:effectLst>
                <a:outerShdw blurRad="152400" sx="102000" sy="102000" algn="ctr" rotWithShape="0">
                  <a:prstClr val="black">
                    <a:alpha val="20000"/>
                  </a:prstClr>
                </a:outerShdw>
              </a:effectLst>
            </p:spPr>
            <p:txBody>
              <a:bodyPr rot="0" spcFirstLastPara="0" vertOverflow="overflow" horzOverflow="overflow" vert="horz" wrap="square" lIns="91440" tIns="822960" rIns="91440" bIns="18288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a:ea typeface="Segoe UI" pitchFamily="34" charset="0"/>
                    <a:cs typeface="Segoe UI" pitchFamily="34" charset="0"/>
                  </a:rPr>
                  <a:t>Extensible</a:t>
                </a:r>
              </a:p>
            </p:txBody>
          </p:sp>
          <p:grpSp>
            <p:nvGrpSpPr>
              <p:cNvPr id="204" name="Group 203">
                <a:extLst>
                  <a:ext uri="{FF2B5EF4-FFF2-40B4-BE49-F238E27FC236}">
                    <a16:creationId xmlns:a16="http://schemas.microsoft.com/office/drawing/2014/main" id="{C6515D1A-9E63-4D2A-9AB1-17EC91601CBE}"/>
                  </a:ext>
                </a:extLst>
              </p:cNvPr>
              <p:cNvGrpSpPr/>
              <p:nvPr/>
            </p:nvGrpSpPr>
            <p:grpSpPr>
              <a:xfrm>
                <a:off x="9839945" y="4125341"/>
                <a:ext cx="269485" cy="266401"/>
                <a:chOff x="10615894" y="4992237"/>
                <a:chExt cx="269485" cy="266401"/>
              </a:xfrm>
            </p:grpSpPr>
            <p:sp>
              <p:nvSpPr>
                <p:cNvPr id="209" name="Freeform: Shape 208">
                  <a:extLst>
                    <a:ext uri="{FF2B5EF4-FFF2-40B4-BE49-F238E27FC236}">
                      <a16:creationId xmlns:a16="http://schemas.microsoft.com/office/drawing/2014/main" id="{2ADE1D1F-51E3-4D3C-A5AB-DA4031F8F91F}"/>
                    </a:ext>
                  </a:extLst>
                </p:cNvPr>
                <p:cNvSpPr/>
                <p:nvPr/>
              </p:nvSpPr>
              <p:spPr>
                <a:xfrm>
                  <a:off x="10747879" y="5041638"/>
                  <a:ext cx="93474" cy="88800"/>
                </a:xfrm>
                <a:custGeom>
                  <a:avLst/>
                  <a:gdLst>
                    <a:gd name="connsiteX0" fmla="*/ 144342 w 143125"/>
                    <a:gd name="connsiteY0" fmla="*/ 80293 h 135969"/>
                    <a:gd name="connsiteX1" fmla="*/ 81796 w 143125"/>
                    <a:gd name="connsiteY1" fmla="*/ 136971 h 135969"/>
                    <a:gd name="connsiteX2" fmla="*/ 43295 w 143125"/>
                    <a:gd name="connsiteY2" fmla="*/ 99186 h 135969"/>
                    <a:gd name="connsiteX3" fmla="*/ 72135 w 143125"/>
                    <a:gd name="connsiteY3" fmla="*/ 66124 h 135969"/>
                    <a:gd name="connsiteX4" fmla="*/ 72135 w 143125"/>
                    <a:gd name="connsiteY4" fmla="*/ 51954 h 135969"/>
                    <a:gd name="connsiteX5" fmla="*/ 72135 w 143125"/>
                    <a:gd name="connsiteY5" fmla="*/ 51954 h 135969"/>
                    <a:gd name="connsiteX6" fmla="*/ 52885 w 143125"/>
                    <a:gd name="connsiteY6" fmla="*/ 51954 h 135969"/>
                    <a:gd name="connsiteX7" fmla="*/ 24045 w 143125"/>
                    <a:gd name="connsiteY7" fmla="*/ 80293 h 135969"/>
                    <a:gd name="connsiteX8" fmla="*/ 0 w 143125"/>
                    <a:gd name="connsiteY8" fmla="*/ 56678 h 135969"/>
                    <a:gd name="connsiteX9" fmla="*/ 62546 w 143125"/>
                    <a:gd name="connsiteY9" fmla="*/ 0 h 135969"/>
                    <a:gd name="connsiteX10" fmla="*/ 144342 w 143125"/>
                    <a:gd name="connsiteY10" fmla="*/ 80293 h 135969"/>
                    <a:gd name="connsiteX11" fmla="*/ 144342 w 143125"/>
                    <a:gd name="connsiteY11" fmla="*/ 80293 h 1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125" h="135969">
                      <a:moveTo>
                        <a:pt x="144342" y="80293"/>
                      </a:moveTo>
                      <a:cubicBezTo>
                        <a:pt x="81796" y="136971"/>
                        <a:pt x="81796" y="136971"/>
                        <a:pt x="81796" y="136971"/>
                      </a:cubicBezTo>
                      <a:cubicBezTo>
                        <a:pt x="43295" y="99186"/>
                        <a:pt x="43295" y="99186"/>
                        <a:pt x="43295" y="99186"/>
                      </a:cubicBezTo>
                      <a:cubicBezTo>
                        <a:pt x="72135" y="66124"/>
                        <a:pt x="72135" y="66124"/>
                        <a:pt x="72135" y="66124"/>
                      </a:cubicBezTo>
                      <a:cubicBezTo>
                        <a:pt x="76930" y="61401"/>
                        <a:pt x="76930" y="56678"/>
                        <a:pt x="72135" y="51954"/>
                      </a:cubicBezTo>
                      <a:lnTo>
                        <a:pt x="72135" y="51954"/>
                      </a:lnTo>
                      <a:cubicBezTo>
                        <a:pt x="67341" y="47231"/>
                        <a:pt x="57680" y="47231"/>
                        <a:pt x="52885" y="51954"/>
                      </a:cubicBezTo>
                      <a:cubicBezTo>
                        <a:pt x="24045" y="80293"/>
                        <a:pt x="24045" y="80293"/>
                        <a:pt x="24045" y="80293"/>
                      </a:cubicBezTo>
                      <a:cubicBezTo>
                        <a:pt x="0" y="56678"/>
                        <a:pt x="0" y="56678"/>
                        <a:pt x="0" y="56678"/>
                      </a:cubicBezTo>
                      <a:cubicBezTo>
                        <a:pt x="62546" y="0"/>
                        <a:pt x="62546" y="0"/>
                        <a:pt x="62546" y="0"/>
                      </a:cubicBezTo>
                      <a:cubicBezTo>
                        <a:pt x="144342" y="80293"/>
                        <a:pt x="144342" y="80293"/>
                        <a:pt x="144342" y="80293"/>
                      </a:cubicBezTo>
                      <a:lnTo>
                        <a:pt x="144342" y="80293"/>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10" name="Freeform: Shape 209">
                  <a:extLst>
                    <a:ext uri="{FF2B5EF4-FFF2-40B4-BE49-F238E27FC236}">
                      <a16:creationId xmlns:a16="http://schemas.microsoft.com/office/drawing/2014/main" id="{9CE5A1A4-3F18-41F1-B782-418B8B10FA09}"/>
                    </a:ext>
                  </a:extLst>
                </p:cNvPr>
                <p:cNvSpPr/>
                <p:nvPr/>
              </p:nvSpPr>
              <p:spPr>
                <a:xfrm>
                  <a:off x="10622156" y="5124923"/>
                  <a:ext cx="130863" cy="130863"/>
                </a:xfrm>
                <a:custGeom>
                  <a:avLst/>
                  <a:gdLst>
                    <a:gd name="connsiteX0" fmla="*/ 206888 w 200375"/>
                    <a:gd name="connsiteY0" fmla="*/ 80293 h 200375"/>
                    <a:gd name="connsiteX1" fmla="*/ 163592 w 200375"/>
                    <a:gd name="connsiteY1" fmla="*/ 37785 h 200375"/>
                    <a:gd name="connsiteX2" fmla="*/ 91457 w 200375"/>
                    <a:gd name="connsiteY2" fmla="*/ 108632 h 200375"/>
                    <a:gd name="connsiteX3" fmla="*/ 72207 w 200375"/>
                    <a:gd name="connsiteY3" fmla="*/ 108632 h 200375"/>
                    <a:gd name="connsiteX4" fmla="*/ 72207 w 200375"/>
                    <a:gd name="connsiteY4" fmla="*/ 108632 h 200375"/>
                    <a:gd name="connsiteX5" fmla="*/ 72207 w 200375"/>
                    <a:gd name="connsiteY5" fmla="*/ 94463 h 200375"/>
                    <a:gd name="connsiteX6" fmla="*/ 149208 w 200375"/>
                    <a:gd name="connsiteY6" fmla="*/ 18893 h 200375"/>
                    <a:gd name="connsiteX7" fmla="*/ 125163 w 200375"/>
                    <a:gd name="connsiteY7" fmla="*/ 0 h 200375"/>
                    <a:gd name="connsiteX8" fmla="*/ 33706 w 200375"/>
                    <a:gd name="connsiteY8" fmla="*/ 89811 h 200375"/>
                    <a:gd name="connsiteX9" fmla="*/ 0 w 200375"/>
                    <a:gd name="connsiteY9" fmla="*/ 203166 h 200375"/>
                    <a:gd name="connsiteX10" fmla="*/ 115502 w 200375"/>
                    <a:gd name="connsiteY10" fmla="*/ 170104 h 200375"/>
                    <a:gd name="connsiteX11" fmla="*/ 206888 w 200375"/>
                    <a:gd name="connsiteY11" fmla="*/ 80293 h 200375"/>
                    <a:gd name="connsiteX12" fmla="*/ 206888 w 200375"/>
                    <a:gd name="connsiteY12" fmla="*/ 80293 h 200375"/>
                    <a:gd name="connsiteX13" fmla="*/ 206888 w 200375"/>
                    <a:gd name="connsiteY13" fmla="*/ 80293 h 2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375" h="200375">
                      <a:moveTo>
                        <a:pt x="206888" y="80293"/>
                      </a:moveTo>
                      <a:cubicBezTo>
                        <a:pt x="163592" y="37785"/>
                        <a:pt x="163592" y="37785"/>
                        <a:pt x="163592" y="37785"/>
                      </a:cubicBezTo>
                      <a:cubicBezTo>
                        <a:pt x="91457" y="108632"/>
                        <a:pt x="91457" y="108632"/>
                        <a:pt x="91457" y="108632"/>
                      </a:cubicBezTo>
                      <a:cubicBezTo>
                        <a:pt x="86663" y="113355"/>
                        <a:pt x="77002" y="113355"/>
                        <a:pt x="72207" y="108632"/>
                      </a:cubicBezTo>
                      <a:lnTo>
                        <a:pt x="72207" y="108632"/>
                      </a:lnTo>
                      <a:cubicBezTo>
                        <a:pt x="67412" y="103909"/>
                        <a:pt x="67412" y="99186"/>
                        <a:pt x="72207" y="94463"/>
                      </a:cubicBezTo>
                      <a:cubicBezTo>
                        <a:pt x="149208" y="18893"/>
                        <a:pt x="149208" y="18893"/>
                        <a:pt x="149208" y="18893"/>
                      </a:cubicBezTo>
                      <a:cubicBezTo>
                        <a:pt x="125163" y="0"/>
                        <a:pt x="125163" y="0"/>
                        <a:pt x="125163" y="0"/>
                      </a:cubicBezTo>
                      <a:cubicBezTo>
                        <a:pt x="33706" y="89811"/>
                        <a:pt x="33706" y="89811"/>
                        <a:pt x="33706" y="89811"/>
                      </a:cubicBezTo>
                      <a:cubicBezTo>
                        <a:pt x="0" y="203166"/>
                        <a:pt x="0" y="203166"/>
                        <a:pt x="0" y="203166"/>
                      </a:cubicBezTo>
                      <a:cubicBezTo>
                        <a:pt x="115502" y="170104"/>
                        <a:pt x="115502" y="170104"/>
                        <a:pt x="115502" y="170104"/>
                      </a:cubicBezTo>
                      <a:lnTo>
                        <a:pt x="206888" y="80293"/>
                      </a:lnTo>
                      <a:lnTo>
                        <a:pt x="206888" y="80293"/>
                      </a:lnTo>
                      <a:lnTo>
                        <a:pt x="206888" y="80293"/>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11" name="Freeform: Shape 210">
                  <a:extLst>
                    <a:ext uri="{FF2B5EF4-FFF2-40B4-BE49-F238E27FC236}">
                      <a16:creationId xmlns:a16="http://schemas.microsoft.com/office/drawing/2014/main" id="{97FAA374-274A-4E3F-A3A9-EE1F78CA4D25}"/>
                    </a:ext>
                  </a:extLst>
                </p:cNvPr>
                <p:cNvSpPr/>
                <p:nvPr/>
              </p:nvSpPr>
              <p:spPr>
                <a:xfrm>
                  <a:off x="10801253" y="4992237"/>
                  <a:ext cx="84126" cy="88800"/>
                </a:xfrm>
                <a:custGeom>
                  <a:avLst/>
                  <a:gdLst>
                    <a:gd name="connsiteX0" fmla="*/ 81868 w 128812"/>
                    <a:gd name="connsiteY0" fmla="*/ 137042 h 135969"/>
                    <a:gd name="connsiteX1" fmla="*/ 134824 w 128812"/>
                    <a:gd name="connsiteY1" fmla="*/ 80365 h 135969"/>
                    <a:gd name="connsiteX2" fmla="*/ 52956 w 128812"/>
                    <a:gd name="connsiteY2" fmla="*/ 0 h 135969"/>
                    <a:gd name="connsiteX3" fmla="*/ 0 w 128812"/>
                    <a:gd name="connsiteY3" fmla="*/ 56678 h 135969"/>
                    <a:gd name="connsiteX4" fmla="*/ 81868 w 128812"/>
                    <a:gd name="connsiteY4" fmla="*/ 137042 h 135969"/>
                    <a:gd name="connsiteX5" fmla="*/ 81868 w 128812"/>
                    <a:gd name="connsiteY5" fmla="*/ 137042 h 135969"/>
                    <a:gd name="connsiteX6" fmla="*/ 81868 w 128812"/>
                    <a:gd name="connsiteY6" fmla="*/ 137042 h 1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812" h="135969">
                      <a:moveTo>
                        <a:pt x="81868" y="137042"/>
                      </a:moveTo>
                      <a:cubicBezTo>
                        <a:pt x="134824" y="80365"/>
                        <a:pt x="134824" y="80365"/>
                        <a:pt x="134824" y="80365"/>
                      </a:cubicBezTo>
                      <a:cubicBezTo>
                        <a:pt x="52956" y="0"/>
                        <a:pt x="52956" y="0"/>
                        <a:pt x="52956" y="0"/>
                      </a:cubicBezTo>
                      <a:cubicBezTo>
                        <a:pt x="0" y="56678"/>
                        <a:pt x="0" y="56678"/>
                        <a:pt x="0" y="56678"/>
                      </a:cubicBezTo>
                      <a:lnTo>
                        <a:pt x="81868" y="137042"/>
                      </a:lnTo>
                      <a:lnTo>
                        <a:pt x="81868" y="137042"/>
                      </a:lnTo>
                      <a:lnTo>
                        <a:pt x="81868" y="137042"/>
                      </a:lnTo>
                      <a:close/>
                    </a:path>
                  </a:pathLst>
                </a:custGeom>
                <a:solidFill>
                  <a:srgbClr val="FFFF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12" name="Freeform: Shape 211">
                  <a:extLst>
                    <a:ext uri="{FF2B5EF4-FFF2-40B4-BE49-F238E27FC236}">
                      <a16:creationId xmlns:a16="http://schemas.microsoft.com/office/drawing/2014/main" id="{CE895069-8087-472D-AE5B-062BF5983553}"/>
                    </a:ext>
                  </a:extLst>
                </p:cNvPr>
                <p:cNvSpPr/>
                <p:nvPr/>
              </p:nvSpPr>
              <p:spPr>
                <a:xfrm>
                  <a:off x="10615894" y="4992237"/>
                  <a:ext cx="261726" cy="266401"/>
                </a:xfrm>
                <a:custGeom>
                  <a:avLst/>
                  <a:gdLst>
                    <a:gd name="connsiteX0" fmla="*/ 317524 w 400751"/>
                    <a:gd name="connsiteY0" fmla="*/ 240951 h 407907"/>
                    <a:gd name="connsiteX1" fmla="*/ 298274 w 400751"/>
                    <a:gd name="connsiteY1" fmla="*/ 240951 h 407907"/>
                    <a:gd name="connsiteX2" fmla="*/ 168387 w 400751"/>
                    <a:gd name="connsiteY2" fmla="*/ 118150 h 407907"/>
                    <a:gd name="connsiteX3" fmla="*/ 173182 w 400751"/>
                    <a:gd name="connsiteY3" fmla="*/ 85088 h 407907"/>
                    <a:gd name="connsiteX4" fmla="*/ 86591 w 400751"/>
                    <a:gd name="connsiteY4" fmla="*/ 0 h 407907"/>
                    <a:gd name="connsiteX5" fmla="*/ 86591 w 400751"/>
                    <a:gd name="connsiteY5" fmla="*/ 0 h 407907"/>
                    <a:gd name="connsiteX6" fmla="*/ 91386 w 400751"/>
                    <a:gd name="connsiteY6" fmla="*/ 23616 h 407907"/>
                    <a:gd name="connsiteX7" fmla="*/ 120225 w 400751"/>
                    <a:gd name="connsiteY7" fmla="*/ 70847 h 407907"/>
                    <a:gd name="connsiteX8" fmla="*/ 72135 w 400751"/>
                    <a:gd name="connsiteY8" fmla="*/ 118078 h 407907"/>
                    <a:gd name="connsiteX9" fmla="*/ 19179 w 400751"/>
                    <a:gd name="connsiteY9" fmla="*/ 75570 h 407907"/>
                    <a:gd name="connsiteX10" fmla="*/ 4795 w 400751"/>
                    <a:gd name="connsiteY10" fmla="*/ 61401 h 407907"/>
                    <a:gd name="connsiteX11" fmla="*/ 0 w 400751"/>
                    <a:gd name="connsiteY11" fmla="*/ 85016 h 407907"/>
                    <a:gd name="connsiteX12" fmla="*/ 86591 w 400751"/>
                    <a:gd name="connsiteY12" fmla="*/ 170033 h 407907"/>
                    <a:gd name="connsiteX13" fmla="*/ 110636 w 400751"/>
                    <a:gd name="connsiteY13" fmla="*/ 170033 h 407907"/>
                    <a:gd name="connsiteX14" fmla="*/ 240522 w 400751"/>
                    <a:gd name="connsiteY14" fmla="*/ 292906 h 407907"/>
                    <a:gd name="connsiteX15" fmla="*/ 235728 w 400751"/>
                    <a:gd name="connsiteY15" fmla="*/ 325968 h 407907"/>
                    <a:gd name="connsiteX16" fmla="*/ 322319 w 400751"/>
                    <a:gd name="connsiteY16" fmla="*/ 410984 h 407907"/>
                    <a:gd name="connsiteX17" fmla="*/ 322319 w 400751"/>
                    <a:gd name="connsiteY17" fmla="*/ 410984 h 407907"/>
                    <a:gd name="connsiteX18" fmla="*/ 317524 w 400751"/>
                    <a:gd name="connsiteY18" fmla="*/ 387369 h 407907"/>
                    <a:gd name="connsiteX19" fmla="*/ 288684 w 400751"/>
                    <a:gd name="connsiteY19" fmla="*/ 344860 h 407907"/>
                    <a:gd name="connsiteX20" fmla="*/ 336774 w 400751"/>
                    <a:gd name="connsiteY20" fmla="*/ 292906 h 407907"/>
                    <a:gd name="connsiteX21" fmla="*/ 384865 w 400751"/>
                    <a:gd name="connsiteY21" fmla="*/ 335414 h 407907"/>
                    <a:gd name="connsiteX22" fmla="*/ 404115 w 400751"/>
                    <a:gd name="connsiteY22" fmla="*/ 349583 h 407907"/>
                    <a:gd name="connsiteX23" fmla="*/ 404115 w 400751"/>
                    <a:gd name="connsiteY23" fmla="*/ 325968 h 407907"/>
                    <a:gd name="connsiteX24" fmla="*/ 317524 w 400751"/>
                    <a:gd name="connsiteY24" fmla="*/ 240951 h 407907"/>
                    <a:gd name="connsiteX25" fmla="*/ 317524 w 400751"/>
                    <a:gd name="connsiteY25" fmla="*/ 240951 h 40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0751" h="407907">
                      <a:moveTo>
                        <a:pt x="317524" y="240951"/>
                      </a:moveTo>
                      <a:cubicBezTo>
                        <a:pt x="312729" y="240951"/>
                        <a:pt x="307935" y="240951"/>
                        <a:pt x="298274" y="240951"/>
                      </a:cubicBezTo>
                      <a:cubicBezTo>
                        <a:pt x="168387" y="118150"/>
                        <a:pt x="168387" y="118150"/>
                        <a:pt x="168387" y="118150"/>
                      </a:cubicBezTo>
                      <a:cubicBezTo>
                        <a:pt x="173182" y="108704"/>
                        <a:pt x="173182" y="99257"/>
                        <a:pt x="173182" y="85088"/>
                      </a:cubicBezTo>
                      <a:cubicBezTo>
                        <a:pt x="173182" y="37785"/>
                        <a:pt x="134681" y="0"/>
                        <a:pt x="86591" y="0"/>
                      </a:cubicBezTo>
                      <a:lnTo>
                        <a:pt x="86591" y="0"/>
                      </a:lnTo>
                      <a:cubicBezTo>
                        <a:pt x="91386" y="23616"/>
                        <a:pt x="91386" y="23616"/>
                        <a:pt x="91386" y="23616"/>
                      </a:cubicBezTo>
                      <a:cubicBezTo>
                        <a:pt x="110636" y="33062"/>
                        <a:pt x="120225" y="51954"/>
                        <a:pt x="120225" y="70847"/>
                      </a:cubicBezTo>
                      <a:cubicBezTo>
                        <a:pt x="120225" y="94463"/>
                        <a:pt x="100975" y="118078"/>
                        <a:pt x="72135" y="118078"/>
                      </a:cubicBezTo>
                      <a:cubicBezTo>
                        <a:pt x="48090" y="118078"/>
                        <a:pt x="24045" y="99186"/>
                        <a:pt x="19179" y="75570"/>
                      </a:cubicBezTo>
                      <a:cubicBezTo>
                        <a:pt x="4795" y="61401"/>
                        <a:pt x="4795" y="61401"/>
                        <a:pt x="4795" y="61401"/>
                      </a:cubicBezTo>
                      <a:cubicBezTo>
                        <a:pt x="4795" y="70847"/>
                        <a:pt x="0" y="80293"/>
                        <a:pt x="0" y="85016"/>
                      </a:cubicBezTo>
                      <a:cubicBezTo>
                        <a:pt x="0" y="132248"/>
                        <a:pt x="43295" y="170033"/>
                        <a:pt x="86591" y="170033"/>
                      </a:cubicBezTo>
                      <a:cubicBezTo>
                        <a:pt x="96180" y="170033"/>
                        <a:pt x="105841" y="170033"/>
                        <a:pt x="110636" y="170033"/>
                      </a:cubicBezTo>
                      <a:cubicBezTo>
                        <a:pt x="240522" y="292906"/>
                        <a:pt x="240522" y="292906"/>
                        <a:pt x="240522" y="292906"/>
                      </a:cubicBezTo>
                      <a:cubicBezTo>
                        <a:pt x="235728" y="302352"/>
                        <a:pt x="235728" y="316522"/>
                        <a:pt x="235728" y="325968"/>
                      </a:cubicBezTo>
                      <a:cubicBezTo>
                        <a:pt x="235728" y="373199"/>
                        <a:pt x="274229" y="410984"/>
                        <a:pt x="322319" y="410984"/>
                      </a:cubicBezTo>
                      <a:lnTo>
                        <a:pt x="322319" y="410984"/>
                      </a:lnTo>
                      <a:cubicBezTo>
                        <a:pt x="317524" y="387369"/>
                        <a:pt x="317524" y="387369"/>
                        <a:pt x="317524" y="387369"/>
                      </a:cubicBezTo>
                      <a:cubicBezTo>
                        <a:pt x="298274" y="377922"/>
                        <a:pt x="288684" y="363753"/>
                        <a:pt x="288684" y="344860"/>
                      </a:cubicBezTo>
                      <a:cubicBezTo>
                        <a:pt x="288684" y="316522"/>
                        <a:pt x="307935" y="292906"/>
                        <a:pt x="336774" y="292906"/>
                      </a:cubicBezTo>
                      <a:cubicBezTo>
                        <a:pt x="360819" y="292906"/>
                        <a:pt x="384865" y="311798"/>
                        <a:pt x="384865" y="335414"/>
                      </a:cubicBezTo>
                      <a:cubicBezTo>
                        <a:pt x="404115" y="349583"/>
                        <a:pt x="404115" y="349583"/>
                        <a:pt x="404115" y="349583"/>
                      </a:cubicBezTo>
                      <a:cubicBezTo>
                        <a:pt x="404115" y="344860"/>
                        <a:pt x="408910" y="335414"/>
                        <a:pt x="404115" y="325968"/>
                      </a:cubicBezTo>
                      <a:cubicBezTo>
                        <a:pt x="404115" y="278736"/>
                        <a:pt x="365686" y="240951"/>
                        <a:pt x="317524" y="240951"/>
                      </a:cubicBezTo>
                      <a:lnTo>
                        <a:pt x="317524" y="240951"/>
                      </a:lnTo>
                      <a:close/>
                    </a:path>
                  </a:pathLst>
                </a:custGeom>
                <a:solidFill>
                  <a:srgbClr val="50E6FF"/>
                </a:solidFill>
                <a:ln w="4321"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nvGrpSpPr>
              <p:cNvPr id="205" name="signup issues" descr="signup issues, key">
                <a:extLst>
                  <a:ext uri="{FF2B5EF4-FFF2-40B4-BE49-F238E27FC236}">
                    <a16:creationId xmlns:a16="http://schemas.microsoft.com/office/drawing/2014/main" id="{0A3DF2B2-EEEB-4F76-ACC6-616C042AAC87}"/>
                  </a:ext>
                </a:extLst>
              </p:cNvPr>
              <p:cNvGrpSpPr/>
              <p:nvPr/>
            </p:nvGrpSpPr>
            <p:grpSpPr>
              <a:xfrm rot="18878040">
                <a:off x="8758691" y="4160504"/>
                <a:ext cx="227020" cy="226978"/>
                <a:chOff x="5411441" y="4807980"/>
                <a:chExt cx="440767" cy="440681"/>
              </a:xfrm>
              <a:solidFill>
                <a:srgbClr val="121D2F"/>
              </a:solidFill>
            </p:grpSpPr>
            <p:sp>
              <p:nvSpPr>
                <p:cNvPr id="206" name="Freeform: Shape 205">
                  <a:extLst>
                    <a:ext uri="{FF2B5EF4-FFF2-40B4-BE49-F238E27FC236}">
                      <a16:creationId xmlns:a16="http://schemas.microsoft.com/office/drawing/2014/main" id="{D8F0DB26-F822-46BB-B508-9CE63D991AF8}"/>
                    </a:ext>
                  </a:extLst>
                </p:cNvPr>
                <p:cNvSpPr/>
                <p:nvPr/>
              </p:nvSpPr>
              <p:spPr>
                <a:xfrm>
                  <a:off x="5411441" y="4955664"/>
                  <a:ext cx="292265" cy="292265"/>
                </a:xfrm>
                <a:custGeom>
                  <a:avLst/>
                  <a:gdLst>
                    <a:gd name="connsiteX0" fmla="*/ 291424 w 292264"/>
                    <a:gd name="connsiteY0" fmla="*/ 34195 h 292264"/>
                    <a:gd name="connsiteX1" fmla="*/ 258825 w 292264"/>
                    <a:gd name="connsiteY1" fmla="*/ 1624 h 292264"/>
                    <a:gd name="connsiteX2" fmla="*/ 1624 w 292264"/>
                    <a:gd name="connsiteY2" fmla="*/ 258600 h 292264"/>
                    <a:gd name="connsiteX3" fmla="*/ 34223 w 292264"/>
                    <a:gd name="connsiteY3" fmla="*/ 291170 h 292264"/>
                    <a:gd name="connsiteX4" fmla="*/ 291424 w 292264"/>
                    <a:gd name="connsiteY4" fmla="*/ 34195 h 2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64" h="292264">
                      <a:moveTo>
                        <a:pt x="291424" y="34195"/>
                      </a:moveTo>
                      <a:lnTo>
                        <a:pt x="258825" y="1624"/>
                      </a:lnTo>
                      <a:lnTo>
                        <a:pt x="1624" y="258600"/>
                      </a:lnTo>
                      <a:lnTo>
                        <a:pt x="34223" y="291170"/>
                      </a:lnTo>
                      <a:lnTo>
                        <a:pt x="291424" y="34195"/>
                      </a:ln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07" name="Freeform: Shape 206">
                  <a:extLst>
                    <a:ext uri="{FF2B5EF4-FFF2-40B4-BE49-F238E27FC236}">
                      <a16:creationId xmlns:a16="http://schemas.microsoft.com/office/drawing/2014/main" id="{F8C746EB-2885-47CB-A13A-222DAA317BDF}"/>
                    </a:ext>
                  </a:extLst>
                </p:cNvPr>
                <p:cNvSpPr/>
                <p:nvPr/>
              </p:nvSpPr>
              <p:spPr>
                <a:xfrm>
                  <a:off x="5475742" y="5148195"/>
                  <a:ext cx="100466" cy="100466"/>
                </a:xfrm>
                <a:custGeom>
                  <a:avLst/>
                  <a:gdLst>
                    <a:gd name="connsiteX0" fmla="*/ 99585 w 100466"/>
                    <a:gd name="connsiteY0" fmla="*/ 34194 h 100466"/>
                    <a:gd name="connsiteX1" fmla="*/ 66986 w 100466"/>
                    <a:gd name="connsiteY1" fmla="*/ 1624 h 100466"/>
                    <a:gd name="connsiteX2" fmla="*/ 1624 w 100466"/>
                    <a:gd name="connsiteY2" fmla="*/ 66928 h 100466"/>
                    <a:gd name="connsiteX3" fmla="*/ 34224 w 100466"/>
                    <a:gd name="connsiteY3" fmla="*/ 99499 h 100466"/>
                    <a:gd name="connsiteX4" fmla="*/ 99585 w 100466"/>
                    <a:gd name="connsiteY4" fmla="*/ 34194 h 10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6" h="100466">
                      <a:moveTo>
                        <a:pt x="99585" y="34194"/>
                      </a:moveTo>
                      <a:lnTo>
                        <a:pt x="66986" y="1624"/>
                      </a:lnTo>
                      <a:lnTo>
                        <a:pt x="1624" y="66928"/>
                      </a:lnTo>
                      <a:lnTo>
                        <a:pt x="34224" y="99499"/>
                      </a:lnTo>
                      <a:lnTo>
                        <a:pt x="99585" y="34194"/>
                      </a:ln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sp>
              <p:nvSpPr>
                <p:cNvPr id="208" name="Freeform: Shape 207">
                  <a:extLst>
                    <a:ext uri="{FF2B5EF4-FFF2-40B4-BE49-F238E27FC236}">
                      <a16:creationId xmlns:a16="http://schemas.microsoft.com/office/drawing/2014/main" id="{F99F2E52-5030-4584-9DC0-8FF69FBBF55C}"/>
                    </a:ext>
                  </a:extLst>
                </p:cNvPr>
                <p:cNvSpPr/>
                <p:nvPr/>
              </p:nvSpPr>
              <p:spPr>
                <a:xfrm>
                  <a:off x="5619309" y="4807980"/>
                  <a:ext cx="232899" cy="232899"/>
                </a:xfrm>
                <a:custGeom>
                  <a:avLst/>
                  <a:gdLst>
                    <a:gd name="connsiteX0" fmla="*/ 116688 w 232898"/>
                    <a:gd name="connsiteY0" fmla="*/ 1624 h 232898"/>
                    <a:gd name="connsiteX1" fmla="*/ 1624 w 232898"/>
                    <a:gd name="connsiteY1" fmla="*/ 116587 h 232898"/>
                    <a:gd name="connsiteX2" fmla="*/ 116688 w 232898"/>
                    <a:gd name="connsiteY2" fmla="*/ 231550 h 232898"/>
                    <a:gd name="connsiteX3" fmla="*/ 231752 w 232898"/>
                    <a:gd name="connsiteY3" fmla="*/ 116587 h 232898"/>
                    <a:gd name="connsiteX4" fmla="*/ 116688 w 232898"/>
                    <a:gd name="connsiteY4" fmla="*/ 1624 h 232898"/>
                    <a:gd name="connsiteX5" fmla="*/ 116688 w 232898"/>
                    <a:gd name="connsiteY5" fmla="*/ 185873 h 232898"/>
                    <a:gd name="connsiteX6" fmla="*/ 47342 w 232898"/>
                    <a:gd name="connsiteY6" fmla="*/ 116587 h 232898"/>
                    <a:gd name="connsiteX7" fmla="*/ 116688 w 232898"/>
                    <a:gd name="connsiteY7" fmla="*/ 47302 h 232898"/>
                    <a:gd name="connsiteX8" fmla="*/ 186035 w 232898"/>
                    <a:gd name="connsiteY8" fmla="*/ 116587 h 232898"/>
                    <a:gd name="connsiteX9" fmla="*/ 116688 w 232898"/>
                    <a:gd name="connsiteY9" fmla="*/ 185873 h 23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98" h="232898">
                      <a:moveTo>
                        <a:pt x="116688" y="1624"/>
                      </a:moveTo>
                      <a:cubicBezTo>
                        <a:pt x="53114" y="1624"/>
                        <a:pt x="1624" y="53069"/>
                        <a:pt x="1624" y="116587"/>
                      </a:cubicBezTo>
                      <a:cubicBezTo>
                        <a:pt x="1624" y="180105"/>
                        <a:pt x="53114" y="231550"/>
                        <a:pt x="116688" y="231550"/>
                      </a:cubicBezTo>
                      <a:cubicBezTo>
                        <a:pt x="180262" y="231550"/>
                        <a:pt x="231752" y="180105"/>
                        <a:pt x="231752" y="116587"/>
                      </a:cubicBezTo>
                      <a:cubicBezTo>
                        <a:pt x="231752" y="53069"/>
                        <a:pt x="180185" y="1624"/>
                        <a:pt x="116688" y="1624"/>
                      </a:cubicBezTo>
                      <a:close/>
                      <a:moveTo>
                        <a:pt x="116688" y="185873"/>
                      </a:moveTo>
                      <a:cubicBezTo>
                        <a:pt x="78359" y="185873"/>
                        <a:pt x="47342" y="154883"/>
                        <a:pt x="47342" y="116587"/>
                      </a:cubicBezTo>
                      <a:cubicBezTo>
                        <a:pt x="47342" y="78292"/>
                        <a:pt x="78359" y="47302"/>
                        <a:pt x="116688" y="47302"/>
                      </a:cubicBezTo>
                      <a:cubicBezTo>
                        <a:pt x="155017" y="47302"/>
                        <a:pt x="186035" y="78292"/>
                        <a:pt x="186035" y="116587"/>
                      </a:cubicBezTo>
                      <a:cubicBezTo>
                        <a:pt x="186035" y="154883"/>
                        <a:pt x="154940" y="185873"/>
                        <a:pt x="116688" y="185873"/>
                      </a:cubicBezTo>
                      <a:close/>
                    </a:path>
                  </a:pathLst>
                </a:custGeom>
                <a:grpFill/>
                <a:ln w="4517"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endParaRPr>
                </a:p>
              </p:txBody>
            </p:sp>
          </p:grpSp>
        </p:grpSp>
        <p:grpSp>
          <p:nvGrpSpPr>
            <p:cNvPr id="152" name="Graphic 93">
              <a:extLst>
                <a:ext uri="{FF2B5EF4-FFF2-40B4-BE49-F238E27FC236}">
                  <a16:creationId xmlns:a16="http://schemas.microsoft.com/office/drawing/2014/main" id="{B6013CEF-A3D0-4C73-9693-35CCA2C8BC98}"/>
                </a:ext>
              </a:extLst>
            </p:cNvPr>
            <p:cNvGrpSpPr/>
            <p:nvPr/>
          </p:nvGrpSpPr>
          <p:grpSpPr>
            <a:xfrm>
              <a:off x="5288230" y="4148737"/>
              <a:ext cx="486893" cy="388447"/>
              <a:chOff x="5288230" y="4148737"/>
              <a:chExt cx="486893" cy="388447"/>
            </a:xfrm>
          </p:grpSpPr>
          <p:sp>
            <p:nvSpPr>
              <p:cNvPr id="185" name="Freeform: Shape 184">
                <a:extLst>
                  <a:ext uri="{FF2B5EF4-FFF2-40B4-BE49-F238E27FC236}">
                    <a16:creationId xmlns:a16="http://schemas.microsoft.com/office/drawing/2014/main" id="{AA80A617-FD52-4A47-9D0C-38DFD0F15791}"/>
                  </a:ext>
                </a:extLst>
              </p:cNvPr>
              <p:cNvSpPr/>
              <p:nvPr/>
            </p:nvSpPr>
            <p:spPr>
              <a:xfrm>
                <a:off x="5479859" y="4280933"/>
                <a:ext cx="42699" cy="70468"/>
              </a:xfrm>
              <a:custGeom>
                <a:avLst/>
                <a:gdLst>
                  <a:gd name="connsiteX0" fmla="*/ 30261 w 42699"/>
                  <a:gd name="connsiteY0" fmla="*/ 69905 h 70468"/>
                  <a:gd name="connsiteX1" fmla="*/ 25040 w 42699"/>
                  <a:gd name="connsiteY1" fmla="*/ 65109 h 70468"/>
                  <a:gd name="connsiteX2" fmla="*/ 995 w 42699"/>
                  <a:gd name="connsiteY2" fmla="*/ 13431 h 70468"/>
                  <a:gd name="connsiteX3" fmla="*/ 5089 w 42699"/>
                  <a:gd name="connsiteY3" fmla="*/ 995 h 70468"/>
                  <a:gd name="connsiteX4" fmla="*/ 17526 w 42699"/>
                  <a:gd name="connsiteY4" fmla="*/ 5089 h 70468"/>
                  <a:gd name="connsiteX5" fmla="*/ 17775 w 42699"/>
                  <a:gd name="connsiteY5" fmla="*/ 5626 h 70468"/>
                  <a:gd name="connsiteX6" fmla="*/ 41833 w 42699"/>
                  <a:gd name="connsiteY6" fmla="*/ 57304 h 70468"/>
                  <a:gd name="connsiteX7" fmla="*/ 37346 w 42699"/>
                  <a:gd name="connsiteY7" fmla="*/ 69604 h 70468"/>
                  <a:gd name="connsiteX8" fmla="*/ 30261 w 42699"/>
                  <a:gd name="connsiteY8" fmla="*/ 69905 h 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99" h="70468">
                    <a:moveTo>
                      <a:pt x="30261" y="69905"/>
                    </a:moveTo>
                    <a:cubicBezTo>
                      <a:pt x="27950" y="69067"/>
                      <a:pt x="26070" y="67340"/>
                      <a:pt x="25040" y="65109"/>
                    </a:cubicBezTo>
                    <a:lnTo>
                      <a:pt x="995" y="13431"/>
                    </a:lnTo>
                    <a:cubicBezTo>
                      <a:pt x="-1309" y="8866"/>
                      <a:pt x="524" y="3299"/>
                      <a:pt x="5089" y="995"/>
                    </a:cubicBezTo>
                    <a:cubicBezTo>
                      <a:pt x="9654" y="-1308"/>
                      <a:pt x="15222" y="524"/>
                      <a:pt x="17526" y="5089"/>
                    </a:cubicBezTo>
                    <a:cubicBezTo>
                      <a:pt x="17615" y="5265"/>
                      <a:pt x="17698" y="5445"/>
                      <a:pt x="17775" y="5626"/>
                    </a:cubicBezTo>
                    <a:lnTo>
                      <a:pt x="41833" y="57304"/>
                    </a:lnTo>
                    <a:cubicBezTo>
                      <a:pt x="43991" y="61939"/>
                      <a:pt x="41981" y="67447"/>
                      <a:pt x="37346" y="69604"/>
                    </a:cubicBezTo>
                    <a:cubicBezTo>
                      <a:pt x="35117" y="70641"/>
                      <a:pt x="32569" y="70749"/>
                      <a:pt x="30261" y="69905"/>
                    </a:cubicBezTo>
                    <a:close/>
                  </a:path>
                </a:pathLst>
              </a:custGeom>
              <a:solidFill>
                <a:schemeClr val="bg1"/>
              </a:solidFill>
              <a:ln w="128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F648E08-AB6D-4633-9142-C10604ECB2AE}"/>
                  </a:ext>
                </a:extLst>
              </p:cNvPr>
              <p:cNvSpPr/>
              <p:nvPr/>
            </p:nvSpPr>
            <p:spPr>
              <a:xfrm>
                <a:off x="5507934" y="4268535"/>
                <a:ext cx="42442" cy="69937"/>
              </a:xfrm>
              <a:custGeom>
                <a:avLst/>
                <a:gdLst>
                  <a:gd name="connsiteX0" fmla="*/ 30011 w 42442"/>
                  <a:gd name="connsiteY0" fmla="*/ 69368 h 69937"/>
                  <a:gd name="connsiteX1" fmla="*/ 24791 w 42442"/>
                  <a:gd name="connsiteY1" fmla="*/ 64584 h 69937"/>
                  <a:gd name="connsiteX2" fmla="*/ 745 w 42442"/>
                  <a:gd name="connsiteY2" fmla="*/ 12894 h 69937"/>
                  <a:gd name="connsiteX3" fmla="*/ 5626 w 42442"/>
                  <a:gd name="connsiteY3" fmla="*/ 745 h 69937"/>
                  <a:gd name="connsiteX4" fmla="*/ 17526 w 42442"/>
                  <a:gd name="connsiteY4" fmla="*/ 5089 h 69937"/>
                  <a:gd name="connsiteX5" fmla="*/ 41571 w 42442"/>
                  <a:gd name="connsiteY5" fmla="*/ 56779 h 69937"/>
                  <a:gd name="connsiteX6" fmla="*/ 37108 w 42442"/>
                  <a:gd name="connsiteY6" fmla="*/ 69069 h 69937"/>
                  <a:gd name="connsiteX7" fmla="*/ 29998 w 42442"/>
                  <a:gd name="connsiteY7" fmla="*/ 69368 h 6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 h="69937">
                    <a:moveTo>
                      <a:pt x="30011" y="69368"/>
                    </a:moveTo>
                    <a:cubicBezTo>
                      <a:pt x="27704" y="68530"/>
                      <a:pt x="25826" y="66809"/>
                      <a:pt x="24791" y="64584"/>
                    </a:cubicBezTo>
                    <a:lnTo>
                      <a:pt x="745" y="12894"/>
                    </a:lnTo>
                    <a:cubicBezTo>
                      <a:pt x="-1262" y="8191"/>
                      <a:pt x="924" y="2752"/>
                      <a:pt x="5626" y="745"/>
                    </a:cubicBezTo>
                    <a:cubicBezTo>
                      <a:pt x="10118" y="-1172"/>
                      <a:pt x="15326" y="729"/>
                      <a:pt x="17526" y="5089"/>
                    </a:cubicBezTo>
                    <a:lnTo>
                      <a:pt x="41571" y="56779"/>
                    </a:lnTo>
                    <a:cubicBezTo>
                      <a:pt x="43732" y="61406"/>
                      <a:pt x="41734" y="66908"/>
                      <a:pt x="37108" y="69069"/>
                    </a:cubicBezTo>
                    <a:cubicBezTo>
                      <a:pt x="34873" y="70113"/>
                      <a:pt x="32313" y="70220"/>
                      <a:pt x="29998" y="69368"/>
                    </a:cubicBezTo>
                    <a:close/>
                  </a:path>
                </a:pathLst>
              </a:custGeom>
              <a:solidFill>
                <a:schemeClr val="bg1"/>
              </a:solidFill>
              <a:ln w="128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CD9B5A8-465C-4D1B-A8A1-D182D204F824}"/>
                  </a:ext>
                </a:extLst>
              </p:cNvPr>
              <p:cNvSpPr/>
              <p:nvPr/>
            </p:nvSpPr>
            <p:spPr>
              <a:xfrm>
                <a:off x="5288230" y="4148737"/>
                <a:ext cx="202778" cy="98441"/>
              </a:xfrm>
              <a:custGeom>
                <a:avLst/>
                <a:gdLst>
                  <a:gd name="connsiteX0" fmla="*/ 190347 w 202778"/>
                  <a:gd name="connsiteY0" fmla="*/ 97885 h 98441"/>
                  <a:gd name="connsiteX1" fmla="*/ 185127 w 202778"/>
                  <a:gd name="connsiteY1" fmla="*/ 93101 h 98441"/>
                  <a:gd name="connsiteX2" fmla="*/ 13901 w 202778"/>
                  <a:gd name="connsiteY2" fmla="*/ 30587 h 98441"/>
                  <a:gd name="connsiteX3" fmla="*/ 13879 w 202778"/>
                  <a:gd name="connsiteY3" fmla="*/ 30597 h 98441"/>
                  <a:gd name="connsiteX4" fmla="*/ 1236 w 202778"/>
                  <a:gd name="connsiteY4" fmla="*/ 27193 h 98441"/>
                  <a:gd name="connsiteX5" fmla="*/ 4640 w 202778"/>
                  <a:gd name="connsiteY5" fmla="*/ 14550 h 98441"/>
                  <a:gd name="connsiteX6" fmla="*/ 6074 w 202778"/>
                  <a:gd name="connsiteY6" fmla="*/ 13881 h 98441"/>
                  <a:gd name="connsiteX7" fmla="*/ 118803 w 202778"/>
                  <a:gd name="connsiteY7" fmla="*/ 8982 h 98441"/>
                  <a:gd name="connsiteX8" fmla="*/ 201907 w 202778"/>
                  <a:gd name="connsiteY8" fmla="*/ 85283 h 98441"/>
                  <a:gd name="connsiteX9" fmla="*/ 197444 w 202778"/>
                  <a:gd name="connsiteY9" fmla="*/ 97573 h 98441"/>
                  <a:gd name="connsiteX10" fmla="*/ 190334 w 202778"/>
                  <a:gd name="connsiteY10" fmla="*/ 97872 h 9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778" h="98441">
                    <a:moveTo>
                      <a:pt x="190347" y="97885"/>
                    </a:moveTo>
                    <a:cubicBezTo>
                      <a:pt x="188040" y="97047"/>
                      <a:pt x="186162" y="95326"/>
                      <a:pt x="185127" y="93101"/>
                    </a:cubicBezTo>
                    <a:cubicBezTo>
                      <a:pt x="155106" y="28556"/>
                      <a:pt x="78446" y="567"/>
                      <a:pt x="13901" y="30587"/>
                    </a:cubicBezTo>
                    <a:cubicBezTo>
                      <a:pt x="13894" y="30590"/>
                      <a:pt x="13886" y="30593"/>
                      <a:pt x="13879" y="30597"/>
                    </a:cubicBezTo>
                    <a:cubicBezTo>
                      <a:pt x="9448" y="33148"/>
                      <a:pt x="3788" y="31624"/>
                      <a:pt x="1236" y="27193"/>
                    </a:cubicBezTo>
                    <a:cubicBezTo>
                      <a:pt x="-1315" y="22762"/>
                      <a:pt x="209" y="17102"/>
                      <a:pt x="4640" y="14550"/>
                    </a:cubicBezTo>
                    <a:cubicBezTo>
                      <a:pt x="5098" y="14287"/>
                      <a:pt x="5578" y="14063"/>
                      <a:pt x="6074" y="13881"/>
                    </a:cubicBezTo>
                    <a:cubicBezTo>
                      <a:pt x="41488" y="-2744"/>
                      <a:pt x="82081" y="-4508"/>
                      <a:pt x="118803" y="8982"/>
                    </a:cubicBezTo>
                    <a:cubicBezTo>
                      <a:pt x="155585" y="22294"/>
                      <a:pt x="185510" y="49770"/>
                      <a:pt x="201907" y="85283"/>
                    </a:cubicBezTo>
                    <a:cubicBezTo>
                      <a:pt x="204068" y="89909"/>
                      <a:pt x="202070" y="95412"/>
                      <a:pt x="197444" y="97573"/>
                    </a:cubicBezTo>
                    <a:cubicBezTo>
                      <a:pt x="195209" y="98617"/>
                      <a:pt x="192649" y="98725"/>
                      <a:pt x="190334" y="97872"/>
                    </a:cubicBezTo>
                    <a:close/>
                  </a:path>
                </a:pathLst>
              </a:custGeom>
              <a:solidFill>
                <a:schemeClr val="bg1"/>
              </a:solidFill>
              <a:ln w="128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00E3546-0BB2-412A-A68B-DC6B77FB3982}"/>
                  </a:ext>
                </a:extLst>
              </p:cNvPr>
              <p:cNvSpPr/>
              <p:nvPr/>
            </p:nvSpPr>
            <p:spPr>
              <a:xfrm>
                <a:off x="5450535" y="4225714"/>
                <a:ext cx="111017" cy="110915"/>
              </a:xfrm>
              <a:custGeom>
                <a:avLst/>
                <a:gdLst>
                  <a:gd name="connsiteX0" fmla="*/ 27605 w 111017"/>
                  <a:gd name="connsiteY0" fmla="*/ 4474 h 110915"/>
                  <a:gd name="connsiteX1" fmla="*/ 4411 w 111017"/>
                  <a:gd name="connsiteY1" fmla="*/ 67633 h 110915"/>
                  <a:gd name="connsiteX2" fmla="*/ 4460 w 111017"/>
                  <a:gd name="connsiteY2" fmla="*/ 67737 h 110915"/>
                  <a:gd name="connsiteX3" fmla="*/ 24558 w 111017"/>
                  <a:gd name="connsiteY3" fmla="*/ 110916 h 110915"/>
                  <a:gd name="connsiteX4" fmla="*/ 111018 w 111017"/>
                  <a:gd name="connsiteY4" fmla="*/ 70746 h 110915"/>
                  <a:gd name="connsiteX5" fmla="*/ 90881 w 111017"/>
                  <a:gd name="connsiteY5" fmla="*/ 27568 h 110915"/>
                  <a:gd name="connsiteX6" fmla="*/ 27703 w 111017"/>
                  <a:gd name="connsiteY6" fmla="*/ 4429 h 110915"/>
                  <a:gd name="connsiteX7" fmla="*/ 27605 w 111017"/>
                  <a:gd name="connsiteY7" fmla="*/ 4474 h 11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17" h="110915">
                    <a:moveTo>
                      <a:pt x="27605" y="4474"/>
                    </a:moveTo>
                    <a:cubicBezTo>
                      <a:pt x="3760" y="15510"/>
                      <a:pt x="-6625" y="43787"/>
                      <a:pt x="4411" y="67633"/>
                    </a:cubicBezTo>
                    <a:cubicBezTo>
                      <a:pt x="4428" y="67668"/>
                      <a:pt x="4444" y="67702"/>
                      <a:pt x="4460" y="67737"/>
                    </a:cubicBezTo>
                    <a:lnTo>
                      <a:pt x="24558" y="110916"/>
                    </a:lnTo>
                    <a:lnTo>
                      <a:pt x="111018" y="70746"/>
                    </a:lnTo>
                    <a:lnTo>
                      <a:pt x="90881" y="27568"/>
                    </a:lnTo>
                    <a:cubicBezTo>
                      <a:pt x="79824" y="3732"/>
                      <a:pt x="51539" y="-6628"/>
                      <a:pt x="27703" y="4429"/>
                    </a:cubicBezTo>
                    <a:cubicBezTo>
                      <a:pt x="27670" y="4444"/>
                      <a:pt x="27638" y="4459"/>
                      <a:pt x="27605" y="4474"/>
                    </a:cubicBezTo>
                    <a:close/>
                  </a:path>
                </a:pathLst>
              </a:custGeom>
              <a:solidFill>
                <a:srgbClr val="50E6FF"/>
              </a:solidFill>
              <a:ln w="128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14EC1F4A-533A-4CF3-8ED9-ED4C6270D51E}"/>
                  </a:ext>
                </a:extLst>
              </p:cNvPr>
              <p:cNvSpPr/>
              <p:nvPr/>
            </p:nvSpPr>
            <p:spPr>
              <a:xfrm>
                <a:off x="5572670" y="4438435"/>
                <a:ext cx="202454" cy="98748"/>
              </a:xfrm>
              <a:custGeom>
                <a:avLst/>
                <a:gdLst>
                  <a:gd name="connsiteX0" fmla="*/ 84099 w 202454"/>
                  <a:gd name="connsiteY0" fmla="*/ 89733 h 98748"/>
                  <a:gd name="connsiteX1" fmla="*/ 995 w 202454"/>
                  <a:gd name="connsiteY1" fmla="*/ 13431 h 98748"/>
                  <a:gd name="connsiteX2" fmla="*/ 5089 w 202454"/>
                  <a:gd name="connsiteY2" fmla="*/ 995 h 98748"/>
                  <a:gd name="connsiteX3" fmla="*/ 17526 w 202454"/>
                  <a:gd name="connsiteY3" fmla="*/ 5089 h 98748"/>
                  <a:gd name="connsiteX4" fmla="*/ 17775 w 202454"/>
                  <a:gd name="connsiteY4" fmla="*/ 5626 h 98748"/>
                  <a:gd name="connsiteX5" fmla="*/ 189001 w 202454"/>
                  <a:gd name="connsiteY5" fmla="*/ 68141 h 98748"/>
                  <a:gd name="connsiteX6" fmla="*/ 189023 w 202454"/>
                  <a:gd name="connsiteY6" fmla="*/ 68131 h 98748"/>
                  <a:gd name="connsiteX7" fmla="*/ 201460 w 202454"/>
                  <a:gd name="connsiteY7" fmla="*/ 72225 h 98748"/>
                  <a:gd name="connsiteX8" fmla="*/ 197365 w 202454"/>
                  <a:gd name="connsiteY8" fmla="*/ 84661 h 98748"/>
                  <a:gd name="connsiteX9" fmla="*/ 196828 w 202454"/>
                  <a:gd name="connsiteY9" fmla="*/ 84911 h 98748"/>
                  <a:gd name="connsiteX10" fmla="*/ 84099 w 202454"/>
                  <a:gd name="connsiteY10" fmla="*/ 89733 h 9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54" h="98748">
                    <a:moveTo>
                      <a:pt x="84099" y="89733"/>
                    </a:moveTo>
                    <a:cubicBezTo>
                      <a:pt x="47317" y="76421"/>
                      <a:pt x="17392" y="48945"/>
                      <a:pt x="995" y="13431"/>
                    </a:cubicBezTo>
                    <a:cubicBezTo>
                      <a:pt x="-1309" y="8866"/>
                      <a:pt x="524" y="3299"/>
                      <a:pt x="5089" y="995"/>
                    </a:cubicBezTo>
                    <a:cubicBezTo>
                      <a:pt x="9654" y="-1308"/>
                      <a:pt x="15222" y="524"/>
                      <a:pt x="17526" y="5089"/>
                    </a:cubicBezTo>
                    <a:cubicBezTo>
                      <a:pt x="17615" y="5265"/>
                      <a:pt x="17698" y="5445"/>
                      <a:pt x="17775" y="5626"/>
                    </a:cubicBezTo>
                    <a:cubicBezTo>
                      <a:pt x="47796" y="70171"/>
                      <a:pt x="124456" y="98160"/>
                      <a:pt x="189001" y="68141"/>
                    </a:cubicBezTo>
                    <a:cubicBezTo>
                      <a:pt x="189009" y="68137"/>
                      <a:pt x="189015" y="68135"/>
                      <a:pt x="189023" y="68131"/>
                    </a:cubicBezTo>
                    <a:cubicBezTo>
                      <a:pt x="193588" y="65826"/>
                      <a:pt x="199155" y="67660"/>
                      <a:pt x="201460" y="72225"/>
                    </a:cubicBezTo>
                    <a:cubicBezTo>
                      <a:pt x="203762" y="76790"/>
                      <a:pt x="201930" y="82357"/>
                      <a:pt x="197365" y="84661"/>
                    </a:cubicBezTo>
                    <a:cubicBezTo>
                      <a:pt x="197189" y="84750"/>
                      <a:pt x="197009" y="84834"/>
                      <a:pt x="196828" y="84911"/>
                    </a:cubicBezTo>
                    <a:cubicBezTo>
                      <a:pt x="161404" y="101511"/>
                      <a:pt x="120811" y="103247"/>
                      <a:pt x="84099" y="89733"/>
                    </a:cubicBezTo>
                    <a:close/>
                  </a:path>
                </a:pathLst>
              </a:custGeom>
              <a:solidFill>
                <a:schemeClr val="bg1"/>
              </a:solidFill>
              <a:ln w="128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0C5A3830-8F46-415E-921E-FEE58F86B02B}"/>
                  </a:ext>
                </a:extLst>
              </p:cNvPr>
              <p:cNvSpPr/>
              <p:nvPr/>
            </p:nvSpPr>
            <p:spPr>
              <a:xfrm>
                <a:off x="5502301" y="4349308"/>
                <a:ext cx="110912" cy="110886"/>
              </a:xfrm>
              <a:custGeom>
                <a:avLst/>
                <a:gdLst>
                  <a:gd name="connsiteX0" fmla="*/ 83361 w 110912"/>
                  <a:gd name="connsiteY0" fmla="*/ 106403 h 110886"/>
                  <a:gd name="connsiteX1" fmla="*/ 106478 w 110912"/>
                  <a:gd name="connsiteY1" fmla="*/ 43216 h 110886"/>
                  <a:gd name="connsiteX2" fmla="*/ 106442 w 110912"/>
                  <a:gd name="connsiteY2" fmla="*/ 43140 h 110886"/>
                  <a:gd name="connsiteX3" fmla="*/ 86357 w 110912"/>
                  <a:gd name="connsiteY3" fmla="*/ 0 h 110886"/>
                  <a:gd name="connsiteX4" fmla="*/ 0 w 110912"/>
                  <a:gd name="connsiteY4" fmla="*/ 40182 h 110886"/>
                  <a:gd name="connsiteX5" fmla="*/ 20085 w 110912"/>
                  <a:gd name="connsiteY5" fmla="*/ 83361 h 110886"/>
                  <a:gd name="connsiteX6" fmla="*/ 83286 w 110912"/>
                  <a:gd name="connsiteY6" fmla="*/ 106438 h 110886"/>
                  <a:gd name="connsiteX7" fmla="*/ 83361 w 110912"/>
                  <a:gd name="connsiteY7" fmla="*/ 106403 h 1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2" h="110886">
                    <a:moveTo>
                      <a:pt x="83361" y="106403"/>
                    </a:moveTo>
                    <a:cubicBezTo>
                      <a:pt x="107192" y="95338"/>
                      <a:pt x="117542" y="67049"/>
                      <a:pt x="106478" y="43216"/>
                    </a:cubicBezTo>
                    <a:cubicBezTo>
                      <a:pt x="106465" y="43191"/>
                      <a:pt x="106453" y="43166"/>
                      <a:pt x="106442" y="43140"/>
                    </a:cubicBezTo>
                    <a:lnTo>
                      <a:pt x="86357" y="0"/>
                    </a:lnTo>
                    <a:lnTo>
                      <a:pt x="0" y="40182"/>
                    </a:lnTo>
                    <a:lnTo>
                      <a:pt x="20085" y="83361"/>
                    </a:lnTo>
                    <a:cubicBezTo>
                      <a:pt x="31165" y="107186"/>
                      <a:pt x="59461" y="117518"/>
                      <a:pt x="83286" y="106438"/>
                    </a:cubicBezTo>
                    <a:cubicBezTo>
                      <a:pt x="83311" y="106426"/>
                      <a:pt x="83336" y="106415"/>
                      <a:pt x="83361" y="106403"/>
                    </a:cubicBezTo>
                    <a:close/>
                  </a:path>
                </a:pathLst>
              </a:custGeom>
              <a:solidFill>
                <a:srgbClr val="50E6FF"/>
              </a:solidFill>
              <a:ln w="1285" cap="flat">
                <a:noFill/>
                <a:prstDash val="solid"/>
                <a:miter/>
              </a:ln>
            </p:spPr>
            <p:txBody>
              <a:bodyPr rtlCol="0" anchor="ctr"/>
              <a:lstStyle/>
              <a:p>
                <a:endParaRPr lang="en-US"/>
              </a:p>
            </p:txBody>
          </p:sp>
        </p:grpSp>
        <p:grpSp>
          <p:nvGrpSpPr>
            <p:cNvPr id="182" name="Graphic 67">
              <a:extLst>
                <a:ext uri="{FF2B5EF4-FFF2-40B4-BE49-F238E27FC236}">
                  <a16:creationId xmlns:a16="http://schemas.microsoft.com/office/drawing/2014/main" id="{8B7B01EC-5CA6-49A7-B6C2-2ACD04B5A788}"/>
                </a:ext>
              </a:extLst>
            </p:cNvPr>
            <p:cNvGrpSpPr/>
            <p:nvPr/>
          </p:nvGrpSpPr>
          <p:grpSpPr>
            <a:xfrm>
              <a:off x="8679465" y="4088478"/>
              <a:ext cx="360069" cy="456160"/>
              <a:chOff x="8679465" y="4088478"/>
              <a:chExt cx="360069" cy="456160"/>
            </a:xfrm>
          </p:grpSpPr>
          <p:sp>
            <p:nvSpPr>
              <p:cNvPr id="183" name="Freeform: Shape 182">
                <a:extLst>
                  <a:ext uri="{FF2B5EF4-FFF2-40B4-BE49-F238E27FC236}">
                    <a16:creationId xmlns:a16="http://schemas.microsoft.com/office/drawing/2014/main" id="{86BAA778-664D-4721-90D4-E5F92E4D4AF5}"/>
                  </a:ext>
                </a:extLst>
              </p:cNvPr>
              <p:cNvSpPr/>
              <p:nvPr/>
            </p:nvSpPr>
            <p:spPr>
              <a:xfrm>
                <a:off x="8679465" y="4088478"/>
                <a:ext cx="360069" cy="456160"/>
              </a:xfrm>
              <a:custGeom>
                <a:avLst/>
                <a:gdLst>
                  <a:gd name="connsiteX0" fmla="*/ 185122 w 360069"/>
                  <a:gd name="connsiteY0" fmla="*/ 0 h 456160"/>
                  <a:gd name="connsiteX1" fmla="*/ 360069 w 360069"/>
                  <a:gd name="connsiteY1" fmla="*/ 93139 h 456160"/>
                  <a:gd name="connsiteX2" fmla="*/ 359037 w 360069"/>
                  <a:gd name="connsiteY2" fmla="*/ 215237 h 456160"/>
                  <a:gd name="connsiteX3" fmla="*/ 358895 w 360069"/>
                  <a:gd name="connsiteY3" fmla="*/ 221748 h 456160"/>
                  <a:gd name="connsiteX4" fmla="*/ 245744 w 360069"/>
                  <a:gd name="connsiteY4" fmla="*/ 414981 h 456160"/>
                  <a:gd name="connsiteX5" fmla="*/ 180035 w 360069"/>
                  <a:gd name="connsiteY5" fmla="*/ 456161 h 456160"/>
                  <a:gd name="connsiteX6" fmla="*/ 112439 w 360069"/>
                  <a:gd name="connsiteY6" fmla="*/ 413469 h 456160"/>
                  <a:gd name="connsiteX7" fmla="*/ 356 w 360069"/>
                  <a:gd name="connsiteY7" fmla="*/ 225163 h 456160"/>
                  <a:gd name="connsiteX8" fmla="*/ 0 w 360069"/>
                  <a:gd name="connsiteY8" fmla="*/ 212000 h 456160"/>
                  <a:gd name="connsiteX9" fmla="*/ 0 w 360069"/>
                  <a:gd name="connsiteY9" fmla="*/ 93139 h 45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69" h="456160">
                    <a:moveTo>
                      <a:pt x="185122" y="0"/>
                    </a:moveTo>
                    <a:lnTo>
                      <a:pt x="360069" y="93139"/>
                    </a:lnTo>
                    <a:lnTo>
                      <a:pt x="359037" y="215237"/>
                    </a:lnTo>
                    <a:cubicBezTo>
                      <a:pt x="359037" y="217407"/>
                      <a:pt x="359037" y="219578"/>
                      <a:pt x="358895" y="221748"/>
                    </a:cubicBezTo>
                    <a:cubicBezTo>
                      <a:pt x="356120" y="300834"/>
                      <a:pt x="312806" y="372947"/>
                      <a:pt x="245744" y="414981"/>
                    </a:cubicBezTo>
                    <a:lnTo>
                      <a:pt x="180035" y="456161"/>
                    </a:lnTo>
                    <a:lnTo>
                      <a:pt x="112439" y="413469"/>
                    </a:lnTo>
                    <a:cubicBezTo>
                      <a:pt x="47192" y="372094"/>
                      <a:pt x="4536" y="302239"/>
                      <a:pt x="356" y="225163"/>
                    </a:cubicBezTo>
                    <a:cubicBezTo>
                      <a:pt x="130" y="220787"/>
                      <a:pt x="12" y="216399"/>
                      <a:pt x="0" y="212000"/>
                    </a:cubicBezTo>
                    <a:lnTo>
                      <a:pt x="0" y="93139"/>
                    </a:lnTo>
                    <a:close/>
                  </a:path>
                </a:pathLst>
              </a:custGeom>
              <a:solidFill>
                <a:srgbClr val="50E6FF"/>
              </a:solidFill>
              <a:ln w="174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3968FCE-4F57-4A05-9B2B-C483F82F72D9}"/>
                  </a:ext>
                </a:extLst>
              </p:cNvPr>
              <p:cNvSpPr/>
              <p:nvPr/>
            </p:nvSpPr>
            <p:spPr>
              <a:xfrm>
                <a:off x="8807291" y="4196347"/>
                <a:ext cx="109682" cy="232151"/>
              </a:xfrm>
              <a:custGeom>
                <a:avLst/>
                <a:gdLst>
                  <a:gd name="connsiteX0" fmla="*/ 109682 w 109682"/>
                  <a:gd name="connsiteY0" fmla="*/ 54910 h 232151"/>
                  <a:gd name="connsiteX1" fmla="*/ 54910 w 109682"/>
                  <a:gd name="connsiteY1" fmla="*/ 0 h 232151"/>
                  <a:gd name="connsiteX2" fmla="*/ 0 w 109682"/>
                  <a:gd name="connsiteY2" fmla="*/ 54772 h 232151"/>
                  <a:gd name="connsiteX3" fmla="*/ 41607 w 109682"/>
                  <a:gd name="connsiteY3" fmla="*/ 108061 h 232151"/>
                  <a:gd name="connsiteX4" fmla="*/ 41607 w 109682"/>
                  <a:gd name="connsiteY4" fmla="*/ 232152 h 232151"/>
                  <a:gd name="connsiteX5" fmla="*/ 86735 w 109682"/>
                  <a:gd name="connsiteY5" fmla="*/ 232152 h 232151"/>
                  <a:gd name="connsiteX6" fmla="*/ 86735 w 109682"/>
                  <a:gd name="connsiteY6" fmla="*/ 206145 h 232151"/>
                  <a:gd name="connsiteX7" fmla="*/ 67613 w 109682"/>
                  <a:gd name="connsiteY7" fmla="*/ 206145 h 232151"/>
                  <a:gd name="connsiteX8" fmla="*/ 67613 w 109682"/>
                  <a:gd name="connsiteY8" fmla="*/ 193142 h 232151"/>
                  <a:gd name="connsiteX9" fmla="*/ 86735 w 109682"/>
                  <a:gd name="connsiteY9" fmla="*/ 193142 h 232151"/>
                  <a:gd name="connsiteX10" fmla="*/ 86735 w 109682"/>
                  <a:gd name="connsiteY10" fmla="*/ 167118 h 232151"/>
                  <a:gd name="connsiteX11" fmla="*/ 67613 w 109682"/>
                  <a:gd name="connsiteY11" fmla="*/ 167118 h 232151"/>
                  <a:gd name="connsiteX12" fmla="*/ 67613 w 109682"/>
                  <a:gd name="connsiteY12" fmla="*/ 108186 h 232151"/>
                  <a:gd name="connsiteX13" fmla="*/ 109682 w 109682"/>
                  <a:gd name="connsiteY13" fmla="*/ 54910 h 232151"/>
                  <a:gd name="connsiteX14" fmla="*/ 54841 w 109682"/>
                  <a:gd name="connsiteY14" fmla="*/ 17822 h 232151"/>
                  <a:gd name="connsiteX15" fmla="*/ 67844 w 109682"/>
                  <a:gd name="connsiteY15" fmla="*/ 30825 h 232151"/>
                  <a:gd name="connsiteX16" fmla="*/ 54841 w 109682"/>
                  <a:gd name="connsiteY16" fmla="*/ 43828 h 232151"/>
                  <a:gd name="connsiteX17" fmla="*/ 41838 w 109682"/>
                  <a:gd name="connsiteY17" fmla="*/ 30878 h 232151"/>
                  <a:gd name="connsiteX18" fmla="*/ 54788 w 109682"/>
                  <a:gd name="connsiteY18" fmla="*/ 17822 h 232151"/>
                  <a:gd name="connsiteX19" fmla="*/ 54841 w 109682"/>
                  <a:gd name="connsiteY19" fmla="*/ 17822 h 2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682" h="232151">
                    <a:moveTo>
                      <a:pt x="109682" y="54910"/>
                    </a:moveTo>
                    <a:cubicBezTo>
                      <a:pt x="109719" y="24622"/>
                      <a:pt x="85198" y="38"/>
                      <a:pt x="54910" y="0"/>
                    </a:cubicBezTo>
                    <a:cubicBezTo>
                      <a:pt x="24622" y="-38"/>
                      <a:pt x="38" y="24484"/>
                      <a:pt x="0" y="54772"/>
                    </a:cubicBezTo>
                    <a:cubicBezTo>
                      <a:pt x="-32" y="79988"/>
                      <a:pt x="17136" y="101976"/>
                      <a:pt x="41607" y="108061"/>
                    </a:cubicBezTo>
                    <a:lnTo>
                      <a:pt x="41607" y="232152"/>
                    </a:lnTo>
                    <a:lnTo>
                      <a:pt x="86735" y="232152"/>
                    </a:lnTo>
                    <a:lnTo>
                      <a:pt x="86735" y="206145"/>
                    </a:lnTo>
                    <a:lnTo>
                      <a:pt x="67613" y="206145"/>
                    </a:lnTo>
                    <a:lnTo>
                      <a:pt x="67613" y="193142"/>
                    </a:lnTo>
                    <a:lnTo>
                      <a:pt x="86735" y="193142"/>
                    </a:lnTo>
                    <a:lnTo>
                      <a:pt x="86735" y="167118"/>
                    </a:lnTo>
                    <a:lnTo>
                      <a:pt x="67613" y="167118"/>
                    </a:lnTo>
                    <a:lnTo>
                      <a:pt x="67613" y="108186"/>
                    </a:lnTo>
                    <a:cubicBezTo>
                      <a:pt x="92269" y="102294"/>
                      <a:pt x="109668" y="80262"/>
                      <a:pt x="109682" y="54910"/>
                    </a:cubicBezTo>
                    <a:close/>
                    <a:moveTo>
                      <a:pt x="54841" y="17822"/>
                    </a:moveTo>
                    <a:cubicBezTo>
                      <a:pt x="62022" y="17822"/>
                      <a:pt x="67844" y="23644"/>
                      <a:pt x="67844" y="30825"/>
                    </a:cubicBezTo>
                    <a:cubicBezTo>
                      <a:pt x="67844" y="38006"/>
                      <a:pt x="62022" y="43828"/>
                      <a:pt x="54841" y="43828"/>
                    </a:cubicBezTo>
                    <a:cubicBezTo>
                      <a:pt x="47680" y="43828"/>
                      <a:pt x="41867" y="38039"/>
                      <a:pt x="41838" y="30878"/>
                    </a:cubicBezTo>
                    <a:cubicBezTo>
                      <a:pt x="41808" y="23697"/>
                      <a:pt x="47606" y="17851"/>
                      <a:pt x="54788" y="17822"/>
                    </a:cubicBezTo>
                    <a:cubicBezTo>
                      <a:pt x="54805" y="17822"/>
                      <a:pt x="54823" y="17822"/>
                      <a:pt x="54841" y="17822"/>
                    </a:cubicBezTo>
                    <a:close/>
                  </a:path>
                </a:pathLst>
              </a:custGeom>
              <a:solidFill>
                <a:srgbClr val="121D2F"/>
              </a:solidFill>
              <a:ln w="1745" cap="flat">
                <a:noFill/>
                <a:prstDash val="solid"/>
                <a:miter/>
              </a:ln>
            </p:spPr>
            <p:txBody>
              <a:bodyPr rtlCol="0" anchor="ctr"/>
              <a:lstStyle/>
              <a:p>
                <a:endParaRPr lang="en-US"/>
              </a:p>
            </p:txBody>
          </p:sp>
        </p:grpSp>
      </p:grpSp>
      <p:grpSp>
        <p:nvGrpSpPr>
          <p:cNvPr id="22" name="Group 21">
            <a:extLst>
              <a:ext uri="{FF2B5EF4-FFF2-40B4-BE49-F238E27FC236}">
                <a16:creationId xmlns:a16="http://schemas.microsoft.com/office/drawing/2014/main" id="{A637AC47-1CD8-4F0A-9595-EEE0D8B4BE29}"/>
              </a:ext>
            </a:extLst>
          </p:cNvPr>
          <p:cNvGrpSpPr/>
          <p:nvPr/>
        </p:nvGrpSpPr>
        <p:grpSpPr>
          <a:xfrm>
            <a:off x="588263" y="5560355"/>
            <a:ext cx="11027664" cy="933450"/>
            <a:chOff x="588263" y="5517067"/>
            <a:chExt cx="11027664" cy="933450"/>
          </a:xfrm>
        </p:grpSpPr>
        <p:sp>
          <p:nvSpPr>
            <p:cNvPr id="113" name="Rectangle 112">
              <a:extLst>
                <a:ext uri="{FF2B5EF4-FFF2-40B4-BE49-F238E27FC236}">
                  <a16:creationId xmlns:a16="http://schemas.microsoft.com/office/drawing/2014/main" id="{A1460C60-8542-4F42-AAEB-6569182E11B5}"/>
                </a:ext>
              </a:extLst>
            </p:cNvPr>
            <p:cNvSpPr/>
            <p:nvPr/>
          </p:nvSpPr>
          <p:spPr bwMode="auto">
            <a:xfrm>
              <a:off x="588263" y="5517067"/>
              <a:ext cx="11027664" cy="933450"/>
            </a:xfrm>
            <a:prstGeom prst="rect">
              <a:avLst/>
            </a:prstGeom>
            <a:solidFill>
              <a:schemeClr val="bg1"/>
            </a:solidFill>
            <a:ln w="7710" cap="flat">
              <a:noFill/>
              <a:prstDash val="solid"/>
              <a:miter/>
            </a:ln>
            <a:effectLst>
              <a:outerShdw blurRad="190500" sx="102000" sy="1020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9144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ts val="1200"/>
                </a:spcAft>
                <a:buClrTx/>
                <a:buSzTx/>
                <a:buFontTx/>
                <a:buNone/>
                <a:tabLst/>
                <a:defRPr/>
              </a:pPr>
              <a:r>
                <a:rPr kumimoji="0" lang="en-US" sz="1600" b="0" i="0" u="none" strike="noStrike" kern="1200" cap="none" spc="0" normalizeH="0" baseline="0" noProof="0">
                  <a:ln>
                    <a:noFill/>
                  </a:ln>
                  <a:solidFill>
                    <a:srgbClr val="1A1A1A"/>
                  </a:solidFill>
                  <a:effectLst/>
                  <a:uLnTx/>
                  <a:uFillTx/>
                  <a:latin typeface="Segoe UI Semibold"/>
                  <a:ea typeface="Segoe UI Symbol"/>
                  <a:cs typeface="+mn-cs"/>
                </a:rPr>
                <a:t>Hosting infrastructure</a:t>
              </a:r>
            </a:p>
          </p:txBody>
        </p:sp>
        <p:grpSp>
          <p:nvGrpSpPr>
            <p:cNvPr id="21" name="Group 20">
              <a:extLst>
                <a:ext uri="{FF2B5EF4-FFF2-40B4-BE49-F238E27FC236}">
                  <a16:creationId xmlns:a16="http://schemas.microsoft.com/office/drawing/2014/main" id="{E5E32FE5-4F8E-48C7-952C-821A3C45B442}"/>
                </a:ext>
              </a:extLst>
            </p:cNvPr>
            <p:cNvGrpSpPr/>
            <p:nvPr/>
          </p:nvGrpSpPr>
          <p:grpSpPr>
            <a:xfrm>
              <a:off x="990933" y="5952415"/>
              <a:ext cx="10201861" cy="495116"/>
              <a:chOff x="990933" y="5952415"/>
              <a:chExt cx="10201861" cy="495116"/>
            </a:xfrm>
          </p:grpSpPr>
          <p:pic>
            <p:nvPicPr>
              <p:cNvPr id="117" name="Picture 116">
                <a:extLst>
                  <a:ext uri="{FF2B5EF4-FFF2-40B4-BE49-F238E27FC236}">
                    <a16:creationId xmlns:a16="http://schemas.microsoft.com/office/drawing/2014/main" id="{3E7B97FA-22B6-4C3E-B784-4E88E6E7F7D4}"/>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8221611" y="6076755"/>
                <a:ext cx="1394208" cy="246437"/>
              </a:xfrm>
              <a:prstGeom prst="rect">
                <a:avLst/>
              </a:prstGeom>
            </p:spPr>
          </p:pic>
          <p:pic>
            <p:nvPicPr>
              <p:cNvPr id="118" name="Picture 2" descr="Image result for aws logo">
                <a:extLst>
                  <a:ext uri="{FF2B5EF4-FFF2-40B4-BE49-F238E27FC236}">
                    <a16:creationId xmlns:a16="http://schemas.microsoft.com/office/drawing/2014/main" id="{05549E61-5A73-41F6-B95C-51D9B8B05CFB}"/>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317241" y="6035324"/>
                <a:ext cx="439065" cy="32929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a:extLst>
                  <a:ext uri="{FF2B5EF4-FFF2-40B4-BE49-F238E27FC236}">
                    <a16:creationId xmlns:a16="http://schemas.microsoft.com/office/drawing/2014/main" id="{4C26AD6B-76C2-401F-93AB-B69180D3F36B}"/>
                  </a:ext>
                </a:extLst>
              </p:cNvPr>
              <p:cNvPicPr>
                <a:picLocks noChangeAspect="1" noChangeArrowheads="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bwMode="auto">
              <a:xfrm>
                <a:off x="5150913" y="6102680"/>
                <a:ext cx="1257881" cy="19458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See the source image">
                <a:extLst>
                  <a:ext uri="{FF2B5EF4-FFF2-40B4-BE49-F238E27FC236}">
                    <a16:creationId xmlns:a16="http://schemas.microsoft.com/office/drawing/2014/main" id="{7ADA52DB-7605-4889-9538-DAD6AE148B11}"/>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803401" y="6076755"/>
                <a:ext cx="1023603" cy="2464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descr="A picture containing drawing&#10;&#10;Description automatically generated">
                <a:extLst>
                  <a:ext uri="{FF2B5EF4-FFF2-40B4-BE49-F238E27FC236}">
                    <a16:creationId xmlns:a16="http://schemas.microsoft.com/office/drawing/2014/main" id="{1BC92FB3-0478-4E35-823A-0C0771FA75CC}"/>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990933" y="5952415"/>
                <a:ext cx="1496911" cy="495116"/>
              </a:xfrm>
              <a:prstGeom prst="rect">
                <a:avLst/>
              </a:prstGeom>
            </p:spPr>
          </p:pic>
          <p:grpSp>
            <p:nvGrpSpPr>
              <p:cNvPr id="16" name="Group 15">
                <a:extLst>
                  <a:ext uri="{FF2B5EF4-FFF2-40B4-BE49-F238E27FC236}">
                    <a16:creationId xmlns:a16="http://schemas.microsoft.com/office/drawing/2014/main" id="{F20D0D87-BDCD-43F5-929F-94A9F0578086}"/>
                  </a:ext>
                </a:extLst>
              </p:cNvPr>
              <p:cNvGrpSpPr/>
              <p:nvPr/>
            </p:nvGrpSpPr>
            <p:grpSpPr>
              <a:xfrm>
                <a:off x="10010424" y="6037572"/>
                <a:ext cx="1182370" cy="324803"/>
                <a:chOff x="8904605" y="5967339"/>
                <a:chExt cx="1182370" cy="324803"/>
              </a:xfrm>
            </p:grpSpPr>
            <p:pic>
              <p:nvPicPr>
                <p:cNvPr id="115" name="Graphic 114">
                  <a:extLst>
                    <a:ext uri="{FF2B5EF4-FFF2-40B4-BE49-F238E27FC236}">
                      <a16:creationId xmlns:a16="http://schemas.microsoft.com/office/drawing/2014/main" id="{87C65C42-586D-488D-A59D-72F28728C17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904605" y="5967339"/>
                  <a:ext cx="324803" cy="324803"/>
                </a:xfrm>
                <a:prstGeom prst="rect">
                  <a:avLst/>
                </a:prstGeom>
              </p:spPr>
            </p:pic>
            <p:sp>
              <p:nvSpPr>
                <p:cNvPr id="15" name="TextBox 14">
                  <a:extLst>
                    <a:ext uri="{FF2B5EF4-FFF2-40B4-BE49-F238E27FC236}">
                      <a16:creationId xmlns:a16="http://schemas.microsoft.com/office/drawing/2014/main" id="{52BB8EAB-9C4B-4516-BDEE-280A00CCFCA8}"/>
                    </a:ext>
                  </a:extLst>
                </p:cNvPr>
                <p:cNvSpPr txBox="1"/>
                <p:nvPr/>
              </p:nvSpPr>
              <p:spPr>
                <a:xfrm>
                  <a:off x="9227116" y="6061334"/>
                  <a:ext cx="859859" cy="169277"/>
                </a:xfrm>
                <a:prstGeom prst="rect">
                  <a:avLst/>
                </a:prstGeom>
                <a:noFill/>
              </p:spPr>
              <p:txBody>
                <a:bodyPr wrap="square" lIns="0" tIns="0" rIns="0" bIns="0" rtlCol="0" anchor="ctr">
                  <a:spAutoFit/>
                </a:bodyPr>
                <a:lstStyle/>
                <a:p>
                  <a:pPr algn="l"/>
                  <a:r>
                    <a:rPr lang="en-US" sz="1100">
                      <a:latin typeface="+mj-lt"/>
                    </a:rPr>
                    <a:t>On-Premises</a:t>
                  </a:r>
                </a:p>
              </p:txBody>
            </p:sp>
          </p:grpSp>
          <p:grpSp>
            <p:nvGrpSpPr>
              <p:cNvPr id="19" name="Group 18">
                <a:extLst>
                  <a:ext uri="{FF2B5EF4-FFF2-40B4-BE49-F238E27FC236}">
                    <a16:creationId xmlns:a16="http://schemas.microsoft.com/office/drawing/2014/main" id="{95F0ED51-0A66-4CDE-8DCD-9A9A2D092C07}"/>
                  </a:ext>
                </a:extLst>
              </p:cNvPr>
              <p:cNvGrpSpPr/>
              <p:nvPr/>
            </p:nvGrpSpPr>
            <p:grpSpPr>
              <a:xfrm>
                <a:off x="2882451" y="6037572"/>
                <a:ext cx="1040183" cy="324803"/>
                <a:chOff x="10650650" y="5928158"/>
                <a:chExt cx="1040183" cy="324803"/>
              </a:xfrm>
            </p:grpSpPr>
            <p:pic>
              <p:nvPicPr>
                <p:cNvPr id="128" name="Graphic 127">
                  <a:extLst>
                    <a:ext uri="{FF2B5EF4-FFF2-40B4-BE49-F238E27FC236}">
                      <a16:creationId xmlns:a16="http://schemas.microsoft.com/office/drawing/2014/main" id="{5EEB8227-FDDD-467B-8EDC-BB51F47EE0E5}"/>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10650650" y="5928158"/>
                  <a:ext cx="324803" cy="324803"/>
                </a:xfrm>
                <a:prstGeom prst="rect">
                  <a:avLst/>
                </a:prstGeom>
              </p:spPr>
            </p:pic>
            <p:sp>
              <p:nvSpPr>
                <p:cNvPr id="18" name="TextBox 17">
                  <a:extLst>
                    <a:ext uri="{FF2B5EF4-FFF2-40B4-BE49-F238E27FC236}">
                      <a16:creationId xmlns:a16="http://schemas.microsoft.com/office/drawing/2014/main" id="{DC27835B-A615-4F4C-88CA-A644ADD74760}"/>
                    </a:ext>
                  </a:extLst>
                </p:cNvPr>
                <p:cNvSpPr txBox="1"/>
                <p:nvPr/>
              </p:nvSpPr>
              <p:spPr>
                <a:xfrm>
                  <a:off x="11029797" y="6004253"/>
                  <a:ext cx="661036" cy="169277"/>
                </a:xfrm>
                <a:prstGeom prst="rect">
                  <a:avLst/>
                </a:prstGeom>
                <a:noFill/>
              </p:spPr>
              <p:txBody>
                <a:bodyPr wrap="square" lIns="0" tIns="0" rIns="0" bIns="0" rtlCol="0" anchor="ctr">
                  <a:spAutoFit/>
                </a:bodyPr>
                <a:lstStyle/>
                <a:p>
                  <a:pPr algn="l"/>
                  <a:r>
                    <a:rPr lang="en-US" sz="1100">
                      <a:latin typeface="+mj-lt"/>
                    </a:rPr>
                    <a:t>Azure Arc</a:t>
                  </a:r>
                </a:p>
              </p:txBody>
            </p:sp>
          </p:grpSp>
        </p:grpSp>
      </p:grpSp>
    </p:spTree>
    <p:extLst>
      <p:ext uri="{BB962C8B-B14F-4D97-AF65-F5344CB8AC3E}">
        <p14:creationId xmlns:p14="http://schemas.microsoft.com/office/powerpoint/2010/main" val="2215975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path" presetSubtype="0" decel="100000" fill="hold" nodeType="withEffect">
                                  <p:stCondLst>
                                    <p:cond delay="0"/>
                                  </p:stCondLst>
                                  <p:childTnLst>
                                    <p:animMotion origin="layout" path="M -8.33333E-7 4.81481E-6 L -8.33333E-7 0.02569 " pathEditMode="relative" rAng="0" ptsTypes="AA">
                                      <p:cBhvr>
                                        <p:cTn id="9" dur="500" spd="-100000" fill="hold"/>
                                        <p:tgtEl>
                                          <p:spTgt spid="22"/>
                                        </p:tgtEl>
                                        <p:attrNameLst>
                                          <p:attrName>ppt_x</p:attrName>
                                          <p:attrName>ppt_y</p:attrName>
                                        </p:attrNameLst>
                                      </p:cBhvr>
                                      <p:rCtr x="0"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0088-8FA2-44E6-88D5-F54B3D84CF80}"/>
              </a:ext>
            </a:extLst>
          </p:cNvPr>
          <p:cNvSpPr>
            <a:spLocks noGrp="1"/>
          </p:cNvSpPr>
          <p:nvPr>
            <p:ph type="title"/>
          </p:nvPr>
        </p:nvSpPr>
        <p:spPr/>
        <p:txBody>
          <a:bodyPr/>
          <a:lstStyle/>
          <a:p>
            <a:r>
              <a:rPr lang="en-US" dirty="0"/>
              <a:t>Sidecar model</a:t>
            </a:r>
          </a:p>
        </p:txBody>
      </p:sp>
      <p:grpSp>
        <p:nvGrpSpPr>
          <p:cNvPr id="15" name="!!AppA">
            <a:extLst>
              <a:ext uri="{FF2B5EF4-FFF2-40B4-BE49-F238E27FC236}">
                <a16:creationId xmlns:a16="http://schemas.microsoft.com/office/drawing/2014/main" id="{7051EE5C-1131-4B4C-B80E-36ABE1587CB4}"/>
              </a:ext>
            </a:extLst>
          </p:cNvPr>
          <p:cNvGrpSpPr/>
          <p:nvPr/>
        </p:nvGrpSpPr>
        <p:grpSpPr>
          <a:xfrm>
            <a:off x="2535434" y="1697366"/>
            <a:ext cx="1666465" cy="1944207"/>
            <a:chOff x="3444424" y="1954650"/>
            <a:chExt cx="1400542" cy="1633964"/>
          </a:xfrm>
        </p:grpSpPr>
        <p:pic>
          <p:nvPicPr>
            <p:cNvPr id="6" name="Graphic 5">
              <a:extLst>
                <a:ext uri="{FF2B5EF4-FFF2-40B4-BE49-F238E27FC236}">
                  <a16:creationId xmlns:a16="http://schemas.microsoft.com/office/drawing/2014/main" id="{027F6AB3-CC82-4861-840F-4BA77310E4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424" y="1954650"/>
              <a:ext cx="1400542" cy="1633964"/>
            </a:xfrm>
            <a:prstGeom prst="rect">
              <a:avLst/>
            </a:prstGeom>
          </p:spPr>
        </p:pic>
        <p:sp>
          <p:nvSpPr>
            <p:cNvPr id="8" name="TextBox 7">
              <a:extLst>
                <a:ext uri="{FF2B5EF4-FFF2-40B4-BE49-F238E27FC236}">
                  <a16:creationId xmlns:a16="http://schemas.microsoft.com/office/drawing/2014/main" id="{218B87FA-1B54-4B02-A9F9-6BE2989627CF}"/>
                </a:ext>
              </a:extLst>
            </p:cNvPr>
            <p:cNvSpPr txBox="1"/>
            <p:nvPr/>
          </p:nvSpPr>
          <p:spPr>
            <a:xfrm>
              <a:off x="3720250"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cxnSp>
        <p:nvCxnSpPr>
          <p:cNvPr id="19" name="Straight Arrow Connector 18">
            <a:extLst>
              <a:ext uri="{FF2B5EF4-FFF2-40B4-BE49-F238E27FC236}">
                <a16:creationId xmlns:a16="http://schemas.microsoft.com/office/drawing/2014/main" id="{82064AC5-A5C4-45E2-AA47-3AFCBE56DBC2}"/>
              </a:ext>
            </a:extLst>
          </p:cNvPr>
          <p:cNvCxnSpPr>
            <a:cxnSpLocks/>
            <a:stCxn id="6" idx="3"/>
          </p:cNvCxnSpPr>
          <p:nvPr/>
        </p:nvCxnSpPr>
        <p:spPr>
          <a:xfrm>
            <a:off x="4201899" y="2669470"/>
            <a:ext cx="4096699" cy="14805"/>
          </a:xfrm>
          <a:prstGeom prst="straightConnector1">
            <a:avLst/>
          </a:prstGeom>
          <a:ln w="28575">
            <a:solidFill>
              <a:srgbClr val="20219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23" name="!!Sidecar">
            <a:extLst>
              <a:ext uri="{FF2B5EF4-FFF2-40B4-BE49-F238E27FC236}">
                <a16:creationId xmlns:a16="http://schemas.microsoft.com/office/drawing/2014/main" id="{0B0D300A-A0C9-4191-9136-F0664083CF33}"/>
              </a:ext>
            </a:extLst>
          </p:cNvPr>
          <p:cNvGrpSpPr/>
          <p:nvPr/>
        </p:nvGrpSpPr>
        <p:grpSpPr>
          <a:xfrm>
            <a:off x="8298598" y="1991138"/>
            <a:ext cx="1186830" cy="1389573"/>
            <a:chOff x="8298598" y="2543027"/>
            <a:chExt cx="1186830" cy="1389573"/>
          </a:xfrm>
        </p:grpSpPr>
        <p:sp>
          <p:nvSpPr>
            <p:cNvPr id="24" name="Freeform: Shape 23">
              <a:extLst>
                <a:ext uri="{FF2B5EF4-FFF2-40B4-BE49-F238E27FC236}">
                  <a16:creationId xmlns:a16="http://schemas.microsoft.com/office/drawing/2014/main" id="{86E071D5-1384-46DA-A5E8-A3163BCCA556}"/>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681FDCC-2BF0-468D-80EB-D3CC66D53E74}"/>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26" name="Graphic 11">
              <a:extLst>
                <a:ext uri="{FF2B5EF4-FFF2-40B4-BE49-F238E27FC236}">
                  <a16:creationId xmlns:a16="http://schemas.microsoft.com/office/drawing/2014/main" id="{0B0D300A-A0C9-4191-9136-F0664083CF33}"/>
                </a:ext>
              </a:extLst>
            </p:cNvPr>
            <p:cNvGrpSpPr/>
            <p:nvPr/>
          </p:nvGrpSpPr>
          <p:grpSpPr>
            <a:xfrm>
              <a:off x="8386477" y="2846026"/>
              <a:ext cx="952402" cy="699902"/>
              <a:chOff x="8386477" y="2846026"/>
              <a:chExt cx="952402" cy="699902"/>
            </a:xfrm>
          </p:grpSpPr>
          <p:sp>
            <p:nvSpPr>
              <p:cNvPr id="27" name="Freeform: Shape 26">
                <a:extLst>
                  <a:ext uri="{FF2B5EF4-FFF2-40B4-BE49-F238E27FC236}">
                    <a16:creationId xmlns:a16="http://schemas.microsoft.com/office/drawing/2014/main" id="{9887A359-30AD-4025-9F72-E6B5C14D2C95}"/>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1DDEEA0-222D-4E5D-936D-07E0093DFC30}"/>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CAF38AB-BEBF-4AA9-9AEC-D52C432B639E}"/>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92F91A1-FFB8-46E9-8243-92188880DC32}"/>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8D1A370-817E-45FA-946C-1940D06D17F8}"/>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3CADC27-CEB4-4497-9F94-5C6D5A202D1E}"/>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sp>
        <p:nvSpPr>
          <p:cNvPr id="34" name="TextBox 33">
            <a:extLst>
              <a:ext uri="{FF2B5EF4-FFF2-40B4-BE49-F238E27FC236}">
                <a16:creationId xmlns:a16="http://schemas.microsoft.com/office/drawing/2014/main" id="{53008F84-C694-4486-BB26-35440A6D1987}"/>
              </a:ext>
            </a:extLst>
          </p:cNvPr>
          <p:cNvSpPr txBox="1"/>
          <p:nvPr/>
        </p:nvSpPr>
        <p:spPr>
          <a:xfrm>
            <a:off x="5732478" y="2266667"/>
            <a:ext cx="1035540" cy="307777"/>
          </a:xfrm>
          <a:prstGeom prst="rect">
            <a:avLst/>
          </a:prstGeom>
          <a:noFill/>
        </p:spPr>
        <p:txBody>
          <a:bodyPr wrap="none" lIns="0" tIns="0" rIns="0" bIns="0" rtlCol="0">
            <a:spAutoFit/>
          </a:bodyPr>
          <a:lstStyle/>
          <a:p>
            <a:pPr algn="ctr"/>
            <a:r>
              <a:rPr lang="en-US" sz="2000">
                <a:solidFill>
                  <a:srgbClr val="202192"/>
                </a:solidFill>
                <a:latin typeface="+mj-lt"/>
              </a:rPr>
              <a:t>Dapr API</a:t>
            </a:r>
          </a:p>
        </p:txBody>
      </p:sp>
      <p:sp>
        <p:nvSpPr>
          <p:cNvPr id="36" name="TextBox 35">
            <a:extLst>
              <a:ext uri="{FF2B5EF4-FFF2-40B4-BE49-F238E27FC236}">
                <a16:creationId xmlns:a16="http://schemas.microsoft.com/office/drawing/2014/main" id="{D546A33C-267A-46ED-B49E-A20C2F9F9728}"/>
              </a:ext>
            </a:extLst>
          </p:cNvPr>
          <p:cNvSpPr txBox="1"/>
          <p:nvPr/>
        </p:nvSpPr>
        <p:spPr>
          <a:xfrm>
            <a:off x="2213902" y="4110181"/>
            <a:ext cx="8072692" cy="1900520"/>
          </a:xfrm>
          <a:prstGeom prst="rect">
            <a:avLst/>
          </a:prstGeom>
          <a:noFill/>
        </p:spPr>
        <p:txBody>
          <a:bodyPr wrap="square">
            <a:spAutoFit/>
          </a:bodyPr>
          <a:lstStyle/>
          <a:p>
            <a:pPr marL="0" marR="0" lvl="0" indent="0" algn="ctr" defTabSz="914367" eaLnBrk="1" fontAlgn="auto" latinLnBrk="0" hangingPunct="1">
              <a:lnSpc>
                <a:spcPct val="100000"/>
              </a:lnSpc>
              <a:spcBef>
                <a:spcPts val="300"/>
              </a:spcBef>
              <a:spcAft>
                <a:spcPts val="1200"/>
              </a:spcAft>
              <a:buClrTx/>
              <a:buSzTx/>
              <a:buFontTx/>
              <a:buNone/>
              <a:tabLst/>
              <a:defRPr/>
            </a:pPr>
            <a:r>
              <a:rPr kumimoji="0" lang="en-US" sz="1800" b="1" i="0" u="none" strike="noStrike" kern="0" cap="none" spc="0" normalizeH="0" baseline="0" noProof="0" dirty="0">
                <a:ln>
                  <a:noFill/>
                </a:ln>
                <a:solidFill>
                  <a:srgbClr val="0078D4"/>
                </a:solidFill>
                <a:effectLst/>
                <a:uLnTx/>
                <a:uFillTx/>
                <a:latin typeface="Consolas" panose="020B0609020204030204" pitchFamily="49" charset="0"/>
              </a:rPr>
              <a:t>POST</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 http://localhost:3500/v1.0/</a:t>
            </a:r>
            <a:r>
              <a:rPr kumimoji="0" lang="en-US" sz="2000" b="1" i="0" u="none" strike="noStrike" kern="0" cap="none" spc="0" normalizeH="0" baseline="0" noProof="0" dirty="0">
                <a:ln>
                  <a:noFill/>
                </a:ln>
                <a:solidFill>
                  <a:srgbClr val="0078D4"/>
                </a:solidFill>
                <a:effectLst/>
                <a:uLnTx/>
                <a:uFillTx/>
                <a:latin typeface="Consolas" panose="020B0609020204030204" pitchFamily="49" charset="0"/>
              </a:rPr>
              <a:t>invoke</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/cart/method/</a:t>
            </a:r>
            <a:r>
              <a:rPr lang="en-US" sz="1800" kern="0" dirty="0">
                <a:solidFill>
                  <a:srgbClr val="0078D4"/>
                </a:solidFill>
                <a:latin typeface="Consolas" panose="020B0609020204030204" pitchFamily="49" charset="0"/>
              </a:rPr>
              <a:t>new</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order</a:t>
            </a:r>
          </a:p>
          <a:p>
            <a:pPr marL="0" marR="0" lvl="0" indent="0" algn="ctr" defTabSz="914367" eaLnBrk="1" fontAlgn="auto" latinLnBrk="0" hangingPunct="1">
              <a:lnSpc>
                <a:spcPct val="100000"/>
              </a:lnSpc>
              <a:spcBef>
                <a:spcPts val="300"/>
              </a:spcBef>
              <a:spcAft>
                <a:spcPts val="1200"/>
              </a:spcAft>
              <a:buClrTx/>
              <a:buSzTx/>
              <a:buFontTx/>
              <a:buNone/>
              <a:tabLst/>
              <a:defRPr/>
            </a:pPr>
            <a:r>
              <a:rPr kumimoji="0" lang="en-US" sz="1800" b="1" i="0" u="none" strike="noStrike" kern="0" cap="none" spc="0" normalizeH="0" baseline="0" noProof="0" dirty="0">
                <a:ln>
                  <a:noFill/>
                </a:ln>
                <a:solidFill>
                  <a:srgbClr val="0078D4"/>
                </a:solidFill>
                <a:effectLst/>
                <a:uLnTx/>
                <a:uFillTx/>
                <a:latin typeface="Consolas" panose="020B0609020204030204" pitchFamily="49" charset="0"/>
              </a:rPr>
              <a:t>GET</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 http://localhost:3500/v1.0/</a:t>
            </a:r>
            <a:r>
              <a:rPr kumimoji="0" lang="en-US" sz="2000" b="1" i="0" u="none" strike="noStrike" kern="0" cap="none" spc="0" normalizeH="0" baseline="0" noProof="0" dirty="0">
                <a:ln>
                  <a:noFill/>
                </a:ln>
                <a:solidFill>
                  <a:srgbClr val="0078D4"/>
                </a:solidFill>
                <a:effectLst/>
                <a:uLnTx/>
                <a:uFillTx/>
                <a:latin typeface="Consolas" panose="020B0609020204030204" pitchFamily="49" charset="0"/>
              </a:rPr>
              <a:t>state</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/inventory/item67</a:t>
            </a:r>
          </a:p>
          <a:p>
            <a:pPr algn="ctr" defTabSz="914367">
              <a:spcBef>
                <a:spcPts val="300"/>
              </a:spcBef>
              <a:spcAft>
                <a:spcPts val="1200"/>
              </a:spcAft>
              <a:defRPr/>
            </a:pPr>
            <a:r>
              <a:rPr kumimoji="0" lang="en-US" sz="1800" b="1" i="0" u="none" strike="noStrike" kern="0" cap="none" spc="0" normalizeH="0" baseline="0" noProof="0" dirty="0">
                <a:ln>
                  <a:noFill/>
                </a:ln>
                <a:solidFill>
                  <a:srgbClr val="0078D4"/>
                </a:solidFill>
                <a:effectLst/>
                <a:uLnTx/>
                <a:uFillTx/>
                <a:latin typeface="Consolas" panose="020B0609020204030204" pitchFamily="49" charset="0"/>
              </a:rPr>
              <a:t>POST</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 http://localhost:3500/v1.0/</a:t>
            </a:r>
            <a:r>
              <a:rPr kumimoji="0" lang="en-US" sz="2000" b="1" i="0" u="none" strike="noStrike" kern="0" cap="none" spc="0" normalizeH="0" baseline="0" noProof="0" dirty="0">
                <a:ln>
                  <a:noFill/>
                </a:ln>
                <a:solidFill>
                  <a:srgbClr val="0078D4"/>
                </a:solidFill>
                <a:effectLst/>
                <a:uLnTx/>
                <a:uFillTx/>
                <a:latin typeface="Consolas" panose="020B0609020204030204" pitchFamily="49" charset="0"/>
              </a:rPr>
              <a:t>publish</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/shipping/orders</a:t>
            </a:r>
          </a:p>
          <a:p>
            <a:pPr algn="ctr" defTabSz="914367">
              <a:spcBef>
                <a:spcPts val="300"/>
              </a:spcBef>
              <a:spcAft>
                <a:spcPts val="1200"/>
              </a:spcAft>
              <a:defRPr/>
            </a:pPr>
            <a:r>
              <a:rPr lang="en-US" b="1" kern="0" dirty="0">
                <a:solidFill>
                  <a:srgbClr val="0078D4"/>
                </a:solidFill>
                <a:latin typeface="Consolas" panose="020B0609020204030204" pitchFamily="49" charset="0"/>
              </a:rPr>
              <a:t>GET</a:t>
            </a:r>
            <a:r>
              <a:rPr lang="en-US" kern="0" dirty="0">
                <a:solidFill>
                  <a:srgbClr val="0078D4"/>
                </a:solidFill>
                <a:latin typeface="Consolas" panose="020B0609020204030204" pitchFamily="49" charset="0"/>
              </a:rPr>
              <a:t> </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http://localhost:3500/v1.0/</a:t>
            </a:r>
            <a:r>
              <a:rPr kumimoji="0" lang="en-US" sz="2000" b="1" i="0" u="none" strike="noStrike" kern="0" cap="none" spc="0" normalizeH="0" baseline="0" noProof="0" dirty="0">
                <a:ln>
                  <a:noFill/>
                </a:ln>
                <a:solidFill>
                  <a:srgbClr val="0078D4"/>
                </a:solidFill>
                <a:effectLst/>
                <a:uLnTx/>
                <a:uFillTx/>
                <a:latin typeface="Consolas" panose="020B0609020204030204" pitchFamily="49" charset="0"/>
              </a:rPr>
              <a:t>secrets</a:t>
            </a:r>
            <a:r>
              <a:rPr kumimoji="0" lang="en-US" sz="1800" b="0" i="0" u="none" strike="noStrike" kern="0" cap="none" spc="0" normalizeH="0" baseline="0" noProof="0" dirty="0">
                <a:ln>
                  <a:noFill/>
                </a:ln>
                <a:solidFill>
                  <a:srgbClr val="0078D4"/>
                </a:solidFill>
                <a:effectLst/>
                <a:uLnTx/>
                <a:uFillTx/>
                <a:latin typeface="Consolas" panose="020B0609020204030204" pitchFamily="49" charset="0"/>
              </a:rPr>
              <a:t>/keyvault/password</a:t>
            </a:r>
          </a:p>
        </p:txBody>
      </p:sp>
      <p:sp>
        <p:nvSpPr>
          <p:cNvPr id="38" name="TextBox 37">
            <a:extLst>
              <a:ext uri="{FF2B5EF4-FFF2-40B4-BE49-F238E27FC236}">
                <a16:creationId xmlns:a16="http://schemas.microsoft.com/office/drawing/2014/main" id="{B540879F-B5ED-4593-8094-E0E82ACA1103}"/>
              </a:ext>
            </a:extLst>
          </p:cNvPr>
          <p:cNvSpPr txBox="1"/>
          <p:nvPr/>
        </p:nvSpPr>
        <p:spPr>
          <a:xfrm>
            <a:off x="5776400" y="2780351"/>
            <a:ext cx="947695" cy="215444"/>
          </a:xfrm>
          <a:prstGeom prst="rect">
            <a:avLst/>
          </a:prstGeom>
          <a:noFill/>
        </p:spPr>
        <p:txBody>
          <a:bodyPr wrap="none" lIns="0" tIns="0" rIns="0" bIns="0" rtlCol="0">
            <a:spAutoFit/>
          </a:bodyPr>
          <a:lstStyle/>
          <a:p>
            <a:pPr algn="ctr"/>
            <a:r>
              <a:rPr lang="en-US" sz="1400">
                <a:solidFill>
                  <a:srgbClr val="202192"/>
                </a:solidFill>
                <a:latin typeface="+mj-lt"/>
              </a:rPr>
              <a:t>HTTP/gRPC</a:t>
            </a:r>
          </a:p>
        </p:txBody>
      </p:sp>
      <p:sp>
        <p:nvSpPr>
          <p:cNvPr id="22" name="TextBox 21">
            <a:extLst>
              <a:ext uri="{FF2B5EF4-FFF2-40B4-BE49-F238E27FC236}">
                <a16:creationId xmlns:a16="http://schemas.microsoft.com/office/drawing/2014/main" id="{B1808541-E4BA-4F8C-AF13-6F5B168D77AF}"/>
              </a:ext>
            </a:extLst>
          </p:cNvPr>
          <p:cNvSpPr txBox="1"/>
          <p:nvPr/>
        </p:nvSpPr>
        <p:spPr>
          <a:xfrm>
            <a:off x="2070082" y="1228758"/>
            <a:ext cx="2504016" cy="369332"/>
          </a:xfrm>
          <a:prstGeom prst="rect">
            <a:avLst/>
          </a:prstGeom>
          <a:noFill/>
        </p:spPr>
        <p:txBody>
          <a:bodyPr wrap="square">
            <a:spAutoFit/>
          </a:bodyPr>
          <a:lstStyle/>
          <a:p>
            <a:pPr algn="ctr">
              <a:spcAft>
                <a:spcPts val="600"/>
              </a:spcAft>
            </a:pPr>
            <a:r>
              <a:rPr lang="en-US">
                <a:solidFill>
                  <a:srgbClr val="202192"/>
                </a:solidFill>
                <a:latin typeface="Segoe UI Semibold" panose="020B0702040204020203" pitchFamily="34" charset="0"/>
                <a:cs typeface="Segoe UI Semibold" panose="020B0702040204020203" pitchFamily="34" charset="0"/>
              </a:rPr>
              <a:t>Application</a:t>
            </a:r>
          </a:p>
        </p:txBody>
      </p:sp>
      <p:sp>
        <p:nvSpPr>
          <p:cNvPr id="33" name="TextBox 32">
            <a:extLst>
              <a:ext uri="{FF2B5EF4-FFF2-40B4-BE49-F238E27FC236}">
                <a16:creationId xmlns:a16="http://schemas.microsoft.com/office/drawing/2014/main" id="{E7BBD5D1-9A42-40A0-8B5E-0E3656F011BA}"/>
              </a:ext>
            </a:extLst>
          </p:cNvPr>
          <p:cNvSpPr txBox="1"/>
          <p:nvPr/>
        </p:nvSpPr>
        <p:spPr>
          <a:xfrm>
            <a:off x="7619843" y="1508160"/>
            <a:ext cx="2504016" cy="369332"/>
          </a:xfrm>
          <a:prstGeom prst="rect">
            <a:avLst/>
          </a:prstGeom>
          <a:noFill/>
        </p:spPr>
        <p:txBody>
          <a:bodyPr wrap="square">
            <a:spAutoFit/>
          </a:bodyPr>
          <a:lstStyle/>
          <a:p>
            <a:pPr algn="ctr">
              <a:spcAft>
                <a:spcPts val="600"/>
              </a:spcAft>
            </a:pPr>
            <a:r>
              <a:rPr lang="en-US">
                <a:solidFill>
                  <a:srgbClr val="202192"/>
                </a:solidFill>
                <a:latin typeface="Segoe UI Semibold" panose="020B0702040204020203" pitchFamily="34" charset="0"/>
                <a:cs typeface="Segoe UI Semibold" panose="020B0702040204020203" pitchFamily="34" charset="0"/>
              </a:rPr>
              <a:t>Dapr sidecar</a:t>
            </a:r>
          </a:p>
        </p:txBody>
      </p:sp>
    </p:spTree>
    <p:extLst>
      <p:ext uri="{BB962C8B-B14F-4D97-AF65-F5344CB8AC3E}">
        <p14:creationId xmlns:p14="http://schemas.microsoft.com/office/powerpoint/2010/main" val="124692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Vertical)">
                                      <p:cBhvr>
                                        <p:cTn id="26" dur="500"/>
                                        <p:tgtEl>
                                          <p:spTgt spid="19"/>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fade">
                                      <p:cBhvr>
                                        <p:cTn id="37" dur="500"/>
                                        <p:tgtEl>
                                          <p:spTgt spid="3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xEl>
                                              <p:pRg st="1" end="1"/>
                                            </p:txEl>
                                          </p:spTgt>
                                        </p:tgtEl>
                                        <p:attrNameLst>
                                          <p:attrName>style.visibility</p:attrName>
                                        </p:attrNameLst>
                                      </p:cBhvr>
                                      <p:to>
                                        <p:strVal val="visible"/>
                                      </p:to>
                                    </p:set>
                                    <p:animEffect transition="in" filter="fade">
                                      <p:cBhvr>
                                        <p:cTn id="42" dur="500"/>
                                        <p:tgtEl>
                                          <p:spTgt spid="3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xEl>
                                              <p:pRg st="2" end="2"/>
                                            </p:txEl>
                                          </p:spTgt>
                                        </p:tgtEl>
                                        <p:attrNameLst>
                                          <p:attrName>style.visibility</p:attrName>
                                        </p:attrNameLst>
                                      </p:cBhvr>
                                      <p:to>
                                        <p:strVal val="visible"/>
                                      </p:to>
                                    </p:set>
                                    <p:animEffect transition="in" filter="fade">
                                      <p:cBhvr>
                                        <p:cTn id="47" dur="500"/>
                                        <p:tgtEl>
                                          <p:spTgt spid="3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xEl>
                                              <p:pRg st="3" end="3"/>
                                            </p:txEl>
                                          </p:spTgt>
                                        </p:tgtEl>
                                        <p:attrNameLst>
                                          <p:attrName>style.visibility</p:attrName>
                                        </p:attrNameLst>
                                      </p:cBhvr>
                                      <p:to>
                                        <p:strVal val="visible"/>
                                      </p:to>
                                    </p:set>
                                    <p:animEffect transition="in" filter="fade">
                                      <p:cBhvr>
                                        <p:cTn id="5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build="p"/>
      <p:bldP spid="38" grpId="0"/>
      <p:bldP spid="2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6D5-D05B-4376-A072-EDC136C336A1}"/>
              </a:ext>
            </a:extLst>
          </p:cNvPr>
          <p:cNvSpPr>
            <a:spLocks noGrp="1"/>
          </p:cNvSpPr>
          <p:nvPr>
            <p:ph type="title"/>
          </p:nvPr>
        </p:nvSpPr>
        <p:spPr/>
        <p:txBody>
          <a:bodyPr/>
          <a:lstStyle/>
          <a:p>
            <a:r>
              <a:rPr lang="en-US" dirty="0"/>
              <a:t>Dapr applications</a:t>
            </a:r>
          </a:p>
        </p:txBody>
      </p:sp>
      <p:grpSp>
        <p:nvGrpSpPr>
          <p:cNvPr id="91" name="Group 90">
            <a:extLst>
              <a:ext uri="{FF2B5EF4-FFF2-40B4-BE49-F238E27FC236}">
                <a16:creationId xmlns:a16="http://schemas.microsoft.com/office/drawing/2014/main" id="{27914549-9BE3-4C75-A12D-FE049070FBCF}"/>
              </a:ext>
            </a:extLst>
          </p:cNvPr>
          <p:cNvGrpSpPr/>
          <p:nvPr/>
        </p:nvGrpSpPr>
        <p:grpSpPr>
          <a:xfrm>
            <a:off x="9812662" y="815773"/>
            <a:ext cx="1854693" cy="2159117"/>
            <a:chOff x="9171114" y="761455"/>
            <a:chExt cx="1854693" cy="2159117"/>
          </a:xfrm>
        </p:grpSpPr>
        <p:grpSp>
          <p:nvGrpSpPr>
            <p:cNvPr id="40" name="Group 39">
              <a:extLst>
                <a:ext uri="{FF2B5EF4-FFF2-40B4-BE49-F238E27FC236}">
                  <a16:creationId xmlns:a16="http://schemas.microsoft.com/office/drawing/2014/main" id="{59DA0F06-3ABE-420B-87D3-4E06616A80A5}"/>
                </a:ext>
              </a:extLst>
            </p:cNvPr>
            <p:cNvGrpSpPr/>
            <p:nvPr/>
          </p:nvGrpSpPr>
          <p:grpSpPr>
            <a:xfrm>
              <a:off x="9360298" y="761455"/>
              <a:ext cx="1665509" cy="1943094"/>
              <a:chOff x="9936928" y="239338"/>
              <a:chExt cx="1665509" cy="1943094"/>
            </a:xfrm>
          </p:grpSpPr>
          <p:pic>
            <p:nvPicPr>
              <p:cNvPr id="41" name="Graphic 40">
                <a:extLst>
                  <a:ext uri="{FF2B5EF4-FFF2-40B4-BE49-F238E27FC236}">
                    <a16:creationId xmlns:a16="http://schemas.microsoft.com/office/drawing/2014/main" id="{566AF26C-D227-463B-9CDA-D3781F2DF66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36928" y="239338"/>
                <a:ext cx="1665509" cy="1943094"/>
              </a:xfrm>
              <a:prstGeom prst="rect">
                <a:avLst/>
              </a:prstGeom>
            </p:spPr>
          </p:pic>
          <p:sp>
            <p:nvSpPr>
              <p:cNvPr id="42" name="TextBox 41">
                <a:extLst>
                  <a:ext uri="{FF2B5EF4-FFF2-40B4-BE49-F238E27FC236}">
                    <a16:creationId xmlns:a16="http://schemas.microsoft.com/office/drawing/2014/main" id="{A46B624C-AA09-49EE-BFE2-B80C36433195}"/>
                  </a:ext>
                </a:extLst>
              </p:cNvPr>
              <p:cNvSpPr txBox="1"/>
              <p:nvPr/>
            </p:nvSpPr>
            <p:spPr>
              <a:xfrm>
                <a:off x="10193053" y="815842"/>
                <a:ext cx="1076257" cy="307777"/>
              </a:xfrm>
              <a:prstGeom prst="rect">
                <a:avLst/>
              </a:prstGeom>
              <a:noFill/>
            </p:spPr>
            <p:txBody>
              <a:bodyPr wrap="none" lIns="0" tIns="0" rIns="0" bIns="0" rtlCol="0">
                <a:spAutoFit/>
              </a:bodyPr>
              <a:lstStyle/>
              <a:p>
                <a:pPr algn="ctr"/>
                <a:r>
                  <a:rPr lang="en-US" sz="2000">
                    <a:solidFill>
                      <a:srgbClr val="202192"/>
                    </a:solidFill>
                    <a:latin typeface="+mj-lt"/>
                  </a:rPr>
                  <a:t>Service A</a:t>
                </a:r>
              </a:p>
            </p:txBody>
          </p:sp>
        </p:grpSp>
        <p:grpSp>
          <p:nvGrpSpPr>
            <p:cNvPr id="60" name="!!Sidecar">
              <a:extLst>
                <a:ext uri="{FF2B5EF4-FFF2-40B4-BE49-F238E27FC236}">
                  <a16:creationId xmlns:a16="http://schemas.microsoft.com/office/drawing/2014/main" id="{74606B05-AF9B-486F-B414-BE5036CABA57}"/>
                </a:ext>
              </a:extLst>
            </p:cNvPr>
            <p:cNvGrpSpPr/>
            <p:nvPr/>
          </p:nvGrpSpPr>
          <p:grpSpPr>
            <a:xfrm>
              <a:off x="9171114" y="1929480"/>
              <a:ext cx="846489" cy="991092"/>
              <a:chOff x="8298598" y="2543027"/>
              <a:chExt cx="1186830" cy="1389573"/>
            </a:xfrm>
          </p:grpSpPr>
          <p:sp>
            <p:nvSpPr>
              <p:cNvPr id="61" name="Freeform: Shape 60">
                <a:extLst>
                  <a:ext uri="{FF2B5EF4-FFF2-40B4-BE49-F238E27FC236}">
                    <a16:creationId xmlns:a16="http://schemas.microsoft.com/office/drawing/2014/main" id="{6E471F49-021D-4EF3-BBEB-E0BA63923826}"/>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FC987DA-76D7-4B15-8AF4-5C5700FF421A}"/>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63" name="Graphic 11">
                <a:extLst>
                  <a:ext uri="{FF2B5EF4-FFF2-40B4-BE49-F238E27FC236}">
                    <a16:creationId xmlns:a16="http://schemas.microsoft.com/office/drawing/2014/main" id="{2357AD1F-2ADB-42A7-BBB3-73803E16428A}"/>
                  </a:ext>
                </a:extLst>
              </p:cNvPr>
              <p:cNvGrpSpPr/>
              <p:nvPr/>
            </p:nvGrpSpPr>
            <p:grpSpPr>
              <a:xfrm>
                <a:off x="8386477" y="2846026"/>
                <a:ext cx="952402" cy="699902"/>
                <a:chOff x="8386477" y="2846026"/>
                <a:chExt cx="952402" cy="699902"/>
              </a:xfrm>
            </p:grpSpPr>
            <p:sp>
              <p:nvSpPr>
                <p:cNvPr id="64" name="Freeform: Shape 63">
                  <a:extLst>
                    <a:ext uri="{FF2B5EF4-FFF2-40B4-BE49-F238E27FC236}">
                      <a16:creationId xmlns:a16="http://schemas.microsoft.com/office/drawing/2014/main" id="{D506AF39-31D2-442F-B4C4-65083232EB05}"/>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E2B22EC-8428-4FB8-9C92-607BE91DF45B}"/>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3794FF0-A1EC-462E-83DA-0F5ACB37F153}"/>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EFBC832-CD70-4B36-B9F9-8E56127265FB}"/>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91F1489-6851-469A-9C9E-BD9CA5760323}"/>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570FD0-6F77-4EE5-B981-4DEE317AC1C9}"/>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grpSp>
      <p:grpSp>
        <p:nvGrpSpPr>
          <p:cNvPr id="200" name="Group 199">
            <a:extLst>
              <a:ext uri="{FF2B5EF4-FFF2-40B4-BE49-F238E27FC236}">
                <a16:creationId xmlns:a16="http://schemas.microsoft.com/office/drawing/2014/main" id="{FFFF132C-39EC-437B-9263-E48D2BE49538}"/>
              </a:ext>
            </a:extLst>
          </p:cNvPr>
          <p:cNvGrpSpPr/>
          <p:nvPr/>
        </p:nvGrpSpPr>
        <p:grpSpPr>
          <a:xfrm>
            <a:off x="4274471" y="1667379"/>
            <a:ext cx="4002119" cy="4091970"/>
            <a:chOff x="4469204" y="1695454"/>
            <a:chExt cx="4002119" cy="4091970"/>
          </a:xfrm>
        </p:grpSpPr>
        <p:sp>
          <p:nvSpPr>
            <p:cNvPr id="108" name="Rounded Rectangle 5">
              <a:extLst>
                <a:ext uri="{FF2B5EF4-FFF2-40B4-BE49-F238E27FC236}">
                  <a16:creationId xmlns:a16="http://schemas.microsoft.com/office/drawing/2014/main" id="{FC029F30-4730-4447-B8A3-C0B4A04BF45D}"/>
                </a:ext>
              </a:extLst>
            </p:cNvPr>
            <p:cNvSpPr/>
            <p:nvPr/>
          </p:nvSpPr>
          <p:spPr bwMode="auto">
            <a:xfrm>
              <a:off x="4469204" y="4928048"/>
              <a:ext cx="4002119" cy="859376"/>
            </a:xfrm>
            <a:prstGeom prst="rect">
              <a:avLst/>
            </a:prstGeom>
            <a:solidFill>
              <a:schemeClr val="bg1"/>
            </a:solidFill>
            <a:ln>
              <a:noFill/>
            </a:ln>
            <a:effectLst>
              <a:outerShdw blurRad="63500" sx="101000" sy="101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Observability</a:t>
              </a:r>
            </a:p>
          </p:txBody>
        </p:sp>
        <p:sp>
          <p:nvSpPr>
            <p:cNvPr id="128" name="Rounded Rectangle 5">
              <a:extLst>
                <a:ext uri="{FF2B5EF4-FFF2-40B4-BE49-F238E27FC236}">
                  <a16:creationId xmlns:a16="http://schemas.microsoft.com/office/drawing/2014/main" id="{0F62D61B-32D7-49BA-9DDE-AB0B3C883978}"/>
                </a:ext>
              </a:extLst>
            </p:cNvPr>
            <p:cNvSpPr/>
            <p:nvPr/>
          </p:nvSpPr>
          <p:spPr bwMode="auto">
            <a:xfrm>
              <a:off x="6579270" y="2741738"/>
              <a:ext cx="189205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Bindings</a:t>
              </a:r>
            </a:p>
            <a:p>
              <a:pPr marL="0" marR="0" lvl="0" indent="0" defTabSz="932472" rtl="0" eaLnBrk="1" fontAlgn="base" latinLnBrk="0" hangingPunct="1">
                <a:lnSpc>
                  <a:spcPct val="100000"/>
                </a:lnSpc>
                <a:spcBef>
                  <a:spcPct val="0"/>
                </a:spcBef>
                <a:spcAft>
                  <a:spcPct val="0"/>
                </a:spcAft>
                <a:buClrTx/>
                <a:buSzTx/>
                <a:buFontTx/>
                <a:buNone/>
                <a:tabLst/>
                <a:defRPr/>
              </a:pPr>
              <a:r>
                <a:rPr lang="en-US" sz="1400">
                  <a:solidFill>
                    <a:srgbClr val="000000"/>
                  </a:solidFill>
                  <a:latin typeface="Segoe UI Semibold"/>
                </a:rPr>
                <a:t>&amp; Triggers</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7" name="Rounded Rectangle 5">
              <a:extLst>
                <a:ext uri="{FF2B5EF4-FFF2-40B4-BE49-F238E27FC236}">
                  <a16:creationId xmlns:a16="http://schemas.microsoft.com/office/drawing/2014/main" id="{7F8119F8-1440-4C46-B2CD-EA9F0655B813}"/>
                </a:ext>
              </a:extLst>
            </p:cNvPr>
            <p:cNvSpPr/>
            <p:nvPr/>
          </p:nvSpPr>
          <p:spPr bwMode="auto">
            <a:xfrm>
              <a:off x="4469205" y="1695454"/>
              <a:ext cx="189205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State</a:t>
              </a: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Management</a:t>
              </a:r>
            </a:p>
          </p:txBody>
        </p:sp>
        <p:sp>
          <p:nvSpPr>
            <p:cNvPr id="166" name="Rounded Rectangle 5">
              <a:extLst>
                <a:ext uri="{FF2B5EF4-FFF2-40B4-BE49-F238E27FC236}">
                  <a16:creationId xmlns:a16="http://schemas.microsoft.com/office/drawing/2014/main" id="{94F58CD6-5A0C-4667-9D27-6D426843E91A}"/>
                </a:ext>
              </a:extLst>
            </p:cNvPr>
            <p:cNvSpPr/>
            <p:nvPr/>
          </p:nvSpPr>
          <p:spPr bwMode="auto">
            <a:xfrm>
              <a:off x="4469204" y="3837389"/>
              <a:ext cx="189205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Secret</a:t>
              </a:r>
            </a:p>
            <a:p>
              <a:pPr marL="0" marR="0" lvl="0" indent="0" defTabSz="932472" rtl="0" eaLnBrk="1" fontAlgn="base" latinLnBrk="0" hangingPunct="1">
                <a:lnSpc>
                  <a:spcPct val="100000"/>
                </a:lnSpc>
                <a:spcBef>
                  <a:spcPct val="0"/>
                </a:spcBef>
                <a:spcAft>
                  <a:spcPct val="0"/>
                </a:spcAft>
                <a:buClrTx/>
                <a:buSzTx/>
                <a:buFontTx/>
                <a:buNone/>
                <a:tabLst/>
                <a:defRPr/>
              </a:pPr>
              <a:r>
                <a:rPr lang="en-US" sz="1400">
                  <a:solidFill>
                    <a:srgbClr val="000000"/>
                  </a:solidFill>
                  <a:latin typeface="Segoe UI Semibold"/>
                </a:rPr>
                <a:t>Management</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85" name="Rounded Rectangle 5">
              <a:extLst>
                <a:ext uri="{FF2B5EF4-FFF2-40B4-BE49-F238E27FC236}">
                  <a16:creationId xmlns:a16="http://schemas.microsoft.com/office/drawing/2014/main" id="{B77D6C74-7C6F-428D-B328-8FBADE63374A}"/>
                </a:ext>
              </a:extLst>
            </p:cNvPr>
            <p:cNvSpPr/>
            <p:nvPr/>
          </p:nvSpPr>
          <p:spPr bwMode="auto">
            <a:xfrm>
              <a:off x="4469205" y="2743204"/>
              <a:ext cx="189205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Segoe UI Semibold"/>
                  <a:ea typeface="+mn-ea"/>
                  <a:cs typeface="+mn-cs"/>
                </a:rPr>
                <a:t>PubSub</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Messaging</a:t>
              </a:r>
            </a:p>
          </p:txBody>
        </p:sp>
        <p:sp>
          <p:nvSpPr>
            <p:cNvPr id="193" name="Rounded Rectangle 5">
              <a:extLst>
                <a:ext uri="{FF2B5EF4-FFF2-40B4-BE49-F238E27FC236}">
                  <a16:creationId xmlns:a16="http://schemas.microsoft.com/office/drawing/2014/main" id="{0D483E36-D704-4A8B-9F3F-05D30EBDDC3B}"/>
                </a:ext>
              </a:extLst>
            </p:cNvPr>
            <p:cNvSpPr/>
            <p:nvPr/>
          </p:nvSpPr>
          <p:spPr bwMode="auto">
            <a:xfrm>
              <a:off x="6579269" y="3834893"/>
              <a:ext cx="189205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Virtual</a:t>
              </a:r>
            </a:p>
            <a:p>
              <a:pPr marL="0" marR="0" lvl="0" indent="0" defTabSz="932472" rtl="0" eaLnBrk="1" fontAlgn="base" latinLnBrk="0" hangingPunct="1">
                <a:lnSpc>
                  <a:spcPct val="100000"/>
                </a:lnSpc>
                <a:spcBef>
                  <a:spcPct val="0"/>
                </a:spcBef>
                <a:spcAft>
                  <a:spcPct val="0"/>
                </a:spcAft>
                <a:buClrTx/>
                <a:buSzTx/>
                <a:buFontTx/>
                <a:buNone/>
                <a:tabLst/>
                <a:defRPr/>
              </a:pPr>
              <a:r>
                <a:rPr lang="en-US" sz="1400">
                  <a:solidFill>
                    <a:srgbClr val="000000"/>
                  </a:solidFill>
                  <a:latin typeface="Segoe UI Semibold"/>
                </a:rPr>
                <a:t>Actors</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96" name="Rounded Rectangle 5">
              <a:extLst>
                <a:ext uri="{FF2B5EF4-FFF2-40B4-BE49-F238E27FC236}">
                  <a16:creationId xmlns:a16="http://schemas.microsoft.com/office/drawing/2014/main" id="{DA9DD456-DD85-4266-91CD-D9A06EA0263F}"/>
                </a:ext>
              </a:extLst>
            </p:cNvPr>
            <p:cNvSpPr/>
            <p:nvPr/>
          </p:nvSpPr>
          <p:spPr bwMode="auto">
            <a:xfrm>
              <a:off x="6579270" y="1695647"/>
              <a:ext cx="1892053"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lang="en-US" sz="1400">
                  <a:solidFill>
                    <a:srgbClr val="000000"/>
                  </a:solidFill>
                  <a:latin typeface="Segoe UI Semibold"/>
                </a:rPr>
                <a:t>Service</a:t>
              </a: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Invocation</a:t>
              </a:r>
            </a:p>
          </p:txBody>
        </p:sp>
      </p:grpSp>
      <p:grpSp>
        <p:nvGrpSpPr>
          <p:cNvPr id="204" name="Group 203">
            <a:extLst>
              <a:ext uri="{FF2B5EF4-FFF2-40B4-BE49-F238E27FC236}">
                <a16:creationId xmlns:a16="http://schemas.microsoft.com/office/drawing/2014/main" id="{9DF7C2A5-7B69-4FB0-BDD1-3993249A40D0}"/>
              </a:ext>
            </a:extLst>
          </p:cNvPr>
          <p:cNvGrpSpPr/>
          <p:nvPr/>
        </p:nvGrpSpPr>
        <p:grpSpPr>
          <a:xfrm>
            <a:off x="9812662" y="3557860"/>
            <a:ext cx="1854693" cy="2159117"/>
            <a:chOff x="9171114" y="761455"/>
            <a:chExt cx="1854693" cy="2159117"/>
          </a:xfrm>
        </p:grpSpPr>
        <p:grpSp>
          <p:nvGrpSpPr>
            <p:cNvPr id="205" name="Group 204">
              <a:extLst>
                <a:ext uri="{FF2B5EF4-FFF2-40B4-BE49-F238E27FC236}">
                  <a16:creationId xmlns:a16="http://schemas.microsoft.com/office/drawing/2014/main" id="{482835AA-DE98-4720-82B5-B7A0B8965DB9}"/>
                </a:ext>
              </a:extLst>
            </p:cNvPr>
            <p:cNvGrpSpPr/>
            <p:nvPr/>
          </p:nvGrpSpPr>
          <p:grpSpPr>
            <a:xfrm>
              <a:off x="9360298" y="761455"/>
              <a:ext cx="1665509" cy="1943093"/>
              <a:chOff x="9936928" y="239338"/>
              <a:chExt cx="1665509" cy="1943093"/>
            </a:xfrm>
          </p:grpSpPr>
          <p:pic>
            <p:nvPicPr>
              <p:cNvPr id="216" name="Graphic 215">
                <a:extLst>
                  <a:ext uri="{FF2B5EF4-FFF2-40B4-BE49-F238E27FC236}">
                    <a16:creationId xmlns:a16="http://schemas.microsoft.com/office/drawing/2014/main" id="{430CC04B-FFB8-413F-B260-CEABFBD7562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936928" y="239338"/>
                <a:ext cx="1665509" cy="1943093"/>
              </a:xfrm>
              <a:prstGeom prst="rect">
                <a:avLst/>
              </a:prstGeom>
            </p:spPr>
          </p:pic>
          <p:sp>
            <p:nvSpPr>
              <p:cNvPr id="217" name="TextBox 216">
                <a:extLst>
                  <a:ext uri="{FF2B5EF4-FFF2-40B4-BE49-F238E27FC236}">
                    <a16:creationId xmlns:a16="http://schemas.microsoft.com/office/drawing/2014/main" id="{A391D2FE-0C87-43D5-80A1-5CBDD41E7671}"/>
                  </a:ext>
                </a:extLst>
              </p:cNvPr>
              <p:cNvSpPr txBox="1"/>
              <p:nvPr/>
            </p:nvSpPr>
            <p:spPr>
              <a:xfrm>
                <a:off x="10193053" y="815842"/>
                <a:ext cx="1076257" cy="307777"/>
              </a:xfrm>
              <a:prstGeom prst="rect">
                <a:avLst/>
              </a:prstGeom>
              <a:noFill/>
            </p:spPr>
            <p:txBody>
              <a:bodyPr wrap="none" lIns="0" tIns="0" rIns="0" bIns="0" rtlCol="0">
                <a:spAutoFit/>
              </a:bodyPr>
              <a:lstStyle/>
              <a:p>
                <a:pPr algn="ctr"/>
                <a:r>
                  <a:rPr lang="en-US" sz="2000">
                    <a:solidFill>
                      <a:srgbClr val="202192"/>
                    </a:solidFill>
                    <a:latin typeface="+mj-lt"/>
                  </a:rPr>
                  <a:t>Service B</a:t>
                </a:r>
              </a:p>
            </p:txBody>
          </p:sp>
        </p:grpSp>
        <p:grpSp>
          <p:nvGrpSpPr>
            <p:cNvPr id="206" name="!!Sidecar">
              <a:extLst>
                <a:ext uri="{FF2B5EF4-FFF2-40B4-BE49-F238E27FC236}">
                  <a16:creationId xmlns:a16="http://schemas.microsoft.com/office/drawing/2014/main" id="{35780F8A-AC18-4FC3-98BF-376751C55F40}"/>
                </a:ext>
              </a:extLst>
            </p:cNvPr>
            <p:cNvGrpSpPr/>
            <p:nvPr/>
          </p:nvGrpSpPr>
          <p:grpSpPr>
            <a:xfrm>
              <a:off x="9171114" y="1929480"/>
              <a:ext cx="846489" cy="991092"/>
              <a:chOff x="8298598" y="2543027"/>
              <a:chExt cx="1186830" cy="1389573"/>
            </a:xfrm>
          </p:grpSpPr>
          <p:sp>
            <p:nvSpPr>
              <p:cNvPr id="207" name="Freeform: Shape 206">
                <a:extLst>
                  <a:ext uri="{FF2B5EF4-FFF2-40B4-BE49-F238E27FC236}">
                    <a16:creationId xmlns:a16="http://schemas.microsoft.com/office/drawing/2014/main" id="{9D15E8C5-3D94-4014-ADCE-480D2786535A}"/>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66C18270-2B02-4372-965E-9A9F89FCC25A}"/>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209" name="Graphic 11">
                <a:extLst>
                  <a:ext uri="{FF2B5EF4-FFF2-40B4-BE49-F238E27FC236}">
                    <a16:creationId xmlns:a16="http://schemas.microsoft.com/office/drawing/2014/main" id="{1153E06B-A3B4-4F44-ADB4-020512FDD047}"/>
                  </a:ext>
                </a:extLst>
              </p:cNvPr>
              <p:cNvGrpSpPr/>
              <p:nvPr/>
            </p:nvGrpSpPr>
            <p:grpSpPr>
              <a:xfrm>
                <a:off x="8386477" y="2846026"/>
                <a:ext cx="952402" cy="699902"/>
                <a:chOff x="8386477" y="2846026"/>
                <a:chExt cx="952402" cy="699902"/>
              </a:xfrm>
            </p:grpSpPr>
            <p:sp>
              <p:nvSpPr>
                <p:cNvPr id="210" name="Freeform: Shape 209">
                  <a:extLst>
                    <a:ext uri="{FF2B5EF4-FFF2-40B4-BE49-F238E27FC236}">
                      <a16:creationId xmlns:a16="http://schemas.microsoft.com/office/drawing/2014/main" id="{2B1523D0-A9A4-48BC-8318-05F446CCBB66}"/>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D01AD98-68BB-4B48-9CBE-A3DE3C3B9EB8}"/>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8099699-1EE2-470B-9503-65F1F0ACBA20}"/>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8EF46D2-A014-45A7-BC7E-5D6606156943}"/>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5FC56C9E-37F6-46B8-A0FF-F718E5CE123D}"/>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90A378B-58E7-4B75-B60F-A3EF80666B8A}"/>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grpSp>
      <p:grpSp>
        <p:nvGrpSpPr>
          <p:cNvPr id="247" name="Group 246">
            <a:extLst>
              <a:ext uri="{FF2B5EF4-FFF2-40B4-BE49-F238E27FC236}">
                <a16:creationId xmlns:a16="http://schemas.microsoft.com/office/drawing/2014/main" id="{3E6E192A-5B67-46FD-BE1F-67254CA56D83}"/>
              </a:ext>
            </a:extLst>
          </p:cNvPr>
          <p:cNvGrpSpPr/>
          <p:nvPr/>
        </p:nvGrpSpPr>
        <p:grpSpPr>
          <a:xfrm>
            <a:off x="4026742" y="1450058"/>
            <a:ext cx="4508444" cy="4543268"/>
            <a:chOff x="4026742" y="1450058"/>
            <a:chExt cx="4508444" cy="4543268"/>
          </a:xfrm>
        </p:grpSpPr>
        <p:sp>
          <p:nvSpPr>
            <p:cNvPr id="219" name="Left Bracket 218">
              <a:extLst>
                <a:ext uri="{FF2B5EF4-FFF2-40B4-BE49-F238E27FC236}">
                  <a16:creationId xmlns:a16="http://schemas.microsoft.com/office/drawing/2014/main" id="{85D15CA5-FC4A-49CD-87D2-B5153FB0DD24}"/>
                </a:ext>
              </a:extLst>
            </p:cNvPr>
            <p:cNvSpPr/>
            <p:nvPr/>
          </p:nvSpPr>
          <p:spPr>
            <a:xfrm>
              <a:off x="4026742" y="1450058"/>
              <a:ext cx="364327" cy="4543268"/>
            </a:xfrm>
            <a:prstGeom prst="leftBracket">
              <a:avLst>
                <a:gd name="adj" fmla="val 0"/>
              </a:avLst>
            </a:prstGeom>
            <a:ln w="28575">
              <a:solidFill>
                <a:srgbClr val="202192"/>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Right Bracket 220">
              <a:extLst>
                <a:ext uri="{FF2B5EF4-FFF2-40B4-BE49-F238E27FC236}">
                  <a16:creationId xmlns:a16="http://schemas.microsoft.com/office/drawing/2014/main" id="{6387892A-F216-4835-A5BA-02CBC8A7BA1A}"/>
                </a:ext>
              </a:extLst>
            </p:cNvPr>
            <p:cNvSpPr/>
            <p:nvPr/>
          </p:nvSpPr>
          <p:spPr>
            <a:xfrm>
              <a:off x="8170859" y="1450058"/>
              <a:ext cx="364327" cy="4543268"/>
            </a:xfrm>
            <a:prstGeom prst="rightBracket">
              <a:avLst>
                <a:gd name="adj" fmla="val 0"/>
              </a:avLst>
            </a:prstGeom>
            <a:ln w="28575">
              <a:solidFill>
                <a:srgbClr val="202192"/>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23" name="Straight Connector 222">
            <a:extLst>
              <a:ext uri="{FF2B5EF4-FFF2-40B4-BE49-F238E27FC236}">
                <a16:creationId xmlns:a16="http://schemas.microsoft.com/office/drawing/2014/main" id="{CF689995-8A7F-4AA9-9B45-2864A98BED30}"/>
              </a:ext>
            </a:extLst>
          </p:cNvPr>
          <p:cNvCxnSpPr/>
          <p:nvPr/>
        </p:nvCxnSpPr>
        <p:spPr>
          <a:xfrm>
            <a:off x="2766833" y="3513873"/>
            <a:ext cx="1259909" cy="0"/>
          </a:xfrm>
          <a:prstGeom prst="line">
            <a:avLst/>
          </a:prstGeom>
          <a:ln w="28575">
            <a:solidFill>
              <a:srgbClr val="20219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5E3577A5-1FE1-4941-A816-8272E2686317}"/>
              </a:ext>
            </a:extLst>
          </p:cNvPr>
          <p:cNvCxnSpPr>
            <a:cxnSpLocks/>
          </p:cNvCxnSpPr>
          <p:nvPr/>
        </p:nvCxnSpPr>
        <p:spPr>
          <a:xfrm>
            <a:off x="8535186" y="2484661"/>
            <a:ext cx="1259909" cy="0"/>
          </a:xfrm>
          <a:prstGeom prst="line">
            <a:avLst/>
          </a:prstGeom>
          <a:ln w="28575">
            <a:solidFill>
              <a:srgbClr val="20219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976E3329-5B2B-4949-80EE-52EB0BF54E42}"/>
              </a:ext>
            </a:extLst>
          </p:cNvPr>
          <p:cNvCxnSpPr>
            <a:cxnSpLocks/>
          </p:cNvCxnSpPr>
          <p:nvPr/>
        </p:nvCxnSpPr>
        <p:spPr>
          <a:xfrm>
            <a:off x="8535185" y="5211771"/>
            <a:ext cx="1259909" cy="0"/>
          </a:xfrm>
          <a:prstGeom prst="line">
            <a:avLst/>
          </a:prstGeom>
          <a:ln w="28575">
            <a:solidFill>
              <a:srgbClr val="20219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48" name="!!AppA">
            <a:extLst>
              <a:ext uri="{FF2B5EF4-FFF2-40B4-BE49-F238E27FC236}">
                <a16:creationId xmlns:a16="http://schemas.microsoft.com/office/drawing/2014/main" id="{3D27F5DD-809E-4649-A3B4-27C8566F0BD1}"/>
              </a:ext>
            </a:extLst>
          </p:cNvPr>
          <p:cNvGrpSpPr/>
          <p:nvPr/>
        </p:nvGrpSpPr>
        <p:grpSpPr>
          <a:xfrm>
            <a:off x="1012779" y="1921039"/>
            <a:ext cx="1666465" cy="1944207"/>
            <a:chOff x="3444424" y="1954650"/>
            <a:chExt cx="1400542" cy="1633964"/>
          </a:xfrm>
        </p:grpSpPr>
        <p:pic>
          <p:nvPicPr>
            <p:cNvPr id="249" name="Graphic 248">
              <a:extLst>
                <a:ext uri="{FF2B5EF4-FFF2-40B4-BE49-F238E27FC236}">
                  <a16:creationId xmlns:a16="http://schemas.microsoft.com/office/drawing/2014/main" id="{1A093769-D091-4E8D-AD2A-651801A5926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44424" y="1954650"/>
              <a:ext cx="1400542" cy="1633964"/>
            </a:xfrm>
            <a:prstGeom prst="rect">
              <a:avLst/>
            </a:prstGeom>
          </p:spPr>
        </p:pic>
        <p:sp>
          <p:nvSpPr>
            <p:cNvPr id="250" name="TextBox 249">
              <a:extLst>
                <a:ext uri="{FF2B5EF4-FFF2-40B4-BE49-F238E27FC236}">
                  <a16:creationId xmlns:a16="http://schemas.microsoft.com/office/drawing/2014/main" id="{F0681EEE-D441-481D-8EED-48720F878FF6}"/>
                </a:ext>
              </a:extLst>
            </p:cNvPr>
            <p:cNvSpPr txBox="1"/>
            <p:nvPr/>
          </p:nvSpPr>
          <p:spPr>
            <a:xfrm>
              <a:off x="3724795"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grpSp>
        <p:nvGrpSpPr>
          <p:cNvPr id="251" name="!!Sidecar">
            <a:extLst>
              <a:ext uri="{FF2B5EF4-FFF2-40B4-BE49-F238E27FC236}">
                <a16:creationId xmlns:a16="http://schemas.microsoft.com/office/drawing/2014/main" id="{B3CFB263-9E3C-4CFA-9930-1C803C2E2EB7}"/>
              </a:ext>
            </a:extLst>
          </p:cNvPr>
          <p:cNvGrpSpPr/>
          <p:nvPr/>
        </p:nvGrpSpPr>
        <p:grpSpPr>
          <a:xfrm>
            <a:off x="1963019" y="3003929"/>
            <a:ext cx="843400" cy="987476"/>
            <a:chOff x="8298598" y="2543027"/>
            <a:chExt cx="1186830" cy="1389573"/>
          </a:xfrm>
        </p:grpSpPr>
        <p:sp>
          <p:nvSpPr>
            <p:cNvPr id="252" name="Freeform: Shape 251">
              <a:extLst>
                <a:ext uri="{FF2B5EF4-FFF2-40B4-BE49-F238E27FC236}">
                  <a16:creationId xmlns:a16="http://schemas.microsoft.com/office/drawing/2014/main" id="{64245629-06C3-4A63-A2FD-53FDCCF1BB5D}"/>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9FA912AE-A366-4BF4-988D-2C03E87BDD68}"/>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254" name="Graphic 11">
              <a:extLst>
                <a:ext uri="{FF2B5EF4-FFF2-40B4-BE49-F238E27FC236}">
                  <a16:creationId xmlns:a16="http://schemas.microsoft.com/office/drawing/2014/main" id="{F711B83C-82FF-4437-80AB-82D982819B5A}"/>
                </a:ext>
              </a:extLst>
            </p:cNvPr>
            <p:cNvGrpSpPr/>
            <p:nvPr/>
          </p:nvGrpSpPr>
          <p:grpSpPr>
            <a:xfrm>
              <a:off x="8386477" y="2846026"/>
              <a:ext cx="952402" cy="699902"/>
              <a:chOff x="8386477" y="2846026"/>
              <a:chExt cx="952402" cy="699902"/>
            </a:xfrm>
          </p:grpSpPr>
          <p:sp>
            <p:nvSpPr>
              <p:cNvPr id="255" name="Freeform: Shape 254">
                <a:extLst>
                  <a:ext uri="{FF2B5EF4-FFF2-40B4-BE49-F238E27FC236}">
                    <a16:creationId xmlns:a16="http://schemas.microsoft.com/office/drawing/2014/main" id="{3A390DEE-2FBF-431A-8828-17EF4600984B}"/>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D2A42B2-626C-4549-A52E-1FB3733F1D8E}"/>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7E535F1C-FD09-472B-8332-161915B0B6CB}"/>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F208916C-2216-4754-AE9F-C431BFE2C497}"/>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676A63ED-E542-4CE4-B395-225B34EBEC09}"/>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8E39CCE-5DF2-4D57-92E8-26032F85C8CF}"/>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pic>
        <p:nvPicPr>
          <p:cNvPr id="262" name="Graphic 261">
            <a:extLst>
              <a:ext uri="{FF2B5EF4-FFF2-40B4-BE49-F238E27FC236}">
                <a16:creationId xmlns:a16="http://schemas.microsoft.com/office/drawing/2014/main" id="{7CCC8F9C-E37B-4940-A462-4382A6413914}"/>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52686" y="1855753"/>
            <a:ext cx="298842" cy="489176"/>
          </a:xfrm>
          <a:prstGeom prst="rect">
            <a:avLst/>
          </a:prstGeom>
        </p:spPr>
      </p:pic>
      <p:pic>
        <p:nvPicPr>
          <p:cNvPr id="284" name="Graphic 283">
            <a:extLst>
              <a:ext uri="{FF2B5EF4-FFF2-40B4-BE49-F238E27FC236}">
                <a16:creationId xmlns:a16="http://schemas.microsoft.com/office/drawing/2014/main" id="{380E49FE-924D-4A8A-BD5F-F25EB01E15ED}"/>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6472176" y="1911347"/>
            <a:ext cx="479990" cy="394460"/>
          </a:xfrm>
          <a:prstGeom prst="rect">
            <a:avLst/>
          </a:prstGeom>
        </p:spPr>
      </p:pic>
      <p:pic>
        <p:nvPicPr>
          <p:cNvPr id="286" name="Graphic 285">
            <a:extLst>
              <a:ext uri="{FF2B5EF4-FFF2-40B4-BE49-F238E27FC236}">
                <a16:creationId xmlns:a16="http://schemas.microsoft.com/office/drawing/2014/main" id="{DABB2ED4-5942-4287-B438-578935A96283}"/>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6472176" y="2962925"/>
            <a:ext cx="479990" cy="383486"/>
          </a:xfrm>
          <a:prstGeom prst="rect">
            <a:avLst/>
          </a:prstGeom>
        </p:spPr>
      </p:pic>
      <p:pic>
        <p:nvPicPr>
          <p:cNvPr id="288" name="Graphic 287">
            <a:extLst>
              <a:ext uri="{FF2B5EF4-FFF2-40B4-BE49-F238E27FC236}">
                <a16:creationId xmlns:a16="http://schemas.microsoft.com/office/drawing/2014/main" id="{91EE3BB8-B6AA-4FD7-BBB7-6F362B11BA5F}"/>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4386896" y="3046735"/>
            <a:ext cx="430421" cy="218797"/>
          </a:xfrm>
          <a:prstGeom prst="rect">
            <a:avLst/>
          </a:prstGeom>
        </p:spPr>
      </p:pic>
      <p:pic>
        <p:nvPicPr>
          <p:cNvPr id="290" name="Graphic 289">
            <a:extLst>
              <a:ext uri="{FF2B5EF4-FFF2-40B4-BE49-F238E27FC236}">
                <a16:creationId xmlns:a16="http://schemas.microsoft.com/office/drawing/2014/main" id="{93ECF087-B6DD-46F9-8C33-B90EA25F2067}"/>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4427900" y="4029543"/>
            <a:ext cx="348410" cy="441552"/>
          </a:xfrm>
          <a:prstGeom prst="rect">
            <a:avLst/>
          </a:prstGeom>
        </p:spPr>
      </p:pic>
      <p:pic>
        <p:nvPicPr>
          <p:cNvPr id="292" name="Graphic 291">
            <a:extLst>
              <a:ext uri="{FF2B5EF4-FFF2-40B4-BE49-F238E27FC236}">
                <a16:creationId xmlns:a16="http://schemas.microsoft.com/office/drawing/2014/main" id="{805FC3EF-7981-4862-8D25-E4FC6FDAC473}"/>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6507172" y="4022411"/>
            <a:ext cx="409996" cy="450824"/>
          </a:xfrm>
          <a:prstGeom prst="rect">
            <a:avLst/>
          </a:prstGeom>
        </p:spPr>
      </p:pic>
      <p:pic>
        <p:nvPicPr>
          <p:cNvPr id="294" name="Graphic 293">
            <a:extLst>
              <a:ext uri="{FF2B5EF4-FFF2-40B4-BE49-F238E27FC236}">
                <a16:creationId xmlns:a16="http://schemas.microsoft.com/office/drawing/2014/main" id="{5A04B6C1-9919-43A3-B863-D6E256B83E0C}"/>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p:blipFill>
        <p:spPr>
          <a:xfrm>
            <a:off x="5409022" y="5013751"/>
            <a:ext cx="604428" cy="517832"/>
          </a:xfrm>
          <a:prstGeom prst="rect">
            <a:avLst/>
          </a:prstGeom>
        </p:spPr>
      </p:pic>
    </p:spTree>
    <p:extLst>
      <p:ext uri="{BB962C8B-B14F-4D97-AF65-F5344CB8AC3E}">
        <p14:creationId xmlns:p14="http://schemas.microsoft.com/office/powerpoint/2010/main" val="1995385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42" presetClass="path" presetSubtype="0" decel="100000" fill="hold" nodeType="withEffect">
                                  <p:stCondLst>
                                    <p:cond delay="0"/>
                                  </p:stCondLst>
                                  <p:childTnLst>
                                    <p:animMotion origin="layout" path="M 3.75E-6 -4.07407E-6 L 3.75E-6 0.0257 " pathEditMode="relative" rAng="0" ptsTypes="AA">
                                      <p:cBhvr>
                                        <p:cTn id="9" dur="500" spd="-100000" fill="hold"/>
                                        <p:tgtEl>
                                          <p:spTgt spid="91"/>
                                        </p:tgtEl>
                                        <p:attrNameLst>
                                          <p:attrName>ppt_x</p:attrName>
                                          <p:attrName>ppt_y</p:attrName>
                                        </p:attrNameLst>
                                      </p:cBhvr>
                                      <p:rCtr x="0" y="1273"/>
                                    </p:animMotion>
                                  </p:childTnLst>
                                </p:cTn>
                              </p:par>
                              <p:par>
                                <p:cTn id="10" presetID="10" presetClass="entr" presetSubtype="0" fill="hold" nodeType="with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par>
                                <p:cTn id="13" presetID="42" presetClass="path" presetSubtype="0" decel="100000" fill="hold" nodeType="withEffect">
                                  <p:stCondLst>
                                    <p:cond delay="0"/>
                                  </p:stCondLst>
                                  <p:childTnLst>
                                    <p:animMotion origin="layout" path="M 3.75E-6 -4.07407E-6 L 3.75E-6 0.0257 " pathEditMode="relative" rAng="0" ptsTypes="AA">
                                      <p:cBhvr>
                                        <p:cTn id="14" dur="500" spd="-100000" fill="hold"/>
                                        <p:tgtEl>
                                          <p:spTgt spid="204"/>
                                        </p:tgtEl>
                                        <p:attrNameLst>
                                          <p:attrName>ppt_x</p:attrName>
                                          <p:attrName>ppt_y</p:attrName>
                                        </p:attrNameLst>
                                      </p:cBhvr>
                                      <p:rCtr x="0" y="1273"/>
                                    </p:animMotion>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00"/>
                                        </p:tgtEl>
                                        <p:attrNameLst>
                                          <p:attrName>style.visibility</p:attrName>
                                        </p:attrNameLst>
                                      </p:cBhvr>
                                      <p:to>
                                        <p:strVal val="visible"/>
                                      </p:to>
                                    </p:set>
                                    <p:animEffect transition="in" filter="fade">
                                      <p:cBhvr>
                                        <p:cTn id="18" dur="500"/>
                                        <p:tgtEl>
                                          <p:spTgt spid="200"/>
                                        </p:tgtEl>
                                      </p:cBhvr>
                                    </p:animEffect>
                                  </p:childTnLst>
                                </p:cTn>
                              </p:par>
                              <p:par>
                                <p:cTn id="19" presetID="42" presetClass="path" presetSubtype="0" decel="100000" fill="hold" nodeType="withEffect">
                                  <p:stCondLst>
                                    <p:cond delay="0"/>
                                  </p:stCondLst>
                                  <p:childTnLst>
                                    <p:animMotion origin="layout" path="M 3.75E-6 -4.07407E-6 L 3.75E-6 0.0257 " pathEditMode="relative" rAng="0" ptsTypes="AA">
                                      <p:cBhvr>
                                        <p:cTn id="20" dur="500" spd="-100000" fill="hold"/>
                                        <p:tgtEl>
                                          <p:spTgt spid="200"/>
                                        </p:tgtEl>
                                        <p:attrNameLst>
                                          <p:attrName>ppt_x</p:attrName>
                                          <p:attrName>ppt_y</p:attrName>
                                        </p:attrNameLst>
                                      </p:cBhvr>
                                      <p:rCtr x="0" y="1273"/>
                                    </p:animMotion>
                                  </p:childTnLst>
                                </p:cTn>
                              </p:par>
                              <p:par>
                                <p:cTn id="21" presetID="10" presetClass="entr" presetSubtype="0" fill="hold" nodeType="withEffect">
                                  <p:stCondLst>
                                    <p:cond delay="0"/>
                                  </p:stCondLst>
                                  <p:childTnLst>
                                    <p:set>
                                      <p:cBhvr>
                                        <p:cTn id="22" dur="1" fill="hold">
                                          <p:stCondLst>
                                            <p:cond delay="0"/>
                                          </p:stCondLst>
                                        </p:cTn>
                                        <p:tgtEl>
                                          <p:spTgt spid="262"/>
                                        </p:tgtEl>
                                        <p:attrNameLst>
                                          <p:attrName>style.visibility</p:attrName>
                                        </p:attrNameLst>
                                      </p:cBhvr>
                                      <p:to>
                                        <p:strVal val="visible"/>
                                      </p:to>
                                    </p:set>
                                    <p:animEffect transition="in" filter="fade">
                                      <p:cBhvr>
                                        <p:cTn id="23" dur="500"/>
                                        <p:tgtEl>
                                          <p:spTgt spid="262"/>
                                        </p:tgtEl>
                                      </p:cBhvr>
                                    </p:animEffect>
                                  </p:childTnLst>
                                </p:cTn>
                              </p:par>
                              <p:par>
                                <p:cTn id="24" presetID="42" presetClass="path" presetSubtype="0" decel="100000" fill="hold" nodeType="withEffect">
                                  <p:stCondLst>
                                    <p:cond delay="0"/>
                                  </p:stCondLst>
                                  <p:childTnLst>
                                    <p:animMotion origin="layout" path="M 3.75E-6 -4.07407E-6 L 3.75E-6 0.0257 " pathEditMode="relative" rAng="0" ptsTypes="AA">
                                      <p:cBhvr>
                                        <p:cTn id="25" dur="500" spd="-100000" fill="hold"/>
                                        <p:tgtEl>
                                          <p:spTgt spid="262"/>
                                        </p:tgtEl>
                                        <p:attrNameLst>
                                          <p:attrName>ppt_x</p:attrName>
                                          <p:attrName>ppt_y</p:attrName>
                                        </p:attrNameLst>
                                      </p:cBhvr>
                                      <p:rCtr x="0" y="1273"/>
                                    </p:animMotion>
                                  </p:childTnLst>
                                </p:cTn>
                              </p:par>
                              <p:par>
                                <p:cTn id="26" presetID="10" presetClass="entr" presetSubtype="0" fill="hold" nodeType="withEffect">
                                  <p:stCondLst>
                                    <p:cond delay="0"/>
                                  </p:stCondLst>
                                  <p:childTnLst>
                                    <p:set>
                                      <p:cBhvr>
                                        <p:cTn id="27" dur="1" fill="hold">
                                          <p:stCondLst>
                                            <p:cond delay="0"/>
                                          </p:stCondLst>
                                        </p:cTn>
                                        <p:tgtEl>
                                          <p:spTgt spid="284"/>
                                        </p:tgtEl>
                                        <p:attrNameLst>
                                          <p:attrName>style.visibility</p:attrName>
                                        </p:attrNameLst>
                                      </p:cBhvr>
                                      <p:to>
                                        <p:strVal val="visible"/>
                                      </p:to>
                                    </p:set>
                                    <p:animEffect transition="in" filter="fade">
                                      <p:cBhvr>
                                        <p:cTn id="28" dur="500"/>
                                        <p:tgtEl>
                                          <p:spTgt spid="284"/>
                                        </p:tgtEl>
                                      </p:cBhvr>
                                    </p:animEffect>
                                  </p:childTnLst>
                                </p:cTn>
                              </p:par>
                              <p:par>
                                <p:cTn id="29" presetID="42" presetClass="path" presetSubtype="0" decel="100000" fill="hold" nodeType="withEffect">
                                  <p:stCondLst>
                                    <p:cond delay="0"/>
                                  </p:stCondLst>
                                  <p:childTnLst>
                                    <p:animMotion origin="layout" path="M 3.75E-6 -4.07407E-6 L 3.75E-6 0.0257 " pathEditMode="relative" rAng="0" ptsTypes="AA">
                                      <p:cBhvr>
                                        <p:cTn id="30" dur="500" spd="-100000" fill="hold"/>
                                        <p:tgtEl>
                                          <p:spTgt spid="284"/>
                                        </p:tgtEl>
                                        <p:attrNameLst>
                                          <p:attrName>ppt_x</p:attrName>
                                          <p:attrName>ppt_y</p:attrName>
                                        </p:attrNameLst>
                                      </p:cBhvr>
                                      <p:rCtr x="0" y="1273"/>
                                    </p:animMotion>
                                  </p:childTnLst>
                                </p:cTn>
                              </p:par>
                              <p:par>
                                <p:cTn id="31" presetID="10" presetClass="entr" presetSubtype="0" fill="hold" nodeType="withEffect">
                                  <p:stCondLst>
                                    <p:cond delay="0"/>
                                  </p:stCondLst>
                                  <p:childTnLst>
                                    <p:set>
                                      <p:cBhvr>
                                        <p:cTn id="32" dur="1" fill="hold">
                                          <p:stCondLst>
                                            <p:cond delay="0"/>
                                          </p:stCondLst>
                                        </p:cTn>
                                        <p:tgtEl>
                                          <p:spTgt spid="286"/>
                                        </p:tgtEl>
                                        <p:attrNameLst>
                                          <p:attrName>style.visibility</p:attrName>
                                        </p:attrNameLst>
                                      </p:cBhvr>
                                      <p:to>
                                        <p:strVal val="visible"/>
                                      </p:to>
                                    </p:set>
                                    <p:animEffect transition="in" filter="fade">
                                      <p:cBhvr>
                                        <p:cTn id="33" dur="500"/>
                                        <p:tgtEl>
                                          <p:spTgt spid="286"/>
                                        </p:tgtEl>
                                      </p:cBhvr>
                                    </p:animEffect>
                                  </p:childTnLst>
                                </p:cTn>
                              </p:par>
                              <p:par>
                                <p:cTn id="34" presetID="42" presetClass="path" presetSubtype="0" decel="100000" fill="hold" nodeType="withEffect">
                                  <p:stCondLst>
                                    <p:cond delay="0"/>
                                  </p:stCondLst>
                                  <p:childTnLst>
                                    <p:animMotion origin="layout" path="M 3.75E-6 -4.07407E-6 L 3.75E-6 0.0257 " pathEditMode="relative" rAng="0" ptsTypes="AA">
                                      <p:cBhvr>
                                        <p:cTn id="35" dur="500" spd="-100000" fill="hold"/>
                                        <p:tgtEl>
                                          <p:spTgt spid="286"/>
                                        </p:tgtEl>
                                        <p:attrNameLst>
                                          <p:attrName>ppt_x</p:attrName>
                                          <p:attrName>ppt_y</p:attrName>
                                        </p:attrNameLst>
                                      </p:cBhvr>
                                      <p:rCtr x="0" y="1273"/>
                                    </p:animMotion>
                                  </p:childTnLst>
                                </p:cTn>
                              </p:par>
                              <p:par>
                                <p:cTn id="36" presetID="10" presetClass="entr" presetSubtype="0" fill="hold" nodeType="withEffect">
                                  <p:stCondLst>
                                    <p:cond delay="0"/>
                                  </p:stCondLst>
                                  <p:childTnLst>
                                    <p:set>
                                      <p:cBhvr>
                                        <p:cTn id="37" dur="1" fill="hold">
                                          <p:stCondLst>
                                            <p:cond delay="0"/>
                                          </p:stCondLst>
                                        </p:cTn>
                                        <p:tgtEl>
                                          <p:spTgt spid="288"/>
                                        </p:tgtEl>
                                        <p:attrNameLst>
                                          <p:attrName>style.visibility</p:attrName>
                                        </p:attrNameLst>
                                      </p:cBhvr>
                                      <p:to>
                                        <p:strVal val="visible"/>
                                      </p:to>
                                    </p:set>
                                    <p:animEffect transition="in" filter="fade">
                                      <p:cBhvr>
                                        <p:cTn id="38" dur="500"/>
                                        <p:tgtEl>
                                          <p:spTgt spid="288"/>
                                        </p:tgtEl>
                                      </p:cBhvr>
                                    </p:animEffect>
                                  </p:childTnLst>
                                </p:cTn>
                              </p:par>
                              <p:par>
                                <p:cTn id="39" presetID="42" presetClass="path" presetSubtype="0" decel="100000" fill="hold" nodeType="withEffect">
                                  <p:stCondLst>
                                    <p:cond delay="0"/>
                                  </p:stCondLst>
                                  <p:childTnLst>
                                    <p:animMotion origin="layout" path="M 3.75E-6 -4.07407E-6 L 3.75E-6 0.0257 " pathEditMode="relative" rAng="0" ptsTypes="AA">
                                      <p:cBhvr>
                                        <p:cTn id="40" dur="500" spd="-100000" fill="hold"/>
                                        <p:tgtEl>
                                          <p:spTgt spid="288"/>
                                        </p:tgtEl>
                                        <p:attrNameLst>
                                          <p:attrName>ppt_x</p:attrName>
                                          <p:attrName>ppt_y</p:attrName>
                                        </p:attrNameLst>
                                      </p:cBhvr>
                                      <p:rCtr x="0" y="1273"/>
                                    </p:animMotion>
                                  </p:childTnLst>
                                </p:cTn>
                              </p:par>
                              <p:par>
                                <p:cTn id="41" presetID="10" presetClass="entr" presetSubtype="0" fill="hold" nodeType="withEffect">
                                  <p:stCondLst>
                                    <p:cond delay="0"/>
                                  </p:stCondLst>
                                  <p:childTnLst>
                                    <p:set>
                                      <p:cBhvr>
                                        <p:cTn id="42" dur="1" fill="hold">
                                          <p:stCondLst>
                                            <p:cond delay="0"/>
                                          </p:stCondLst>
                                        </p:cTn>
                                        <p:tgtEl>
                                          <p:spTgt spid="290"/>
                                        </p:tgtEl>
                                        <p:attrNameLst>
                                          <p:attrName>style.visibility</p:attrName>
                                        </p:attrNameLst>
                                      </p:cBhvr>
                                      <p:to>
                                        <p:strVal val="visible"/>
                                      </p:to>
                                    </p:set>
                                    <p:animEffect transition="in" filter="fade">
                                      <p:cBhvr>
                                        <p:cTn id="43" dur="500"/>
                                        <p:tgtEl>
                                          <p:spTgt spid="290"/>
                                        </p:tgtEl>
                                      </p:cBhvr>
                                    </p:animEffect>
                                  </p:childTnLst>
                                </p:cTn>
                              </p:par>
                              <p:par>
                                <p:cTn id="44" presetID="42" presetClass="path" presetSubtype="0" decel="100000" fill="hold" nodeType="withEffect">
                                  <p:stCondLst>
                                    <p:cond delay="0"/>
                                  </p:stCondLst>
                                  <p:childTnLst>
                                    <p:animMotion origin="layout" path="M 3.75E-6 -4.07407E-6 L 3.75E-6 0.0257 " pathEditMode="relative" rAng="0" ptsTypes="AA">
                                      <p:cBhvr>
                                        <p:cTn id="45" dur="500" spd="-100000" fill="hold"/>
                                        <p:tgtEl>
                                          <p:spTgt spid="290"/>
                                        </p:tgtEl>
                                        <p:attrNameLst>
                                          <p:attrName>ppt_x</p:attrName>
                                          <p:attrName>ppt_y</p:attrName>
                                        </p:attrNameLst>
                                      </p:cBhvr>
                                      <p:rCtr x="0" y="1273"/>
                                    </p:animMotion>
                                  </p:childTnLst>
                                </p:cTn>
                              </p:par>
                              <p:par>
                                <p:cTn id="46" presetID="10" presetClass="entr" presetSubtype="0" fill="hold" nodeType="withEffect">
                                  <p:stCondLst>
                                    <p:cond delay="0"/>
                                  </p:stCondLst>
                                  <p:childTnLst>
                                    <p:set>
                                      <p:cBhvr>
                                        <p:cTn id="47" dur="1" fill="hold">
                                          <p:stCondLst>
                                            <p:cond delay="0"/>
                                          </p:stCondLst>
                                        </p:cTn>
                                        <p:tgtEl>
                                          <p:spTgt spid="292"/>
                                        </p:tgtEl>
                                        <p:attrNameLst>
                                          <p:attrName>style.visibility</p:attrName>
                                        </p:attrNameLst>
                                      </p:cBhvr>
                                      <p:to>
                                        <p:strVal val="visible"/>
                                      </p:to>
                                    </p:set>
                                    <p:animEffect transition="in" filter="fade">
                                      <p:cBhvr>
                                        <p:cTn id="48" dur="500"/>
                                        <p:tgtEl>
                                          <p:spTgt spid="292"/>
                                        </p:tgtEl>
                                      </p:cBhvr>
                                    </p:animEffect>
                                  </p:childTnLst>
                                </p:cTn>
                              </p:par>
                              <p:par>
                                <p:cTn id="49" presetID="42" presetClass="path" presetSubtype="0" decel="100000" fill="hold" nodeType="withEffect">
                                  <p:stCondLst>
                                    <p:cond delay="0"/>
                                  </p:stCondLst>
                                  <p:childTnLst>
                                    <p:animMotion origin="layout" path="M 3.75E-6 -4.07407E-6 L 3.75E-6 0.0257 " pathEditMode="relative" rAng="0" ptsTypes="AA">
                                      <p:cBhvr>
                                        <p:cTn id="50" dur="500" spd="-100000" fill="hold"/>
                                        <p:tgtEl>
                                          <p:spTgt spid="292"/>
                                        </p:tgtEl>
                                        <p:attrNameLst>
                                          <p:attrName>ppt_x</p:attrName>
                                          <p:attrName>ppt_y</p:attrName>
                                        </p:attrNameLst>
                                      </p:cBhvr>
                                      <p:rCtr x="0" y="1273"/>
                                    </p:animMotion>
                                  </p:childTnLst>
                                </p:cTn>
                              </p:par>
                              <p:par>
                                <p:cTn id="51" presetID="10" presetClass="entr" presetSubtype="0" fill="hold" nodeType="withEffect">
                                  <p:stCondLst>
                                    <p:cond delay="0"/>
                                  </p:stCondLst>
                                  <p:childTnLst>
                                    <p:set>
                                      <p:cBhvr>
                                        <p:cTn id="52" dur="1" fill="hold">
                                          <p:stCondLst>
                                            <p:cond delay="0"/>
                                          </p:stCondLst>
                                        </p:cTn>
                                        <p:tgtEl>
                                          <p:spTgt spid="294"/>
                                        </p:tgtEl>
                                        <p:attrNameLst>
                                          <p:attrName>style.visibility</p:attrName>
                                        </p:attrNameLst>
                                      </p:cBhvr>
                                      <p:to>
                                        <p:strVal val="visible"/>
                                      </p:to>
                                    </p:set>
                                    <p:animEffect transition="in" filter="fade">
                                      <p:cBhvr>
                                        <p:cTn id="53" dur="500"/>
                                        <p:tgtEl>
                                          <p:spTgt spid="294"/>
                                        </p:tgtEl>
                                      </p:cBhvr>
                                    </p:animEffect>
                                  </p:childTnLst>
                                </p:cTn>
                              </p:par>
                              <p:par>
                                <p:cTn id="54" presetID="42" presetClass="path" presetSubtype="0" decel="100000" fill="hold" nodeType="withEffect">
                                  <p:stCondLst>
                                    <p:cond delay="0"/>
                                  </p:stCondLst>
                                  <p:childTnLst>
                                    <p:animMotion origin="layout" path="M 3.75E-6 -4.07407E-6 L 3.75E-6 0.0257 " pathEditMode="relative" rAng="0" ptsTypes="AA">
                                      <p:cBhvr>
                                        <p:cTn id="55" dur="500" spd="-100000" fill="hold"/>
                                        <p:tgtEl>
                                          <p:spTgt spid="294"/>
                                        </p:tgtEl>
                                        <p:attrNameLst>
                                          <p:attrName>ppt_x</p:attrName>
                                          <p:attrName>ppt_y</p:attrName>
                                        </p:attrNameLst>
                                      </p:cBhvr>
                                      <p:rCtr x="0" y="1273"/>
                                    </p:animMotion>
                                  </p:childTnLst>
                                </p:cTn>
                              </p:par>
                              <p:par>
                                <p:cTn id="56" presetID="16" presetClass="entr" presetSubtype="42" fill="hold" nodeType="withEffect">
                                  <p:stCondLst>
                                    <p:cond delay="0"/>
                                  </p:stCondLst>
                                  <p:childTnLst>
                                    <p:set>
                                      <p:cBhvr>
                                        <p:cTn id="57" dur="1" fill="hold">
                                          <p:stCondLst>
                                            <p:cond delay="0"/>
                                          </p:stCondLst>
                                        </p:cTn>
                                        <p:tgtEl>
                                          <p:spTgt spid="247"/>
                                        </p:tgtEl>
                                        <p:attrNameLst>
                                          <p:attrName>style.visibility</p:attrName>
                                        </p:attrNameLst>
                                      </p:cBhvr>
                                      <p:to>
                                        <p:strVal val="visible"/>
                                      </p:to>
                                    </p:set>
                                    <p:animEffect transition="in" filter="barn(outHorizontal)">
                                      <p:cBhvr>
                                        <p:cTn id="58" dur="500"/>
                                        <p:tgtEl>
                                          <p:spTgt spid="247"/>
                                        </p:tgtEl>
                                      </p:cBhvr>
                                    </p:animEffect>
                                  </p:childTnLst>
                                </p:cTn>
                              </p:par>
                              <p:par>
                                <p:cTn id="59" presetID="22" presetClass="entr" presetSubtype="8" fill="hold" nodeType="withEffect">
                                  <p:stCondLst>
                                    <p:cond delay="0"/>
                                  </p:stCondLst>
                                  <p:childTnLst>
                                    <p:set>
                                      <p:cBhvr>
                                        <p:cTn id="60" dur="1" fill="hold">
                                          <p:stCondLst>
                                            <p:cond delay="0"/>
                                          </p:stCondLst>
                                        </p:cTn>
                                        <p:tgtEl>
                                          <p:spTgt spid="223"/>
                                        </p:tgtEl>
                                        <p:attrNameLst>
                                          <p:attrName>style.visibility</p:attrName>
                                        </p:attrNameLst>
                                      </p:cBhvr>
                                      <p:to>
                                        <p:strVal val="visible"/>
                                      </p:to>
                                    </p:set>
                                    <p:animEffect transition="in" filter="wipe(left)">
                                      <p:cBhvr>
                                        <p:cTn id="61" dur="500"/>
                                        <p:tgtEl>
                                          <p:spTgt spid="223"/>
                                        </p:tgtEl>
                                      </p:cBhvr>
                                    </p:animEffect>
                                  </p:childTnLst>
                                </p:cTn>
                              </p:par>
                              <p:par>
                                <p:cTn id="62" presetID="22" presetClass="entr" presetSubtype="2" fill="hold" nodeType="withEffect">
                                  <p:stCondLst>
                                    <p:cond delay="0"/>
                                  </p:stCondLst>
                                  <p:childTnLst>
                                    <p:set>
                                      <p:cBhvr>
                                        <p:cTn id="63" dur="1" fill="hold">
                                          <p:stCondLst>
                                            <p:cond delay="0"/>
                                          </p:stCondLst>
                                        </p:cTn>
                                        <p:tgtEl>
                                          <p:spTgt spid="227"/>
                                        </p:tgtEl>
                                        <p:attrNameLst>
                                          <p:attrName>style.visibility</p:attrName>
                                        </p:attrNameLst>
                                      </p:cBhvr>
                                      <p:to>
                                        <p:strVal val="visible"/>
                                      </p:to>
                                    </p:set>
                                    <p:animEffect transition="in" filter="wipe(right)">
                                      <p:cBhvr>
                                        <p:cTn id="64" dur="500"/>
                                        <p:tgtEl>
                                          <p:spTgt spid="227"/>
                                        </p:tgtEl>
                                      </p:cBhvr>
                                    </p:animEffect>
                                  </p:childTnLst>
                                </p:cTn>
                              </p:par>
                              <p:par>
                                <p:cTn id="65" presetID="22" presetClass="entr" presetSubtype="2" fill="hold" nodeType="withEffect">
                                  <p:stCondLst>
                                    <p:cond delay="0"/>
                                  </p:stCondLst>
                                  <p:childTnLst>
                                    <p:set>
                                      <p:cBhvr>
                                        <p:cTn id="66" dur="1" fill="hold">
                                          <p:stCondLst>
                                            <p:cond delay="0"/>
                                          </p:stCondLst>
                                        </p:cTn>
                                        <p:tgtEl>
                                          <p:spTgt spid="225"/>
                                        </p:tgtEl>
                                        <p:attrNameLst>
                                          <p:attrName>style.visibility</p:attrName>
                                        </p:attrNameLst>
                                      </p:cBhvr>
                                      <p:to>
                                        <p:strVal val="visible"/>
                                      </p:to>
                                    </p:set>
                                    <p:animEffect transition="in" filter="wipe(right)">
                                      <p:cBhvr>
                                        <p:cTn id="67"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0088-8FA2-44E6-88D5-F54B3D84CF80}"/>
              </a:ext>
            </a:extLst>
          </p:cNvPr>
          <p:cNvSpPr>
            <a:spLocks noGrp="1"/>
          </p:cNvSpPr>
          <p:nvPr>
            <p:ph type="title"/>
          </p:nvPr>
        </p:nvSpPr>
        <p:spPr>
          <a:xfrm>
            <a:off x="588263" y="457200"/>
            <a:ext cx="11087270" cy="553998"/>
          </a:xfrm>
        </p:spPr>
        <p:txBody>
          <a:bodyPr/>
          <a:lstStyle/>
          <a:p>
            <a:r>
              <a:rPr lang="en-US"/>
              <a:t>Dapr components</a:t>
            </a:r>
          </a:p>
        </p:txBody>
      </p:sp>
      <p:grpSp>
        <p:nvGrpSpPr>
          <p:cNvPr id="15" name="!!AppA">
            <a:extLst>
              <a:ext uri="{FF2B5EF4-FFF2-40B4-BE49-F238E27FC236}">
                <a16:creationId xmlns:a16="http://schemas.microsoft.com/office/drawing/2014/main" id="{7051EE5C-1131-4B4C-B80E-36ABE1587CB4}"/>
              </a:ext>
            </a:extLst>
          </p:cNvPr>
          <p:cNvGrpSpPr/>
          <p:nvPr/>
        </p:nvGrpSpPr>
        <p:grpSpPr>
          <a:xfrm>
            <a:off x="1012779" y="1921039"/>
            <a:ext cx="1666465" cy="1944207"/>
            <a:chOff x="3444424" y="1954650"/>
            <a:chExt cx="1400542" cy="1633964"/>
          </a:xfrm>
        </p:grpSpPr>
        <p:pic>
          <p:nvPicPr>
            <p:cNvPr id="6" name="Graphic 5">
              <a:extLst>
                <a:ext uri="{FF2B5EF4-FFF2-40B4-BE49-F238E27FC236}">
                  <a16:creationId xmlns:a16="http://schemas.microsoft.com/office/drawing/2014/main" id="{027F6AB3-CC82-4861-840F-4BA77310E4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424" y="1954650"/>
              <a:ext cx="1400542" cy="1633964"/>
            </a:xfrm>
            <a:prstGeom prst="rect">
              <a:avLst/>
            </a:prstGeom>
          </p:spPr>
        </p:pic>
        <p:sp>
          <p:nvSpPr>
            <p:cNvPr id="8" name="TextBox 7">
              <a:extLst>
                <a:ext uri="{FF2B5EF4-FFF2-40B4-BE49-F238E27FC236}">
                  <a16:creationId xmlns:a16="http://schemas.microsoft.com/office/drawing/2014/main" id="{218B87FA-1B54-4B02-A9F9-6BE2989627CF}"/>
                </a:ext>
              </a:extLst>
            </p:cNvPr>
            <p:cNvSpPr txBox="1"/>
            <p:nvPr/>
          </p:nvSpPr>
          <p:spPr>
            <a:xfrm>
              <a:off x="3724795" y="2525411"/>
              <a:ext cx="770603" cy="258664"/>
            </a:xfrm>
            <a:prstGeom prst="rect">
              <a:avLst/>
            </a:prstGeom>
            <a:noFill/>
          </p:spPr>
          <p:txBody>
            <a:bodyPr wrap="none" lIns="0" tIns="0" rIns="0" bIns="0" rtlCol="0">
              <a:spAutoFit/>
            </a:bodyPr>
            <a:lstStyle/>
            <a:p>
              <a:pPr algn="ctr"/>
              <a:r>
                <a:rPr lang="en-US" sz="2000">
                  <a:solidFill>
                    <a:schemeClr val="bg1"/>
                  </a:solidFill>
                  <a:latin typeface="+mj-lt"/>
                </a:rPr>
                <a:t>My App</a:t>
              </a:r>
            </a:p>
          </p:txBody>
        </p:sp>
      </p:grpSp>
      <p:grpSp>
        <p:nvGrpSpPr>
          <p:cNvPr id="18" name="!!Sidecar">
            <a:extLst>
              <a:ext uri="{FF2B5EF4-FFF2-40B4-BE49-F238E27FC236}">
                <a16:creationId xmlns:a16="http://schemas.microsoft.com/office/drawing/2014/main" id="{6666EB12-3B34-4071-B98D-DB82284D705E}"/>
              </a:ext>
            </a:extLst>
          </p:cNvPr>
          <p:cNvGrpSpPr/>
          <p:nvPr/>
        </p:nvGrpSpPr>
        <p:grpSpPr>
          <a:xfrm>
            <a:off x="1963019" y="3003929"/>
            <a:ext cx="843400" cy="987476"/>
            <a:chOff x="8298598" y="2543027"/>
            <a:chExt cx="1186830" cy="1389573"/>
          </a:xfrm>
        </p:grpSpPr>
        <p:sp>
          <p:nvSpPr>
            <p:cNvPr id="19" name="Freeform: Shape 18">
              <a:extLst>
                <a:ext uri="{FF2B5EF4-FFF2-40B4-BE49-F238E27FC236}">
                  <a16:creationId xmlns:a16="http://schemas.microsoft.com/office/drawing/2014/main" id="{05574001-1AB1-492E-BC88-3EB9F732555E}"/>
                </a:ext>
              </a:extLst>
            </p:cNvPr>
            <p:cNvSpPr/>
            <p:nvPr/>
          </p:nvSpPr>
          <p:spPr>
            <a:xfrm>
              <a:off x="8359990" y="2640643"/>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202192"/>
            </a:solidFill>
            <a:ln w="820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857DF90-E7DC-4D1F-A8FC-2E3AAB730498}"/>
                </a:ext>
              </a:extLst>
            </p:cNvPr>
            <p:cNvSpPr/>
            <p:nvPr/>
          </p:nvSpPr>
          <p:spPr>
            <a:xfrm>
              <a:off x="8298598" y="2543027"/>
              <a:ext cx="1125438" cy="1291956"/>
            </a:xfrm>
            <a:custGeom>
              <a:avLst/>
              <a:gdLst>
                <a:gd name="connsiteX0" fmla="*/ 578686 w 1125438"/>
                <a:gd name="connsiteY0" fmla="*/ 0 h 1291956"/>
                <a:gd name="connsiteX1" fmla="*/ 1125438 w 1125438"/>
                <a:gd name="connsiteY1" fmla="*/ 291117 h 1291956"/>
                <a:gd name="connsiteX2" fmla="*/ 1119415 w 1125438"/>
                <a:gd name="connsiteY2" fmla="*/ 1013877 h 1291956"/>
                <a:gd name="connsiteX3" fmla="*/ 562760 w 1125438"/>
                <a:gd name="connsiteY3" fmla="*/ 1291957 h 1291956"/>
                <a:gd name="connsiteX4" fmla="*/ 0 w 1125438"/>
                <a:gd name="connsiteY4" fmla="*/ 1007276 h 1291956"/>
                <a:gd name="connsiteX5" fmla="*/ 0 w 1125438"/>
                <a:gd name="connsiteY5" fmla="*/ 291117 h 1291956"/>
                <a:gd name="connsiteX6" fmla="*/ 578686 w 1125438"/>
                <a:gd name="connsiteY6" fmla="*/ 0 h 12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438" h="1291956">
                  <a:moveTo>
                    <a:pt x="578686" y="0"/>
                  </a:moveTo>
                  <a:lnTo>
                    <a:pt x="1125438" y="291117"/>
                  </a:lnTo>
                  <a:lnTo>
                    <a:pt x="1119415" y="1013877"/>
                  </a:lnTo>
                  <a:lnTo>
                    <a:pt x="562760" y="1291957"/>
                  </a:lnTo>
                  <a:lnTo>
                    <a:pt x="0" y="1007276"/>
                  </a:lnTo>
                  <a:lnTo>
                    <a:pt x="0" y="291117"/>
                  </a:lnTo>
                  <a:lnTo>
                    <a:pt x="578686" y="0"/>
                  </a:lnTo>
                  <a:close/>
                </a:path>
              </a:pathLst>
            </a:custGeom>
            <a:solidFill>
              <a:srgbClr val="FFFFFF"/>
            </a:solidFill>
            <a:ln w="8202" cap="flat">
              <a:noFill/>
              <a:prstDash val="solid"/>
              <a:miter/>
            </a:ln>
            <a:effectLst>
              <a:outerShdw blurRad="63500" sx="102000" sy="102000" algn="ctr" rotWithShape="0">
                <a:prstClr val="black">
                  <a:alpha val="40000"/>
                </a:prstClr>
              </a:outerShdw>
            </a:effectLst>
          </p:spPr>
          <p:txBody>
            <a:bodyPr rtlCol="0" anchor="ctr"/>
            <a:lstStyle/>
            <a:p>
              <a:endParaRPr lang="en-US"/>
            </a:p>
          </p:txBody>
        </p:sp>
        <p:grpSp>
          <p:nvGrpSpPr>
            <p:cNvPr id="21" name="Graphic 11">
              <a:extLst>
                <a:ext uri="{FF2B5EF4-FFF2-40B4-BE49-F238E27FC236}">
                  <a16:creationId xmlns:a16="http://schemas.microsoft.com/office/drawing/2014/main" id="{9932B3DA-BEF2-4767-B346-A6436FD801E3}"/>
                </a:ext>
              </a:extLst>
            </p:cNvPr>
            <p:cNvGrpSpPr/>
            <p:nvPr/>
          </p:nvGrpSpPr>
          <p:grpSpPr>
            <a:xfrm>
              <a:off x="8386477" y="2846026"/>
              <a:ext cx="952402" cy="699902"/>
              <a:chOff x="8386477" y="2846026"/>
              <a:chExt cx="952402" cy="699902"/>
            </a:xfrm>
          </p:grpSpPr>
          <p:sp>
            <p:nvSpPr>
              <p:cNvPr id="22" name="Freeform: Shape 21">
                <a:extLst>
                  <a:ext uri="{FF2B5EF4-FFF2-40B4-BE49-F238E27FC236}">
                    <a16:creationId xmlns:a16="http://schemas.microsoft.com/office/drawing/2014/main" id="{214A0A8B-635E-494E-95D3-F75C017D7503}"/>
                  </a:ext>
                </a:extLst>
              </p:cNvPr>
              <p:cNvSpPr/>
              <p:nvPr/>
            </p:nvSpPr>
            <p:spPr>
              <a:xfrm>
                <a:off x="8386477" y="3024839"/>
                <a:ext cx="952402" cy="423390"/>
              </a:xfrm>
              <a:custGeom>
                <a:avLst/>
                <a:gdLst>
                  <a:gd name="connsiteX0" fmla="*/ 233026 w 952402"/>
                  <a:gd name="connsiteY0" fmla="*/ 323464 h 423390"/>
                  <a:gd name="connsiteX1" fmla="*/ 162392 w 952402"/>
                  <a:gd name="connsiteY1" fmla="*/ 323464 h 423390"/>
                  <a:gd name="connsiteX2" fmla="*/ 162392 w 952402"/>
                  <a:gd name="connsiteY2" fmla="*/ 301267 h 423390"/>
                  <a:gd name="connsiteX3" fmla="*/ 142011 w 952402"/>
                  <a:gd name="connsiteY3" fmla="*/ 319750 h 423390"/>
                  <a:gd name="connsiteX4" fmla="*/ 100753 w 952402"/>
                  <a:gd name="connsiteY4" fmla="*/ 329900 h 423390"/>
                  <a:gd name="connsiteX5" fmla="*/ 34740 w 952402"/>
                  <a:gd name="connsiteY5" fmla="*/ 304237 h 423390"/>
                  <a:gd name="connsiteX6" fmla="*/ 83 w 952402"/>
                  <a:gd name="connsiteY6" fmla="*/ 223289 h 423390"/>
                  <a:gd name="connsiteX7" fmla="*/ 35648 w 952402"/>
                  <a:gd name="connsiteY7" fmla="*/ 141515 h 423390"/>
                  <a:gd name="connsiteX8" fmla="*/ 100423 w 952402"/>
                  <a:gd name="connsiteY8" fmla="*/ 116761 h 423390"/>
                  <a:gd name="connsiteX9" fmla="*/ 140526 w 952402"/>
                  <a:gd name="connsiteY9" fmla="*/ 125755 h 423390"/>
                  <a:gd name="connsiteX10" fmla="*/ 162640 w 952402"/>
                  <a:gd name="connsiteY10" fmla="*/ 142753 h 423390"/>
                  <a:gd name="connsiteX11" fmla="*/ 162640 w 952402"/>
                  <a:gd name="connsiteY11" fmla="*/ 0 h 423390"/>
                  <a:gd name="connsiteX12" fmla="*/ 233274 w 952402"/>
                  <a:gd name="connsiteY12" fmla="*/ 0 h 423390"/>
                  <a:gd name="connsiteX13" fmla="*/ 164620 w 952402"/>
                  <a:gd name="connsiteY13" fmla="*/ 223537 h 423390"/>
                  <a:gd name="connsiteX14" fmla="*/ 151418 w 952402"/>
                  <a:gd name="connsiteY14" fmla="*/ 191355 h 423390"/>
                  <a:gd name="connsiteX15" fmla="*/ 118906 w 952402"/>
                  <a:gd name="connsiteY15" fmla="*/ 178318 h 423390"/>
                  <a:gd name="connsiteX16" fmla="*/ 84250 w 952402"/>
                  <a:gd name="connsiteY16" fmla="*/ 194243 h 423390"/>
                  <a:gd name="connsiteX17" fmla="*/ 84250 w 952402"/>
                  <a:gd name="connsiteY17" fmla="*/ 253242 h 423390"/>
                  <a:gd name="connsiteX18" fmla="*/ 118906 w 952402"/>
                  <a:gd name="connsiteY18" fmla="*/ 269086 h 423390"/>
                  <a:gd name="connsiteX19" fmla="*/ 151418 w 952402"/>
                  <a:gd name="connsiteY19" fmla="*/ 255800 h 423390"/>
                  <a:gd name="connsiteX20" fmla="*/ 164620 w 952402"/>
                  <a:gd name="connsiteY20" fmla="*/ 223537 h 423390"/>
                  <a:gd name="connsiteX21" fmla="*/ 497986 w 952402"/>
                  <a:gd name="connsiteY21" fmla="*/ 323464 h 423390"/>
                  <a:gd name="connsiteX22" fmla="*/ 427352 w 952402"/>
                  <a:gd name="connsiteY22" fmla="*/ 323464 h 423390"/>
                  <a:gd name="connsiteX23" fmla="*/ 427352 w 952402"/>
                  <a:gd name="connsiteY23" fmla="*/ 301267 h 423390"/>
                  <a:gd name="connsiteX24" fmla="*/ 407218 w 952402"/>
                  <a:gd name="connsiteY24" fmla="*/ 319750 h 423390"/>
                  <a:gd name="connsiteX25" fmla="*/ 365960 w 952402"/>
                  <a:gd name="connsiteY25" fmla="*/ 329900 h 423390"/>
                  <a:gd name="connsiteX26" fmla="*/ 299947 w 952402"/>
                  <a:gd name="connsiteY26" fmla="*/ 304237 h 423390"/>
                  <a:gd name="connsiteX27" fmla="*/ 265290 w 952402"/>
                  <a:gd name="connsiteY27" fmla="*/ 223289 h 423390"/>
                  <a:gd name="connsiteX28" fmla="*/ 299947 w 952402"/>
                  <a:gd name="connsiteY28" fmla="*/ 141515 h 423390"/>
                  <a:gd name="connsiteX29" fmla="*/ 364805 w 952402"/>
                  <a:gd name="connsiteY29" fmla="*/ 116761 h 423390"/>
                  <a:gd name="connsiteX30" fmla="*/ 404825 w 952402"/>
                  <a:gd name="connsiteY30" fmla="*/ 125755 h 423390"/>
                  <a:gd name="connsiteX31" fmla="*/ 427022 w 952402"/>
                  <a:gd name="connsiteY31" fmla="*/ 142753 h 423390"/>
                  <a:gd name="connsiteX32" fmla="*/ 427022 w 952402"/>
                  <a:gd name="connsiteY32" fmla="*/ 123609 h 423390"/>
                  <a:gd name="connsiteX33" fmla="*/ 497986 w 952402"/>
                  <a:gd name="connsiteY33" fmla="*/ 123609 h 423390"/>
                  <a:gd name="connsiteX34" fmla="*/ 429497 w 952402"/>
                  <a:gd name="connsiteY34" fmla="*/ 223537 h 423390"/>
                  <a:gd name="connsiteX35" fmla="*/ 416130 w 952402"/>
                  <a:gd name="connsiteY35" fmla="*/ 191355 h 423390"/>
                  <a:gd name="connsiteX36" fmla="*/ 383866 w 952402"/>
                  <a:gd name="connsiteY36" fmla="*/ 178318 h 423390"/>
                  <a:gd name="connsiteX37" fmla="*/ 349457 w 952402"/>
                  <a:gd name="connsiteY37" fmla="*/ 193996 h 423390"/>
                  <a:gd name="connsiteX38" fmla="*/ 349457 w 952402"/>
                  <a:gd name="connsiteY38" fmla="*/ 252995 h 423390"/>
                  <a:gd name="connsiteX39" fmla="*/ 383866 w 952402"/>
                  <a:gd name="connsiteY39" fmla="*/ 269086 h 423390"/>
                  <a:gd name="connsiteX40" fmla="*/ 416212 w 952402"/>
                  <a:gd name="connsiteY40" fmla="*/ 255965 h 423390"/>
                  <a:gd name="connsiteX41" fmla="*/ 429497 w 952402"/>
                  <a:gd name="connsiteY41" fmla="*/ 223537 h 423390"/>
                  <a:gd name="connsiteX42" fmla="*/ 770867 w 952402"/>
                  <a:gd name="connsiteY42" fmla="*/ 223537 h 423390"/>
                  <a:gd name="connsiteX43" fmla="*/ 735302 w 952402"/>
                  <a:gd name="connsiteY43" fmla="*/ 305393 h 423390"/>
                  <a:gd name="connsiteX44" fmla="*/ 670527 w 952402"/>
                  <a:gd name="connsiteY44" fmla="*/ 330148 h 423390"/>
                  <a:gd name="connsiteX45" fmla="*/ 630424 w 952402"/>
                  <a:gd name="connsiteY45" fmla="*/ 321071 h 423390"/>
                  <a:gd name="connsiteX46" fmla="*/ 608227 w 952402"/>
                  <a:gd name="connsiteY46" fmla="*/ 304072 h 423390"/>
                  <a:gd name="connsiteX47" fmla="*/ 608227 w 952402"/>
                  <a:gd name="connsiteY47" fmla="*/ 423391 h 423390"/>
                  <a:gd name="connsiteX48" fmla="*/ 537676 w 952402"/>
                  <a:gd name="connsiteY48" fmla="*/ 423391 h 423390"/>
                  <a:gd name="connsiteX49" fmla="*/ 537676 w 952402"/>
                  <a:gd name="connsiteY49" fmla="*/ 123609 h 423390"/>
                  <a:gd name="connsiteX50" fmla="*/ 608227 w 952402"/>
                  <a:gd name="connsiteY50" fmla="*/ 123609 h 423390"/>
                  <a:gd name="connsiteX51" fmla="*/ 608227 w 952402"/>
                  <a:gd name="connsiteY51" fmla="*/ 145806 h 423390"/>
                  <a:gd name="connsiteX52" fmla="*/ 628691 w 952402"/>
                  <a:gd name="connsiteY52" fmla="*/ 127240 h 423390"/>
                  <a:gd name="connsiteX53" fmla="*/ 669949 w 952402"/>
                  <a:gd name="connsiteY53" fmla="*/ 117173 h 423390"/>
                  <a:gd name="connsiteX54" fmla="*/ 735962 w 952402"/>
                  <a:gd name="connsiteY54" fmla="*/ 142753 h 423390"/>
                  <a:gd name="connsiteX55" fmla="*/ 770867 w 952402"/>
                  <a:gd name="connsiteY55" fmla="*/ 223702 h 423390"/>
                  <a:gd name="connsiteX56" fmla="*/ 697427 w 952402"/>
                  <a:gd name="connsiteY56" fmla="*/ 223537 h 423390"/>
                  <a:gd name="connsiteX57" fmla="*/ 652045 w 952402"/>
                  <a:gd name="connsiteY57" fmla="*/ 178317 h 423390"/>
                  <a:gd name="connsiteX58" fmla="*/ 651796 w 952402"/>
                  <a:gd name="connsiteY58" fmla="*/ 178318 h 423390"/>
                  <a:gd name="connsiteX59" fmla="*/ 606085 w 952402"/>
                  <a:gd name="connsiteY59" fmla="*/ 222705 h 423390"/>
                  <a:gd name="connsiteX60" fmla="*/ 606082 w 952402"/>
                  <a:gd name="connsiteY60" fmla="*/ 223784 h 423390"/>
                  <a:gd name="connsiteX61" fmla="*/ 619450 w 952402"/>
                  <a:gd name="connsiteY61" fmla="*/ 255965 h 423390"/>
                  <a:gd name="connsiteX62" fmla="*/ 651796 w 952402"/>
                  <a:gd name="connsiteY62" fmla="*/ 269086 h 423390"/>
                  <a:gd name="connsiteX63" fmla="*/ 686453 w 952402"/>
                  <a:gd name="connsiteY63" fmla="*/ 253160 h 423390"/>
                  <a:gd name="connsiteX64" fmla="*/ 697427 w 952402"/>
                  <a:gd name="connsiteY64" fmla="*/ 223537 h 423390"/>
                  <a:gd name="connsiteX65" fmla="*/ 952402 w 952402"/>
                  <a:gd name="connsiteY65" fmla="*/ 188880 h 423390"/>
                  <a:gd name="connsiteX66" fmla="*/ 922284 w 952402"/>
                  <a:gd name="connsiteY66" fmla="*/ 181783 h 423390"/>
                  <a:gd name="connsiteX67" fmla="*/ 877065 w 952402"/>
                  <a:gd name="connsiteY67" fmla="*/ 210169 h 423390"/>
                  <a:gd name="connsiteX68" fmla="*/ 873187 w 952402"/>
                  <a:gd name="connsiteY68" fmla="*/ 237977 h 423390"/>
                  <a:gd name="connsiteX69" fmla="*/ 873187 w 952402"/>
                  <a:gd name="connsiteY69" fmla="*/ 323464 h 423390"/>
                  <a:gd name="connsiteX70" fmla="*/ 802553 w 952402"/>
                  <a:gd name="connsiteY70" fmla="*/ 323464 h 423390"/>
                  <a:gd name="connsiteX71" fmla="*/ 802553 w 952402"/>
                  <a:gd name="connsiteY71" fmla="*/ 123609 h 423390"/>
                  <a:gd name="connsiteX72" fmla="*/ 873187 w 952402"/>
                  <a:gd name="connsiteY72" fmla="*/ 123609 h 423390"/>
                  <a:gd name="connsiteX73" fmla="*/ 873187 w 952402"/>
                  <a:gd name="connsiteY73" fmla="*/ 156616 h 423390"/>
                  <a:gd name="connsiteX74" fmla="*/ 897281 w 952402"/>
                  <a:gd name="connsiteY74" fmla="*/ 131366 h 423390"/>
                  <a:gd name="connsiteX75" fmla="*/ 938540 w 952402"/>
                  <a:gd name="connsiteY75" fmla="*/ 121051 h 423390"/>
                  <a:gd name="connsiteX76" fmla="*/ 952320 w 952402"/>
                  <a:gd name="connsiteY76" fmla="*/ 121711 h 4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52402" h="423390">
                    <a:moveTo>
                      <a:pt x="233026" y="323464"/>
                    </a:moveTo>
                    <a:lnTo>
                      <a:pt x="162392" y="323464"/>
                    </a:lnTo>
                    <a:lnTo>
                      <a:pt x="162392" y="301267"/>
                    </a:lnTo>
                    <a:cubicBezTo>
                      <a:pt x="156857" y="308688"/>
                      <a:pt x="149936" y="314965"/>
                      <a:pt x="142011" y="319750"/>
                    </a:cubicBezTo>
                    <a:cubicBezTo>
                      <a:pt x="129372" y="326655"/>
                      <a:pt x="115153" y="330153"/>
                      <a:pt x="100753" y="329900"/>
                    </a:cubicBezTo>
                    <a:cubicBezTo>
                      <a:pt x="76304" y="329952"/>
                      <a:pt x="52734" y="320789"/>
                      <a:pt x="34740" y="304237"/>
                    </a:cubicBezTo>
                    <a:cubicBezTo>
                      <a:pt x="11613" y="283831"/>
                      <a:pt x="-1112" y="254108"/>
                      <a:pt x="83" y="223289"/>
                    </a:cubicBezTo>
                    <a:cubicBezTo>
                      <a:pt x="-1175" y="192029"/>
                      <a:pt x="11924" y="161909"/>
                      <a:pt x="35648" y="141515"/>
                    </a:cubicBezTo>
                    <a:cubicBezTo>
                      <a:pt x="53403" y="125486"/>
                      <a:pt x="76502" y="116658"/>
                      <a:pt x="100423" y="116761"/>
                    </a:cubicBezTo>
                    <a:cubicBezTo>
                      <a:pt x="114299" y="116676"/>
                      <a:pt x="128014" y="119752"/>
                      <a:pt x="140526" y="125755"/>
                    </a:cubicBezTo>
                    <a:cubicBezTo>
                      <a:pt x="148828" y="130094"/>
                      <a:pt x="156311" y="135846"/>
                      <a:pt x="162640" y="142753"/>
                    </a:cubicBezTo>
                    <a:lnTo>
                      <a:pt x="162640" y="0"/>
                    </a:lnTo>
                    <a:lnTo>
                      <a:pt x="233274" y="0"/>
                    </a:lnTo>
                    <a:close/>
                    <a:moveTo>
                      <a:pt x="164620" y="223537"/>
                    </a:moveTo>
                    <a:cubicBezTo>
                      <a:pt x="164879" y="211441"/>
                      <a:pt x="160096" y="199784"/>
                      <a:pt x="151418" y="191355"/>
                    </a:cubicBezTo>
                    <a:cubicBezTo>
                      <a:pt x="142831" y="182729"/>
                      <a:pt x="131074" y="178014"/>
                      <a:pt x="118906" y="178318"/>
                    </a:cubicBezTo>
                    <a:cubicBezTo>
                      <a:pt x="105526" y="178044"/>
                      <a:pt x="92756" y="183911"/>
                      <a:pt x="84250" y="194243"/>
                    </a:cubicBezTo>
                    <a:cubicBezTo>
                      <a:pt x="69618" y="211188"/>
                      <a:pt x="69618" y="236298"/>
                      <a:pt x="84250" y="253242"/>
                    </a:cubicBezTo>
                    <a:cubicBezTo>
                      <a:pt x="92711" y="263625"/>
                      <a:pt x="105519" y="269480"/>
                      <a:pt x="118906" y="269086"/>
                    </a:cubicBezTo>
                    <a:cubicBezTo>
                      <a:pt x="131110" y="269324"/>
                      <a:pt x="142873" y="264517"/>
                      <a:pt x="151418" y="255800"/>
                    </a:cubicBezTo>
                    <a:cubicBezTo>
                      <a:pt x="160108" y="247346"/>
                      <a:pt x="164891" y="235658"/>
                      <a:pt x="164620" y="223537"/>
                    </a:cubicBezTo>
                    <a:close/>
                    <a:moveTo>
                      <a:pt x="497986" y="323464"/>
                    </a:moveTo>
                    <a:lnTo>
                      <a:pt x="427352" y="323464"/>
                    </a:lnTo>
                    <a:lnTo>
                      <a:pt x="427352" y="301267"/>
                    </a:lnTo>
                    <a:cubicBezTo>
                      <a:pt x="421865" y="308641"/>
                      <a:pt x="415034" y="314913"/>
                      <a:pt x="407218" y="319750"/>
                    </a:cubicBezTo>
                    <a:cubicBezTo>
                      <a:pt x="394587" y="326677"/>
                      <a:pt x="380363" y="330176"/>
                      <a:pt x="365960" y="329900"/>
                    </a:cubicBezTo>
                    <a:cubicBezTo>
                      <a:pt x="341508" y="329969"/>
                      <a:pt x="317932" y="320803"/>
                      <a:pt x="299947" y="304237"/>
                    </a:cubicBezTo>
                    <a:cubicBezTo>
                      <a:pt x="276820" y="283831"/>
                      <a:pt x="264095" y="254108"/>
                      <a:pt x="265290" y="223289"/>
                    </a:cubicBezTo>
                    <a:cubicBezTo>
                      <a:pt x="263806" y="192179"/>
                      <a:pt x="276560" y="162084"/>
                      <a:pt x="299947" y="141515"/>
                    </a:cubicBezTo>
                    <a:cubicBezTo>
                      <a:pt x="317737" y="125487"/>
                      <a:pt x="340859" y="116661"/>
                      <a:pt x="364805" y="116761"/>
                    </a:cubicBezTo>
                    <a:cubicBezTo>
                      <a:pt x="378657" y="116666"/>
                      <a:pt x="392346" y="119743"/>
                      <a:pt x="404825" y="125755"/>
                    </a:cubicBezTo>
                    <a:cubicBezTo>
                      <a:pt x="413154" y="130090"/>
                      <a:pt x="420665" y="135842"/>
                      <a:pt x="427022" y="142753"/>
                    </a:cubicBezTo>
                    <a:lnTo>
                      <a:pt x="427022" y="123609"/>
                    </a:lnTo>
                    <a:lnTo>
                      <a:pt x="497986" y="123609"/>
                    </a:lnTo>
                    <a:close/>
                    <a:moveTo>
                      <a:pt x="429497" y="223537"/>
                    </a:moveTo>
                    <a:cubicBezTo>
                      <a:pt x="429712" y="211417"/>
                      <a:pt x="424868" y="199755"/>
                      <a:pt x="416130" y="191355"/>
                    </a:cubicBezTo>
                    <a:cubicBezTo>
                      <a:pt x="407614" y="182775"/>
                      <a:pt x="395952" y="178063"/>
                      <a:pt x="383866" y="178318"/>
                    </a:cubicBezTo>
                    <a:cubicBezTo>
                      <a:pt x="370605" y="178022"/>
                      <a:pt x="357935" y="183796"/>
                      <a:pt x="349457" y="193996"/>
                    </a:cubicBezTo>
                    <a:cubicBezTo>
                      <a:pt x="334718" y="210901"/>
                      <a:pt x="334718" y="236090"/>
                      <a:pt x="349457" y="252995"/>
                    </a:cubicBezTo>
                    <a:cubicBezTo>
                      <a:pt x="357790" y="263430"/>
                      <a:pt x="370515" y="269380"/>
                      <a:pt x="383866" y="269086"/>
                    </a:cubicBezTo>
                    <a:cubicBezTo>
                      <a:pt x="395992" y="269341"/>
                      <a:pt x="407691" y="264597"/>
                      <a:pt x="416212" y="255965"/>
                    </a:cubicBezTo>
                    <a:cubicBezTo>
                      <a:pt x="424976" y="247486"/>
                      <a:pt x="429793" y="235727"/>
                      <a:pt x="429497" y="223537"/>
                    </a:cubicBezTo>
                    <a:close/>
                    <a:moveTo>
                      <a:pt x="770867" y="223537"/>
                    </a:moveTo>
                    <a:cubicBezTo>
                      <a:pt x="772137" y="254823"/>
                      <a:pt x="759042" y="284973"/>
                      <a:pt x="735302" y="305393"/>
                    </a:cubicBezTo>
                    <a:cubicBezTo>
                      <a:pt x="717538" y="321409"/>
                      <a:pt x="694445" y="330234"/>
                      <a:pt x="670527" y="330148"/>
                    </a:cubicBezTo>
                    <a:cubicBezTo>
                      <a:pt x="656639" y="330253"/>
                      <a:pt x="642914" y="327146"/>
                      <a:pt x="630424" y="321071"/>
                    </a:cubicBezTo>
                    <a:cubicBezTo>
                      <a:pt x="622073" y="316770"/>
                      <a:pt x="614556" y="311014"/>
                      <a:pt x="608227" y="304072"/>
                    </a:cubicBezTo>
                    <a:lnTo>
                      <a:pt x="608227" y="423391"/>
                    </a:lnTo>
                    <a:lnTo>
                      <a:pt x="537676" y="423391"/>
                    </a:lnTo>
                    <a:lnTo>
                      <a:pt x="537676" y="123609"/>
                    </a:lnTo>
                    <a:lnTo>
                      <a:pt x="608227" y="123609"/>
                    </a:lnTo>
                    <a:lnTo>
                      <a:pt x="608227" y="145806"/>
                    </a:lnTo>
                    <a:cubicBezTo>
                      <a:pt x="613699" y="138276"/>
                      <a:pt x="620666" y="131955"/>
                      <a:pt x="628691" y="127240"/>
                    </a:cubicBezTo>
                    <a:cubicBezTo>
                      <a:pt x="641352" y="120399"/>
                      <a:pt x="655561" y="116932"/>
                      <a:pt x="669949" y="117173"/>
                    </a:cubicBezTo>
                    <a:cubicBezTo>
                      <a:pt x="694381" y="117131"/>
                      <a:pt x="717938" y="126260"/>
                      <a:pt x="735962" y="142753"/>
                    </a:cubicBezTo>
                    <a:cubicBezTo>
                      <a:pt x="759182" y="163112"/>
                      <a:pt x="771997" y="192842"/>
                      <a:pt x="770867" y="223702"/>
                    </a:cubicBezTo>
                    <a:close/>
                    <a:moveTo>
                      <a:pt x="697427" y="223537"/>
                    </a:moveTo>
                    <a:cubicBezTo>
                      <a:pt x="697383" y="198518"/>
                      <a:pt x="677064" y="178271"/>
                      <a:pt x="652045" y="178317"/>
                    </a:cubicBezTo>
                    <a:cubicBezTo>
                      <a:pt x="651962" y="178317"/>
                      <a:pt x="651878" y="178317"/>
                      <a:pt x="651796" y="178318"/>
                    </a:cubicBezTo>
                    <a:cubicBezTo>
                      <a:pt x="626916" y="177952"/>
                      <a:pt x="606451" y="197824"/>
                      <a:pt x="606085" y="222705"/>
                    </a:cubicBezTo>
                    <a:cubicBezTo>
                      <a:pt x="606079" y="223065"/>
                      <a:pt x="606079" y="223424"/>
                      <a:pt x="606082" y="223784"/>
                    </a:cubicBezTo>
                    <a:cubicBezTo>
                      <a:pt x="605867" y="235903"/>
                      <a:pt x="610711" y="247565"/>
                      <a:pt x="619450" y="255965"/>
                    </a:cubicBezTo>
                    <a:cubicBezTo>
                      <a:pt x="627982" y="264580"/>
                      <a:pt x="639673" y="269322"/>
                      <a:pt x="651796" y="269086"/>
                    </a:cubicBezTo>
                    <a:cubicBezTo>
                      <a:pt x="665197" y="269459"/>
                      <a:pt x="678008" y="263573"/>
                      <a:pt x="686453" y="253160"/>
                    </a:cubicBezTo>
                    <a:cubicBezTo>
                      <a:pt x="693653" y="244985"/>
                      <a:pt x="697564" y="234430"/>
                      <a:pt x="697427" y="223537"/>
                    </a:cubicBezTo>
                    <a:close/>
                    <a:moveTo>
                      <a:pt x="952402" y="188880"/>
                    </a:moveTo>
                    <a:cubicBezTo>
                      <a:pt x="943037" y="184251"/>
                      <a:pt x="932730" y="181823"/>
                      <a:pt x="922284" y="181783"/>
                    </a:cubicBezTo>
                    <a:cubicBezTo>
                      <a:pt x="899014" y="181783"/>
                      <a:pt x="883914" y="191190"/>
                      <a:pt x="877065" y="210169"/>
                    </a:cubicBezTo>
                    <a:cubicBezTo>
                      <a:pt x="874193" y="219148"/>
                      <a:pt x="872881" y="228554"/>
                      <a:pt x="873187" y="237977"/>
                    </a:cubicBezTo>
                    <a:lnTo>
                      <a:pt x="873187" y="323464"/>
                    </a:lnTo>
                    <a:lnTo>
                      <a:pt x="802553" y="323464"/>
                    </a:lnTo>
                    <a:lnTo>
                      <a:pt x="802553" y="123609"/>
                    </a:lnTo>
                    <a:lnTo>
                      <a:pt x="873187" y="123609"/>
                    </a:lnTo>
                    <a:lnTo>
                      <a:pt x="873187" y="156616"/>
                    </a:lnTo>
                    <a:cubicBezTo>
                      <a:pt x="879194" y="146475"/>
                      <a:pt x="887429" y="137838"/>
                      <a:pt x="897281" y="131366"/>
                    </a:cubicBezTo>
                    <a:cubicBezTo>
                      <a:pt x="909849" y="124270"/>
                      <a:pt x="924107" y="120706"/>
                      <a:pt x="938540" y="121051"/>
                    </a:cubicBezTo>
                    <a:cubicBezTo>
                      <a:pt x="942253" y="121051"/>
                      <a:pt x="946791" y="121051"/>
                      <a:pt x="952320" y="121711"/>
                    </a:cubicBezTo>
                    <a:close/>
                  </a:path>
                </a:pathLst>
              </a:custGeom>
              <a:solidFill>
                <a:srgbClr val="0D2192"/>
              </a:solidFill>
              <a:ln w="820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D74498C-39C7-4489-861D-65EE966403B4}"/>
                  </a:ext>
                </a:extLst>
              </p:cNvPr>
              <p:cNvSpPr/>
              <p:nvPr/>
            </p:nvSpPr>
            <p:spPr>
              <a:xfrm>
                <a:off x="8917469" y="3349705"/>
                <a:ext cx="83341" cy="196223"/>
              </a:xfrm>
              <a:custGeom>
                <a:avLst/>
                <a:gdLst>
                  <a:gd name="connsiteX0" fmla="*/ 6106 w 83341"/>
                  <a:gd name="connsiteY0" fmla="*/ 0 h 196223"/>
                  <a:gd name="connsiteX1" fmla="*/ 77235 w 83341"/>
                  <a:gd name="connsiteY1" fmla="*/ 0 h 196223"/>
                  <a:gd name="connsiteX2" fmla="*/ 83341 w 83341"/>
                  <a:gd name="connsiteY2" fmla="*/ 167013 h 196223"/>
                  <a:gd name="connsiteX3" fmla="*/ 41671 w 83341"/>
                  <a:gd name="connsiteY3" fmla="*/ 196224 h 196223"/>
                  <a:gd name="connsiteX4" fmla="*/ 0 w 83341"/>
                  <a:gd name="connsiteY4" fmla="*/ 167013 h 196223"/>
                  <a:gd name="connsiteX5" fmla="*/ 6106 w 83341"/>
                  <a:gd name="connsiteY5" fmla="*/ 0 h 19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1" h="196223">
                    <a:moveTo>
                      <a:pt x="6106" y="0"/>
                    </a:moveTo>
                    <a:lnTo>
                      <a:pt x="77235" y="0"/>
                    </a:lnTo>
                    <a:lnTo>
                      <a:pt x="83341" y="167013"/>
                    </a:lnTo>
                    <a:lnTo>
                      <a:pt x="41671" y="196224"/>
                    </a:lnTo>
                    <a:lnTo>
                      <a:pt x="0" y="167013"/>
                    </a:lnTo>
                    <a:lnTo>
                      <a:pt x="6106" y="0"/>
                    </a:lnTo>
                    <a:close/>
                  </a:path>
                </a:pathLst>
              </a:custGeom>
              <a:solidFill>
                <a:srgbClr val="0D2192"/>
              </a:solidFill>
              <a:ln w="820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573AB8A-A80C-4F84-8750-AB0A2A9E5EB1}"/>
                  </a:ext>
                </a:extLst>
              </p:cNvPr>
              <p:cNvSpPr/>
              <p:nvPr/>
            </p:nvSpPr>
            <p:spPr>
              <a:xfrm>
                <a:off x="8764071" y="2846026"/>
                <a:ext cx="269827" cy="189869"/>
              </a:xfrm>
              <a:custGeom>
                <a:avLst/>
                <a:gdLst>
                  <a:gd name="connsiteX0" fmla="*/ 264547 w 269827"/>
                  <a:gd name="connsiteY0" fmla="*/ 0 h 189869"/>
                  <a:gd name="connsiteX1" fmla="*/ 269828 w 269827"/>
                  <a:gd name="connsiteY1" fmla="*/ 0 h 189869"/>
                  <a:gd name="connsiteX2" fmla="*/ 269828 w 269827"/>
                  <a:gd name="connsiteY2" fmla="*/ 189870 h 189869"/>
                  <a:gd name="connsiteX3" fmla="*/ 264547 w 269827"/>
                  <a:gd name="connsiteY3" fmla="*/ 189870 h 189869"/>
                  <a:gd name="connsiteX4" fmla="*/ 5281 w 269827"/>
                  <a:gd name="connsiteY4" fmla="*/ 189870 h 189869"/>
                  <a:gd name="connsiteX5" fmla="*/ 0 w 269827"/>
                  <a:gd name="connsiteY5" fmla="*/ 189870 h 189869"/>
                  <a:gd name="connsiteX6" fmla="*/ 0 w 269827"/>
                  <a:gd name="connsiteY6" fmla="*/ 0 h 189869"/>
                  <a:gd name="connsiteX7" fmla="*/ 5281 w 269827"/>
                  <a:gd name="connsiteY7" fmla="*/ 0 h 1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27" h="189869">
                    <a:moveTo>
                      <a:pt x="264547" y="0"/>
                    </a:moveTo>
                    <a:cubicBezTo>
                      <a:pt x="267464" y="0"/>
                      <a:pt x="269828" y="0"/>
                      <a:pt x="269828" y="0"/>
                    </a:cubicBezTo>
                    <a:lnTo>
                      <a:pt x="269828" y="189870"/>
                    </a:lnTo>
                    <a:cubicBezTo>
                      <a:pt x="269828" y="189870"/>
                      <a:pt x="267464" y="189870"/>
                      <a:pt x="264547" y="189870"/>
                    </a:cubicBezTo>
                    <a:lnTo>
                      <a:pt x="5281" y="189870"/>
                    </a:lnTo>
                    <a:cubicBezTo>
                      <a:pt x="2364" y="189870"/>
                      <a:pt x="0" y="189870"/>
                      <a:pt x="0" y="189870"/>
                    </a:cubicBezTo>
                    <a:lnTo>
                      <a:pt x="0" y="0"/>
                    </a:lnTo>
                    <a:cubicBezTo>
                      <a:pt x="0" y="0"/>
                      <a:pt x="2364" y="0"/>
                      <a:pt x="5281" y="0"/>
                    </a:cubicBezTo>
                    <a:close/>
                  </a:path>
                </a:pathLst>
              </a:custGeom>
              <a:solidFill>
                <a:srgbClr val="0D2192"/>
              </a:solidFill>
              <a:ln w="820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B9676D4-1015-4486-A6EE-8D0E793A858C}"/>
                  </a:ext>
                </a:extLst>
              </p:cNvPr>
              <p:cNvSpPr/>
              <p:nvPr/>
            </p:nvSpPr>
            <p:spPr>
              <a:xfrm>
                <a:off x="8764071" y="2846026"/>
                <a:ext cx="99762" cy="189869"/>
              </a:xfrm>
              <a:custGeom>
                <a:avLst/>
                <a:gdLst>
                  <a:gd name="connsiteX0" fmla="*/ 0 w 99762"/>
                  <a:gd name="connsiteY0" fmla="*/ 0 h 189869"/>
                  <a:gd name="connsiteX1" fmla="*/ 99762 w 99762"/>
                  <a:gd name="connsiteY1" fmla="*/ 0 h 189869"/>
                  <a:gd name="connsiteX2" fmla="*/ 99762 w 99762"/>
                  <a:gd name="connsiteY2" fmla="*/ 189870 h 189869"/>
                  <a:gd name="connsiteX3" fmla="*/ 0 w 99762"/>
                  <a:gd name="connsiteY3" fmla="*/ 189870 h 189869"/>
                </a:gdLst>
                <a:ahLst/>
                <a:cxnLst>
                  <a:cxn ang="0">
                    <a:pos x="connsiteX0" y="connsiteY0"/>
                  </a:cxn>
                  <a:cxn ang="0">
                    <a:pos x="connsiteX1" y="connsiteY1"/>
                  </a:cxn>
                  <a:cxn ang="0">
                    <a:pos x="connsiteX2" y="connsiteY2"/>
                  </a:cxn>
                  <a:cxn ang="0">
                    <a:pos x="connsiteX3" y="connsiteY3"/>
                  </a:cxn>
                </a:cxnLst>
                <a:rect l="l" t="t" r="r" b="b"/>
                <a:pathLst>
                  <a:path w="99762" h="189869">
                    <a:moveTo>
                      <a:pt x="0" y="0"/>
                    </a:moveTo>
                    <a:lnTo>
                      <a:pt x="99762" y="0"/>
                    </a:lnTo>
                    <a:lnTo>
                      <a:pt x="99762" y="189870"/>
                    </a:lnTo>
                    <a:lnTo>
                      <a:pt x="0" y="189870"/>
                    </a:lnTo>
                    <a:close/>
                  </a:path>
                </a:pathLst>
              </a:custGeom>
              <a:solidFill>
                <a:srgbClr val="FFFFFF">
                  <a:alpha val="8000"/>
                </a:srgbClr>
              </a:solidFill>
              <a:ln w="820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D565EC5-DD37-459C-8BEF-A9D383441EBA}"/>
                  </a:ext>
                </a:extLst>
              </p:cNvPr>
              <p:cNvSpPr/>
              <p:nvPr/>
            </p:nvSpPr>
            <p:spPr>
              <a:xfrm>
                <a:off x="8678915" y="3023601"/>
                <a:ext cx="436675" cy="45548"/>
              </a:xfrm>
              <a:custGeom>
                <a:avLst/>
                <a:gdLst>
                  <a:gd name="connsiteX0" fmla="*/ 426939 w 436675"/>
                  <a:gd name="connsiteY0" fmla="*/ 0 h 45548"/>
                  <a:gd name="connsiteX1" fmla="*/ 436676 w 436675"/>
                  <a:gd name="connsiteY1" fmla="*/ 0 h 45548"/>
                  <a:gd name="connsiteX2" fmla="*/ 436676 w 436675"/>
                  <a:gd name="connsiteY2" fmla="*/ 45549 h 45548"/>
                  <a:gd name="connsiteX3" fmla="*/ 426939 w 436675"/>
                  <a:gd name="connsiteY3" fmla="*/ 45549 h 45548"/>
                  <a:gd name="connsiteX4" fmla="*/ 9737 w 436675"/>
                  <a:gd name="connsiteY4" fmla="*/ 45549 h 45548"/>
                  <a:gd name="connsiteX5" fmla="*/ 0 w 436675"/>
                  <a:gd name="connsiteY5" fmla="*/ 45549 h 45548"/>
                  <a:gd name="connsiteX6" fmla="*/ 0 w 436675"/>
                  <a:gd name="connsiteY6" fmla="*/ 0 h 45548"/>
                  <a:gd name="connsiteX7" fmla="*/ 9737 w 436675"/>
                  <a:gd name="connsiteY7" fmla="*/ 0 h 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5" h="45548">
                    <a:moveTo>
                      <a:pt x="426939" y="0"/>
                    </a:moveTo>
                    <a:cubicBezTo>
                      <a:pt x="432316" y="0"/>
                      <a:pt x="436676" y="0"/>
                      <a:pt x="436676" y="0"/>
                    </a:cubicBezTo>
                    <a:lnTo>
                      <a:pt x="436676" y="45549"/>
                    </a:lnTo>
                    <a:cubicBezTo>
                      <a:pt x="436676" y="45549"/>
                      <a:pt x="432316" y="45549"/>
                      <a:pt x="426939" y="45549"/>
                    </a:cubicBezTo>
                    <a:lnTo>
                      <a:pt x="9737" y="45549"/>
                    </a:lnTo>
                    <a:cubicBezTo>
                      <a:pt x="4359" y="45549"/>
                      <a:pt x="0" y="45549"/>
                      <a:pt x="0" y="45549"/>
                    </a:cubicBezTo>
                    <a:lnTo>
                      <a:pt x="0" y="0"/>
                    </a:lnTo>
                    <a:cubicBezTo>
                      <a:pt x="0" y="0"/>
                      <a:pt x="4359" y="0"/>
                      <a:pt x="9737" y="0"/>
                    </a:cubicBezTo>
                    <a:close/>
                  </a:path>
                </a:pathLst>
              </a:custGeom>
              <a:solidFill>
                <a:srgbClr val="0D2192"/>
              </a:solidFill>
              <a:ln w="820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92B1011-B199-4571-9B76-54FB4BF23FD0}"/>
                  </a:ext>
                </a:extLst>
              </p:cNvPr>
              <p:cNvSpPr/>
              <p:nvPr/>
            </p:nvSpPr>
            <p:spPr>
              <a:xfrm>
                <a:off x="8678915" y="3023601"/>
                <a:ext cx="135078" cy="56111"/>
              </a:xfrm>
              <a:custGeom>
                <a:avLst/>
                <a:gdLst>
                  <a:gd name="connsiteX0" fmla="*/ 0 w 135078"/>
                  <a:gd name="connsiteY0" fmla="*/ 0 h 56111"/>
                  <a:gd name="connsiteX1" fmla="*/ 135079 w 135078"/>
                  <a:gd name="connsiteY1" fmla="*/ 0 h 56111"/>
                  <a:gd name="connsiteX2" fmla="*/ 135079 w 135078"/>
                  <a:gd name="connsiteY2" fmla="*/ 56111 h 56111"/>
                  <a:gd name="connsiteX3" fmla="*/ 0 w 135078"/>
                  <a:gd name="connsiteY3" fmla="*/ 56111 h 56111"/>
                </a:gdLst>
                <a:ahLst/>
                <a:cxnLst>
                  <a:cxn ang="0">
                    <a:pos x="connsiteX0" y="connsiteY0"/>
                  </a:cxn>
                  <a:cxn ang="0">
                    <a:pos x="connsiteX1" y="connsiteY1"/>
                  </a:cxn>
                  <a:cxn ang="0">
                    <a:pos x="connsiteX2" y="connsiteY2"/>
                  </a:cxn>
                  <a:cxn ang="0">
                    <a:pos x="connsiteX3" y="connsiteY3"/>
                  </a:cxn>
                </a:cxnLst>
                <a:rect l="l" t="t" r="r" b="b"/>
                <a:pathLst>
                  <a:path w="135078" h="56111">
                    <a:moveTo>
                      <a:pt x="0" y="0"/>
                    </a:moveTo>
                    <a:lnTo>
                      <a:pt x="135079" y="0"/>
                    </a:lnTo>
                    <a:lnTo>
                      <a:pt x="135079" y="56111"/>
                    </a:lnTo>
                    <a:lnTo>
                      <a:pt x="0" y="56111"/>
                    </a:lnTo>
                    <a:close/>
                  </a:path>
                </a:pathLst>
              </a:custGeom>
              <a:solidFill>
                <a:srgbClr val="FFFFFF">
                  <a:alpha val="8000"/>
                </a:srgbClr>
              </a:solidFill>
              <a:ln w="8202" cap="flat">
                <a:noFill/>
                <a:prstDash val="solid"/>
                <a:miter/>
              </a:ln>
            </p:spPr>
            <p:txBody>
              <a:bodyPr rtlCol="0" anchor="ctr"/>
              <a:lstStyle/>
              <a:p>
                <a:endParaRPr lang="en-US"/>
              </a:p>
            </p:txBody>
          </p:sp>
        </p:grpSp>
      </p:grpSp>
      <p:cxnSp>
        <p:nvCxnSpPr>
          <p:cNvPr id="85" name="Straight Arrow Connector 84">
            <a:extLst>
              <a:ext uri="{FF2B5EF4-FFF2-40B4-BE49-F238E27FC236}">
                <a16:creationId xmlns:a16="http://schemas.microsoft.com/office/drawing/2014/main" id="{D2E0CF1E-94E2-4272-9205-BF097CA55470}"/>
              </a:ext>
            </a:extLst>
          </p:cNvPr>
          <p:cNvCxnSpPr>
            <a:cxnSpLocks/>
          </p:cNvCxnSpPr>
          <p:nvPr/>
        </p:nvCxnSpPr>
        <p:spPr>
          <a:xfrm>
            <a:off x="2806419" y="3525254"/>
            <a:ext cx="3203845" cy="0"/>
          </a:xfrm>
          <a:prstGeom prst="straightConnector1">
            <a:avLst/>
          </a:prstGeom>
          <a:ln w="28575">
            <a:solidFill>
              <a:srgbClr val="20219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523771FB-CA60-4BDB-8488-7C2283533273}"/>
              </a:ext>
            </a:extLst>
          </p:cNvPr>
          <p:cNvGrpSpPr/>
          <p:nvPr/>
        </p:nvGrpSpPr>
        <p:grpSpPr>
          <a:xfrm>
            <a:off x="6010264" y="1018040"/>
            <a:ext cx="826028" cy="5103924"/>
            <a:chOff x="6010264" y="1018040"/>
            <a:chExt cx="826028" cy="5103924"/>
          </a:xfrm>
        </p:grpSpPr>
        <p:cxnSp>
          <p:nvCxnSpPr>
            <p:cNvPr id="52" name="Straight Arrow Connector 51">
              <a:extLst>
                <a:ext uri="{FF2B5EF4-FFF2-40B4-BE49-F238E27FC236}">
                  <a16:creationId xmlns:a16="http://schemas.microsoft.com/office/drawing/2014/main" id="{7CE36914-A941-40C0-A7A9-BF183EEB689E}"/>
                </a:ext>
              </a:extLst>
            </p:cNvPr>
            <p:cNvCxnSpPr>
              <a:cxnSpLocks/>
              <a:endCxn id="58" idx="1"/>
            </p:cNvCxnSpPr>
            <p:nvPr/>
          </p:nvCxnSpPr>
          <p:spPr>
            <a:xfrm>
              <a:off x="6010264" y="2319476"/>
              <a:ext cx="826028" cy="0"/>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Rectangle 28">
              <a:extLst>
                <a:ext uri="{FF2B5EF4-FFF2-40B4-BE49-F238E27FC236}">
                  <a16:creationId xmlns:a16="http://schemas.microsoft.com/office/drawing/2014/main" id="{DA7CFAC6-FA86-4DA0-958B-7EF1EA314BFA}"/>
                </a:ext>
              </a:extLst>
            </p:cNvPr>
            <p:cNvSpPr/>
            <p:nvPr/>
          </p:nvSpPr>
          <p:spPr bwMode="auto">
            <a:xfrm rot="5400000">
              <a:off x="3993530" y="3169427"/>
              <a:ext cx="4833243" cy="799774"/>
            </a:xfrm>
            <a:custGeom>
              <a:avLst/>
              <a:gdLst>
                <a:gd name="connsiteX0" fmla="*/ 0 w 4891229"/>
                <a:gd name="connsiteY0" fmla="*/ 0 h 2229188"/>
                <a:gd name="connsiteX1" fmla="*/ 4891229 w 4891229"/>
                <a:gd name="connsiteY1" fmla="*/ 0 h 2229188"/>
                <a:gd name="connsiteX2" fmla="*/ 4891229 w 4891229"/>
                <a:gd name="connsiteY2" fmla="*/ 2229188 h 2229188"/>
                <a:gd name="connsiteX3" fmla="*/ 0 w 4891229"/>
                <a:gd name="connsiteY3" fmla="*/ 2229188 h 2229188"/>
                <a:gd name="connsiteX4" fmla="*/ 0 w 4891229"/>
                <a:gd name="connsiteY4" fmla="*/ 0 h 2229188"/>
                <a:gd name="connsiteX0" fmla="*/ 4891229 w 4982669"/>
                <a:gd name="connsiteY0" fmla="*/ 0 h 2229188"/>
                <a:gd name="connsiteX1" fmla="*/ 4891229 w 4982669"/>
                <a:gd name="connsiteY1" fmla="*/ 2229188 h 2229188"/>
                <a:gd name="connsiteX2" fmla="*/ 0 w 4982669"/>
                <a:gd name="connsiteY2" fmla="*/ 2229188 h 2229188"/>
                <a:gd name="connsiteX3" fmla="*/ 0 w 4982669"/>
                <a:gd name="connsiteY3" fmla="*/ 0 h 2229188"/>
                <a:gd name="connsiteX4" fmla="*/ 4982669 w 4982669"/>
                <a:gd name="connsiteY4" fmla="*/ 91440 h 2229188"/>
                <a:gd name="connsiteX0" fmla="*/ 4891229 w 4891229"/>
                <a:gd name="connsiteY0" fmla="*/ 0 h 2229188"/>
                <a:gd name="connsiteX1" fmla="*/ 4891229 w 4891229"/>
                <a:gd name="connsiteY1" fmla="*/ 2229188 h 2229188"/>
                <a:gd name="connsiteX2" fmla="*/ 0 w 4891229"/>
                <a:gd name="connsiteY2" fmla="*/ 2229188 h 2229188"/>
                <a:gd name="connsiteX3" fmla="*/ 0 w 4891229"/>
                <a:gd name="connsiteY3" fmla="*/ 0 h 2229188"/>
              </a:gdLst>
              <a:ahLst/>
              <a:cxnLst>
                <a:cxn ang="0">
                  <a:pos x="connsiteX0" y="connsiteY0"/>
                </a:cxn>
                <a:cxn ang="0">
                  <a:pos x="connsiteX1" y="connsiteY1"/>
                </a:cxn>
                <a:cxn ang="0">
                  <a:pos x="connsiteX2" y="connsiteY2"/>
                </a:cxn>
                <a:cxn ang="0">
                  <a:pos x="connsiteX3" y="connsiteY3"/>
                </a:cxn>
              </a:cxnLst>
              <a:rect l="l" t="t" r="r" b="b"/>
              <a:pathLst>
                <a:path w="4891229" h="2229188">
                  <a:moveTo>
                    <a:pt x="4891229" y="0"/>
                  </a:moveTo>
                  <a:lnTo>
                    <a:pt x="4891229" y="2229188"/>
                  </a:lnTo>
                  <a:lnTo>
                    <a:pt x="0" y="2229188"/>
                  </a:lnTo>
                  <a:lnTo>
                    <a:pt x="0" y="0"/>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79" name="Straight Arrow Connector 78">
              <a:extLst>
                <a:ext uri="{FF2B5EF4-FFF2-40B4-BE49-F238E27FC236}">
                  <a16:creationId xmlns:a16="http://schemas.microsoft.com/office/drawing/2014/main" id="{8250E865-025E-43B2-BEA7-67119F421F12}"/>
                </a:ext>
              </a:extLst>
            </p:cNvPr>
            <p:cNvCxnSpPr>
              <a:cxnSpLocks/>
              <a:endCxn id="64" idx="1"/>
            </p:cNvCxnSpPr>
            <p:nvPr/>
          </p:nvCxnSpPr>
          <p:spPr>
            <a:xfrm>
              <a:off x="6010264" y="3522440"/>
              <a:ext cx="801244" cy="0"/>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CEB1FF9-E552-48EF-9765-0435DE860D97}"/>
                </a:ext>
              </a:extLst>
            </p:cNvPr>
            <p:cNvCxnSpPr>
              <a:cxnSpLocks/>
              <a:endCxn id="61" idx="1"/>
            </p:cNvCxnSpPr>
            <p:nvPr/>
          </p:nvCxnSpPr>
          <p:spPr>
            <a:xfrm>
              <a:off x="6010264" y="4725404"/>
              <a:ext cx="801245" cy="0"/>
            </a:xfrm>
            <a:prstGeom prst="straightConnector1">
              <a:avLst/>
            </a:prstGeom>
            <a:ln w="28575">
              <a:solidFill>
                <a:srgbClr val="2021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F77AB96D-18DF-42AE-9909-86033F615280}"/>
                </a:ext>
              </a:extLst>
            </p:cNvPr>
            <p:cNvGrpSpPr/>
            <p:nvPr/>
          </p:nvGrpSpPr>
          <p:grpSpPr>
            <a:xfrm>
              <a:off x="6315880" y="1018040"/>
              <a:ext cx="248285" cy="269304"/>
              <a:chOff x="6207667" y="1018040"/>
              <a:chExt cx="248285" cy="269304"/>
            </a:xfrm>
          </p:grpSpPr>
          <p:sp>
            <p:nvSpPr>
              <p:cNvPr id="203" name="Rectangle 202">
                <a:extLst>
                  <a:ext uri="{FF2B5EF4-FFF2-40B4-BE49-F238E27FC236}">
                    <a16:creationId xmlns:a16="http://schemas.microsoft.com/office/drawing/2014/main" id="{8769E980-B728-4179-B929-762F59006D87}"/>
                  </a:ext>
                </a:extLst>
              </p:cNvPr>
              <p:cNvSpPr/>
              <p:nvPr/>
            </p:nvSpPr>
            <p:spPr bwMode="auto">
              <a:xfrm>
                <a:off x="6211465" y="1114758"/>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02" name="Freeform: Shape 201">
                <a:extLst>
                  <a:ext uri="{FF2B5EF4-FFF2-40B4-BE49-F238E27FC236}">
                    <a16:creationId xmlns:a16="http://schemas.microsoft.com/office/drawing/2014/main" id="{335F4C10-BB17-4FB0-A0ED-798EAD6A9BA5}"/>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58" name="Oval 157">
                <a:extLst>
                  <a:ext uri="{FF2B5EF4-FFF2-40B4-BE49-F238E27FC236}">
                    <a16:creationId xmlns:a16="http://schemas.microsoft.com/office/drawing/2014/main" id="{DD01DBC5-B5C0-4D0A-9EC8-E08A2CE6EACF}"/>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09" name="Group 208">
              <a:extLst>
                <a:ext uri="{FF2B5EF4-FFF2-40B4-BE49-F238E27FC236}">
                  <a16:creationId xmlns:a16="http://schemas.microsoft.com/office/drawing/2014/main" id="{647E9282-981F-44DB-AD76-0A4B11DE09F2}"/>
                </a:ext>
              </a:extLst>
            </p:cNvPr>
            <p:cNvGrpSpPr/>
            <p:nvPr/>
          </p:nvGrpSpPr>
          <p:grpSpPr>
            <a:xfrm>
              <a:off x="6313706" y="2189351"/>
              <a:ext cx="248285" cy="269304"/>
              <a:chOff x="6207667" y="1018040"/>
              <a:chExt cx="248285" cy="269304"/>
            </a:xfrm>
          </p:grpSpPr>
          <p:sp>
            <p:nvSpPr>
              <p:cNvPr id="210" name="Rectangle 209">
                <a:extLst>
                  <a:ext uri="{FF2B5EF4-FFF2-40B4-BE49-F238E27FC236}">
                    <a16:creationId xmlns:a16="http://schemas.microsoft.com/office/drawing/2014/main" id="{90E54F6F-6A32-4A52-B362-9B2B8680635D}"/>
                  </a:ext>
                </a:extLst>
              </p:cNvPr>
              <p:cNvSpPr/>
              <p:nvPr/>
            </p:nvSpPr>
            <p:spPr bwMode="auto">
              <a:xfrm>
                <a:off x="6211465" y="1114758"/>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1" name="Freeform: Shape 210">
                <a:extLst>
                  <a:ext uri="{FF2B5EF4-FFF2-40B4-BE49-F238E27FC236}">
                    <a16:creationId xmlns:a16="http://schemas.microsoft.com/office/drawing/2014/main" id="{1048E32C-4FFE-44B0-AA14-B1EC6E2E919C}"/>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2" name="Oval 211">
                <a:extLst>
                  <a:ext uri="{FF2B5EF4-FFF2-40B4-BE49-F238E27FC236}">
                    <a16:creationId xmlns:a16="http://schemas.microsoft.com/office/drawing/2014/main" id="{967FE836-FE0E-47E8-99EA-E1BB7C3754B6}"/>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13" name="Group 212">
              <a:extLst>
                <a:ext uri="{FF2B5EF4-FFF2-40B4-BE49-F238E27FC236}">
                  <a16:creationId xmlns:a16="http://schemas.microsoft.com/office/drawing/2014/main" id="{934F03E1-12C7-446C-A917-760580E3EEE6}"/>
                </a:ext>
              </a:extLst>
            </p:cNvPr>
            <p:cNvGrpSpPr/>
            <p:nvPr/>
          </p:nvGrpSpPr>
          <p:grpSpPr>
            <a:xfrm>
              <a:off x="6311583" y="3387788"/>
              <a:ext cx="248285" cy="269304"/>
              <a:chOff x="6207667" y="1018040"/>
              <a:chExt cx="248285" cy="269304"/>
            </a:xfrm>
          </p:grpSpPr>
          <p:sp>
            <p:nvSpPr>
              <p:cNvPr id="214" name="Rectangle 213">
                <a:extLst>
                  <a:ext uri="{FF2B5EF4-FFF2-40B4-BE49-F238E27FC236}">
                    <a16:creationId xmlns:a16="http://schemas.microsoft.com/office/drawing/2014/main" id="{6677D407-D845-4124-B6F8-91FF479D4523}"/>
                  </a:ext>
                </a:extLst>
              </p:cNvPr>
              <p:cNvSpPr/>
              <p:nvPr/>
            </p:nvSpPr>
            <p:spPr bwMode="auto">
              <a:xfrm>
                <a:off x="6211465" y="1114758"/>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5" name="Freeform: Shape 214">
                <a:extLst>
                  <a:ext uri="{FF2B5EF4-FFF2-40B4-BE49-F238E27FC236}">
                    <a16:creationId xmlns:a16="http://schemas.microsoft.com/office/drawing/2014/main" id="{F6C0F1B9-44B5-4F5D-BB1D-94586B4BC88C}"/>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6" name="Oval 215">
                <a:extLst>
                  <a:ext uri="{FF2B5EF4-FFF2-40B4-BE49-F238E27FC236}">
                    <a16:creationId xmlns:a16="http://schemas.microsoft.com/office/drawing/2014/main" id="{4A1499AC-C2ED-4BC0-A61E-9959BB46B2C2}"/>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17" name="Group 216">
              <a:extLst>
                <a:ext uri="{FF2B5EF4-FFF2-40B4-BE49-F238E27FC236}">
                  <a16:creationId xmlns:a16="http://schemas.microsoft.com/office/drawing/2014/main" id="{F029A9A7-B503-4195-A3D0-7B995E1AECAE}"/>
                </a:ext>
              </a:extLst>
            </p:cNvPr>
            <p:cNvGrpSpPr/>
            <p:nvPr/>
          </p:nvGrpSpPr>
          <p:grpSpPr>
            <a:xfrm>
              <a:off x="6310200" y="4589118"/>
              <a:ext cx="248285" cy="269304"/>
              <a:chOff x="6207667" y="1018040"/>
              <a:chExt cx="248285" cy="269304"/>
            </a:xfrm>
          </p:grpSpPr>
          <p:sp>
            <p:nvSpPr>
              <p:cNvPr id="218" name="Rectangle 217">
                <a:extLst>
                  <a:ext uri="{FF2B5EF4-FFF2-40B4-BE49-F238E27FC236}">
                    <a16:creationId xmlns:a16="http://schemas.microsoft.com/office/drawing/2014/main" id="{F834FCDA-F32D-46A6-A7BF-5271B7D1CE65}"/>
                  </a:ext>
                </a:extLst>
              </p:cNvPr>
              <p:cNvSpPr/>
              <p:nvPr/>
            </p:nvSpPr>
            <p:spPr bwMode="auto">
              <a:xfrm>
                <a:off x="6211465" y="1114758"/>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9" name="Freeform: Shape 218">
                <a:extLst>
                  <a:ext uri="{FF2B5EF4-FFF2-40B4-BE49-F238E27FC236}">
                    <a16:creationId xmlns:a16="http://schemas.microsoft.com/office/drawing/2014/main" id="{7470C6AD-6AE8-4A93-A41C-B67194DB3E28}"/>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0" name="Oval 219">
                <a:extLst>
                  <a:ext uri="{FF2B5EF4-FFF2-40B4-BE49-F238E27FC236}">
                    <a16:creationId xmlns:a16="http://schemas.microsoft.com/office/drawing/2014/main" id="{DCE6ADB1-730A-456E-906F-8D35C3D5599E}"/>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21" name="Group 220">
              <a:extLst>
                <a:ext uri="{FF2B5EF4-FFF2-40B4-BE49-F238E27FC236}">
                  <a16:creationId xmlns:a16="http://schemas.microsoft.com/office/drawing/2014/main" id="{952F875F-98EA-4A3D-B42A-4EC0AD415F7D}"/>
                </a:ext>
              </a:extLst>
            </p:cNvPr>
            <p:cNvGrpSpPr/>
            <p:nvPr/>
          </p:nvGrpSpPr>
          <p:grpSpPr>
            <a:xfrm>
              <a:off x="6320708" y="5852660"/>
              <a:ext cx="248285" cy="269304"/>
              <a:chOff x="6207667" y="1018040"/>
              <a:chExt cx="248285" cy="269304"/>
            </a:xfrm>
          </p:grpSpPr>
          <p:sp>
            <p:nvSpPr>
              <p:cNvPr id="222" name="Rectangle 221">
                <a:extLst>
                  <a:ext uri="{FF2B5EF4-FFF2-40B4-BE49-F238E27FC236}">
                    <a16:creationId xmlns:a16="http://schemas.microsoft.com/office/drawing/2014/main" id="{E9FB6F86-1CF3-4037-A1E3-E358FAD9BEAC}"/>
                  </a:ext>
                </a:extLst>
              </p:cNvPr>
              <p:cNvSpPr/>
              <p:nvPr/>
            </p:nvSpPr>
            <p:spPr bwMode="auto">
              <a:xfrm>
                <a:off x="6211465" y="1114758"/>
                <a:ext cx="83403" cy="7586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3" name="Freeform: Shape 222">
                <a:extLst>
                  <a:ext uri="{FF2B5EF4-FFF2-40B4-BE49-F238E27FC236}">
                    <a16:creationId xmlns:a16="http://schemas.microsoft.com/office/drawing/2014/main" id="{99C80AA4-1B8A-4BB3-AFA8-654EB5DB17A2}"/>
                  </a:ext>
                </a:extLst>
              </p:cNvPr>
              <p:cNvSpPr/>
              <p:nvPr/>
            </p:nvSpPr>
            <p:spPr bwMode="auto">
              <a:xfrm>
                <a:off x="6207667" y="1018040"/>
                <a:ext cx="248285" cy="269304"/>
              </a:xfrm>
              <a:custGeom>
                <a:avLst/>
                <a:gdLst>
                  <a:gd name="connsiteX0" fmla="*/ 134652 w 248285"/>
                  <a:gd name="connsiteY0" fmla="*/ 0 h 269304"/>
                  <a:gd name="connsiteX1" fmla="*/ 229866 w 248285"/>
                  <a:gd name="connsiteY1" fmla="*/ 39439 h 269304"/>
                  <a:gd name="connsiteX2" fmla="*/ 240434 w 248285"/>
                  <a:gd name="connsiteY2" fmla="*/ 55114 h 269304"/>
                  <a:gd name="connsiteX3" fmla="*/ 98785 w 248285"/>
                  <a:gd name="connsiteY3" fmla="*/ 55114 h 269304"/>
                  <a:gd name="connsiteX4" fmla="*/ 98785 w 248285"/>
                  <a:gd name="connsiteY4" fmla="*/ 202545 h 269304"/>
                  <a:gd name="connsiteX5" fmla="*/ 248285 w 248285"/>
                  <a:gd name="connsiteY5" fmla="*/ 202545 h 269304"/>
                  <a:gd name="connsiteX6" fmla="*/ 229866 w 248285"/>
                  <a:gd name="connsiteY6" fmla="*/ 229865 h 269304"/>
                  <a:gd name="connsiteX7" fmla="*/ 134652 w 248285"/>
                  <a:gd name="connsiteY7" fmla="*/ 269304 h 269304"/>
                  <a:gd name="connsiteX8" fmla="*/ 0 w 248285"/>
                  <a:gd name="connsiteY8" fmla="*/ 134652 h 269304"/>
                  <a:gd name="connsiteX9" fmla="*/ 134652 w 248285"/>
                  <a:gd name="connsiteY9" fmla="*/ 0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9" fmla="*/ 190225 w 248285"/>
                  <a:gd name="connsiteY9" fmla="*/ 146554 h 269304"/>
                  <a:gd name="connsiteX0" fmla="*/ 98785 w 248285"/>
                  <a:gd name="connsiteY0" fmla="*/ 55114 h 269304"/>
                  <a:gd name="connsiteX1" fmla="*/ 98785 w 248285"/>
                  <a:gd name="connsiteY1" fmla="*/ 202545 h 269304"/>
                  <a:gd name="connsiteX2" fmla="*/ 248285 w 248285"/>
                  <a:gd name="connsiteY2" fmla="*/ 202545 h 269304"/>
                  <a:gd name="connsiteX3" fmla="*/ 229866 w 248285"/>
                  <a:gd name="connsiteY3" fmla="*/ 229865 h 269304"/>
                  <a:gd name="connsiteX4" fmla="*/ 134652 w 248285"/>
                  <a:gd name="connsiteY4" fmla="*/ 269304 h 269304"/>
                  <a:gd name="connsiteX5" fmla="*/ 0 w 248285"/>
                  <a:gd name="connsiteY5" fmla="*/ 134652 h 269304"/>
                  <a:gd name="connsiteX6" fmla="*/ 134652 w 248285"/>
                  <a:gd name="connsiteY6" fmla="*/ 0 h 269304"/>
                  <a:gd name="connsiteX7" fmla="*/ 229866 w 248285"/>
                  <a:gd name="connsiteY7" fmla="*/ 39439 h 269304"/>
                  <a:gd name="connsiteX8" fmla="*/ 240434 w 248285"/>
                  <a:gd name="connsiteY8" fmla="*/ 55114 h 269304"/>
                  <a:gd name="connsiteX0" fmla="*/ 98785 w 248285"/>
                  <a:gd name="connsiteY0" fmla="*/ 202545 h 269304"/>
                  <a:gd name="connsiteX1" fmla="*/ 248285 w 248285"/>
                  <a:gd name="connsiteY1" fmla="*/ 202545 h 269304"/>
                  <a:gd name="connsiteX2" fmla="*/ 229866 w 248285"/>
                  <a:gd name="connsiteY2" fmla="*/ 229865 h 269304"/>
                  <a:gd name="connsiteX3" fmla="*/ 134652 w 248285"/>
                  <a:gd name="connsiteY3" fmla="*/ 269304 h 269304"/>
                  <a:gd name="connsiteX4" fmla="*/ 0 w 248285"/>
                  <a:gd name="connsiteY4" fmla="*/ 134652 h 269304"/>
                  <a:gd name="connsiteX5" fmla="*/ 134652 w 248285"/>
                  <a:gd name="connsiteY5" fmla="*/ 0 h 269304"/>
                  <a:gd name="connsiteX6" fmla="*/ 229866 w 248285"/>
                  <a:gd name="connsiteY6" fmla="*/ 39439 h 269304"/>
                  <a:gd name="connsiteX7" fmla="*/ 240434 w 248285"/>
                  <a:gd name="connsiteY7" fmla="*/ 55114 h 269304"/>
                  <a:gd name="connsiteX0" fmla="*/ 248285 w 248285"/>
                  <a:gd name="connsiteY0" fmla="*/ 202545 h 269304"/>
                  <a:gd name="connsiteX1" fmla="*/ 229866 w 248285"/>
                  <a:gd name="connsiteY1" fmla="*/ 229865 h 269304"/>
                  <a:gd name="connsiteX2" fmla="*/ 134652 w 248285"/>
                  <a:gd name="connsiteY2" fmla="*/ 269304 h 269304"/>
                  <a:gd name="connsiteX3" fmla="*/ 0 w 248285"/>
                  <a:gd name="connsiteY3" fmla="*/ 134652 h 269304"/>
                  <a:gd name="connsiteX4" fmla="*/ 134652 w 248285"/>
                  <a:gd name="connsiteY4" fmla="*/ 0 h 269304"/>
                  <a:gd name="connsiteX5" fmla="*/ 229866 w 248285"/>
                  <a:gd name="connsiteY5" fmla="*/ 39439 h 269304"/>
                  <a:gd name="connsiteX6" fmla="*/ 240434 w 248285"/>
                  <a:gd name="connsiteY6" fmla="*/ 55114 h 2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85" h="269304">
                    <a:moveTo>
                      <a:pt x="248285" y="202545"/>
                    </a:moveTo>
                    <a:lnTo>
                      <a:pt x="229866" y="229865"/>
                    </a:lnTo>
                    <a:cubicBezTo>
                      <a:pt x="205498" y="254233"/>
                      <a:pt x="171835" y="269304"/>
                      <a:pt x="134652" y="269304"/>
                    </a:cubicBezTo>
                    <a:cubicBezTo>
                      <a:pt x="60286" y="269304"/>
                      <a:pt x="0" y="209018"/>
                      <a:pt x="0" y="134652"/>
                    </a:cubicBezTo>
                    <a:cubicBezTo>
                      <a:pt x="0" y="60286"/>
                      <a:pt x="60286" y="0"/>
                      <a:pt x="134652" y="0"/>
                    </a:cubicBezTo>
                    <a:cubicBezTo>
                      <a:pt x="171835" y="0"/>
                      <a:pt x="205498" y="15072"/>
                      <a:pt x="229866" y="39439"/>
                    </a:cubicBezTo>
                    <a:lnTo>
                      <a:pt x="240434" y="55114"/>
                    </a:lnTo>
                  </a:path>
                </a:pathLst>
              </a:custGeom>
              <a:noFill/>
              <a:ln w="28575">
                <a:solidFill>
                  <a:srgbClr val="20219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4" name="Oval 223">
                <a:extLst>
                  <a:ext uri="{FF2B5EF4-FFF2-40B4-BE49-F238E27FC236}">
                    <a16:creationId xmlns:a16="http://schemas.microsoft.com/office/drawing/2014/main" id="{E1D11828-7597-4392-972A-ABCCEEB596E9}"/>
                  </a:ext>
                </a:extLst>
              </p:cNvPr>
              <p:cNvSpPr/>
              <p:nvPr/>
            </p:nvSpPr>
            <p:spPr bwMode="auto">
              <a:xfrm>
                <a:off x="6290186" y="1100560"/>
                <a:ext cx="104264" cy="104265"/>
              </a:xfrm>
              <a:prstGeom prst="ellipse">
                <a:avLst/>
              </a:prstGeom>
              <a:solidFill>
                <a:srgbClr val="202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grpSp>
        <p:nvGrpSpPr>
          <p:cNvPr id="17" name="Group 16">
            <a:extLst>
              <a:ext uri="{FF2B5EF4-FFF2-40B4-BE49-F238E27FC236}">
                <a16:creationId xmlns:a16="http://schemas.microsoft.com/office/drawing/2014/main" id="{E2E19910-A7D7-41E6-ADFF-7C930B737921}"/>
              </a:ext>
            </a:extLst>
          </p:cNvPr>
          <p:cNvGrpSpPr/>
          <p:nvPr/>
        </p:nvGrpSpPr>
        <p:grpSpPr>
          <a:xfrm>
            <a:off x="6836292" y="5498679"/>
            <a:ext cx="5012267" cy="859376"/>
            <a:chOff x="6836292" y="5498679"/>
            <a:chExt cx="5012267" cy="859376"/>
          </a:xfrm>
        </p:grpSpPr>
        <p:sp>
          <p:nvSpPr>
            <p:cNvPr id="67" name="Rounded Rectangle 5">
              <a:extLst>
                <a:ext uri="{FF2B5EF4-FFF2-40B4-BE49-F238E27FC236}">
                  <a16:creationId xmlns:a16="http://schemas.microsoft.com/office/drawing/2014/main" id="{EC9DA43C-712B-4138-9E90-66FBFC5ECA90}"/>
                </a:ext>
              </a:extLst>
            </p:cNvPr>
            <p:cNvSpPr/>
            <p:nvPr/>
          </p:nvSpPr>
          <p:spPr bwMode="auto">
            <a:xfrm>
              <a:off x="6836292" y="5498679"/>
              <a:ext cx="5012267"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Observability</a:t>
              </a:r>
            </a:p>
          </p:txBody>
        </p:sp>
        <p:grpSp>
          <p:nvGrpSpPr>
            <p:cNvPr id="3" name="Group 2">
              <a:extLst>
                <a:ext uri="{FF2B5EF4-FFF2-40B4-BE49-F238E27FC236}">
                  <a16:creationId xmlns:a16="http://schemas.microsoft.com/office/drawing/2014/main" id="{D9512A98-A5A0-4C0A-A3C7-51119B939946}"/>
                </a:ext>
              </a:extLst>
            </p:cNvPr>
            <p:cNvGrpSpPr/>
            <p:nvPr/>
          </p:nvGrpSpPr>
          <p:grpSpPr>
            <a:xfrm>
              <a:off x="8934676" y="5678454"/>
              <a:ext cx="559449" cy="522229"/>
              <a:chOff x="8868001" y="5656229"/>
              <a:chExt cx="559449" cy="522229"/>
            </a:xfrm>
          </p:grpSpPr>
          <p:pic>
            <p:nvPicPr>
              <p:cNvPr id="99" name="Graphic 98">
                <a:extLst>
                  <a:ext uri="{FF2B5EF4-FFF2-40B4-BE49-F238E27FC236}">
                    <a16:creationId xmlns:a16="http://schemas.microsoft.com/office/drawing/2014/main" id="{FE3735D2-F757-4E79-B429-E4F2AE79D78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55722" y="5656229"/>
                <a:ext cx="384006" cy="380666"/>
              </a:xfrm>
              <a:prstGeom prst="rect">
                <a:avLst/>
              </a:prstGeom>
            </p:spPr>
          </p:pic>
          <p:sp>
            <p:nvSpPr>
              <p:cNvPr id="107" name="TextBox 106">
                <a:extLst>
                  <a:ext uri="{FF2B5EF4-FFF2-40B4-BE49-F238E27FC236}">
                    <a16:creationId xmlns:a16="http://schemas.microsoft.com/office/drawing/2014/main" id="{4438F04C-6FB5-49F2-93C9-562802051BF5}"/>
                  </a:ext>
                </a:extLst>
              </p:cNvPr>
              <p:cNvSpPr txBox="1"/>
              <p:nvPr/>
            </p:nvSpPr>
            <p:spPr>
              <a:xfrm>
                <a:off x="8868001" y="6055347"/>
                <a:ext cx="559449" cy="123111"/>
              </a:xfrm>
              <a:prstGeom prst="rect">
                <a:avLst/>
              </a:prstGeom>
              <a:noFill/>
            </p:spPr>
            <p:txBody>
              <a:bodyPr wrap="none" lIns="0" tIns="0" rIns="0" bIns="0" rtlCol="0">
                <a:spAutoFit/>
              </a:bodyPr>
              <a:lstStyle/>
              <a:p>
                <a:pPr lvl="0" algn="ctr" defTabSz="914367"/>
                <a:r>
                  <a:rPr lang="en-US" sz="800">
                    <a:solidFill>
                      <a:srgbClr val="000000"/>
                    </a:solidFill>
                    <a:latin typeface="+mj-lt"/>
                    <a:ea typeface="Segoe UI" pitchFamily="34" charset="0"/>
                    <a:cs typeface="Segoe UI" pitchFamily="34" charset="0"/>
                  </a:rPr>
                  <a:t>Prometheus</a:t>
                </a:r>
                <a:endParaRPr kumimoji="0" lang="en-US" sz="700" b="0" i="0" u="none" strike="noStrike" kern="1200" cap="none" spc="0" normalizeH="0" baseline="0" noProof="0">
                  <a:ln>
                    <a:noFill/>
                  </a:ln>
                  <a:gradFill>
                    <a:gsLst>
                      <a:gs pos="2917">
                        <a:srgbClr val="000000"/>
                      </a:gs>
                      <a:gs pos="30000">
                        <a:srgbClr val="000000"/>
                      </a:gs>
                    </a:gsLst>
                    <a:lin ang="5400000" scaled="0"/>
                  </a:gradFill>
                  <a:effectLst/>
                  <a:uLnTx/>
                  <a:uFillTx/>
                  <a:latin typeface="+mj-lt"/>
                </a:endParaRPr>
              </a:p>
            </p:txBody>
          </p:sp>
        </p:grpSp>
        <p:grpSp>
          <p:nvGrpSpPr>
            <p:cNvPr id="4" name="Group 3">
              <a:extLst>
                <a:ext uri="{FF2B5EF4-FFF2-40B4-BE49-F238E27FC236}">
                  <a16:creationId xmlns:a16="http://schemas.microsoft.com/office/drawing/2014/main" id="{257AE013-210E-47CC-8316-91FF9FC6E6A0}"/>
                </a:ext>
              </a:extLst>
            </p:cNvPr>
            <p:cNvGrpSpPr/>
            <p:nvPr/>
          </p:nvGrpSpPr>
          <p:grpSpPr>
            <a:xfrm>
              <a:off x="9726255" y="5675078"/>
              <a:ext cx="559448" cy="525820"/>
              <a:chOff x="9768427" y="5652853"/>
              <a:chExt cx="559448" cy="525820"/>
            </a:xfrm>
          </p:grpSpPr>
          <p:pic>
            <p:nvPicPr>
              <p:cNvPr id="101" name="Graphic 100">
                <a:extLst>
                  <a:ext uri="{FF2B5EF4-FFF2-40B4-BE49-F238E27FC236}">
                    <a16:creationId xmlns:a16="http://schemas.microsoft.com/office/drawing/2014/main" id="{1E675E5A-8733-4D51-819C-45735879435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856148" y="5652853"/>
                <a:ext cx="384006" cy="384006"/>
              </a:xfrm>
              <a:prstGeom prst="rect">
                <a:avLst/>
              </a:prstGeom>
            </p:spPr>
          </p:pic>
          <p:sp>
            <p:nvSpPr>
              <p:cNvPr id="109" name="TextBox 108">
                <a:extLst>
                  <a:ext uri="{FF2B5EF4-FFF2-40B4-BE49-F238E27FC236}">
                    <a16:creationId xmlns:a16="http://schemas.microsoft.com/office/drawing/2014/main" id="{2CDE56C7-3D71-4448-94FD-65A9639C004F}"/>
                  </a:ext>
                </a:extLst>
              </p:cNvPr>
              <p:cNvSpPr txBox="1"/>
              <p:nvPr/>
            </p:nvSpPr>
            <p:spPr>
              <a:xfrm>
                <a:off x="9768427" y="6055562"/>
                <a:ext cx="559448" cy="123111"/>
              </a:xfrm>
              <a:prstGeom prst="rect">
                <a:avLst/>
              </a:prstGeom>
              <a:noFill/>
            </p:spPr>
            <p:txBody>
              <a:bodyPr wrap="none" lIns="0" tIns="0" rIns="0" bIns="0" rtlCol="0">
                <a:spAutoFit/>
              </a:bodyPr>
              <a:lstStyle/>
              <a:p>
                <a:pPr lvl="0" algn="ctr" defTabSz="914367"/>
                <a:r>
                  <a:rPr lang="en-US" sz="800">
                    <a:solidFill>
                      <a:srgbClr val="000000"/>
                    </a:solidFill>
                    <a:latin typeface="+mj-lt"/>
                    <a:ea typeface="Segoe UI" pitchFamily="34" charset="0"/>
                    <a:cs typeface="Segoe UI" pitchFamily="34" charset="0"/>
                  </a:rPr>
                  <a:t>AppInsights</a:t>
                </a:r>
                <a:endParaRPr kumimoji="0" lang="en-US" sz="700" b="0" i="0" u="none" strike="noStrike" kern="1200" cap="none" spc="0" normalizeH="0" baseline="0" noProof="0">
                  <a:ln>
                    <a:noFill/>
                  </a:ln>
                  <a:gradFill>
                    <a:gsLst>
                      <a:gs pos="2917">
                        <a:srgbClr val="000000"/>
                      </a:gs>
                      <a:gs pos="30000">
                        <a:srgbClr val="000000"/>
                      </a:gs>
                    </a:gsLst>
                    <a:lin ang="5400000" scaled="0"/>
                  </a:gradFill>
                  <a:effectLst/>
                  <a:uLnTx/>
                  <a:uFillTx/>
                  <a:latin typeface="+mj-lt"/>
                </a:endParaRPr>
              </a:p>
            </p:txBody>
          </p:sp>
        </p:grpSp>
        <p:grpSp>
          <p:nvGrpSpPr>
            <p:cNvPr id="7" name="Group 6">
              <a:extLst>
                <a:ext uri="{FF2B5EF4-FFF2-40B4-BE49-F238E27FC236}">
                  <a16:creationId xmlns:a16="http://schemas.microsoft.com/office/drawing/2014/main" id="{BB793990-D708-4A4E-8978-FBDFC3506C84}"/>
                </a:ext>
              </a:extLst>
            </p:cNvPr>
            <p:cNvGrpSpPr/>
            <p:nvPr/>
          </p:nvGrpSpPr>
          <p:grpSpPr>
            <a:xfrm>
              <a:off x="11293692" y="5719432"/>
              <a:ext cx="339654" cy="472853"/>
              <a:chOff x="11227017" y="5697207"/>
              <a:chExt cx="339654" cy="472853"/>
            </a:xfrm>
          </p:grpSpPr>
          <p:pic>
            <p:nvPicPr>
              <p:cNvPr id="105" name="Picture 6" descr="See the source image">
                <a:extLst>
                  <a:ext uri="{FF2B5EF4-FFF2-40B4-BE49-F238E27FC236}">
                    <a16:creationId xmlns:a16="http://schemas.microsoft.com/office/drawing/2014/main" id="{1FF7B1E9-88DC-4AE1-A6A7-E41F4B4AB97D}"/>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1227017" y="5697207"/>
                <a:ext cx="339654" cy="339652"/>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D93F42EF-E54A-4B6D-962A-CFDC912BB9B3}"/>
                  </a:ext>
                </a:extLst>
              </p:cNvPr>
              <p:cNvSpPr txBox="1"/>
              <p:nvPr/>
            </p:nvSpPr>
            <p:spPr>
              <a:xfrm>
                <a:off x="11245360" y="6046949"/>
                <a:ext cx="302968" cy="123111"/>
              </a:xfrm>
              <a:prstGeom prst="rect">
                <a:avLst/>
              </a:prstGeom>
              <a:noFill/>
            </p:spPr>
            <p:txBody>
              <a:bodyPr wrap="none" lIns="0" tIns="0" rIns="0" bIns="0" rtlCol="0">
                <a:spAutoFit/>
              </a:bodyPr>
              <a:lstStyle/>
              <a:p>
                <a:pPr lvl="0" algn="ctr" defTabSz="914367"/>
                <a:r>
                  <a:rPr lang="en-US" sz="800">
                    <a:solidFill>
                      <a:srgbClr val="000000"/>
                    </a:solidFill>
                    <a:latin typeface="+mj-lt"/>
                    <a:ea typeface="Segoe UI" pitchFamily="34" charset="0"/>
                    <a:cs typeface="Segoe UI" pitchFamily="34" charset="0"/>
                  </a:rPr>
                  <a:t>Jaeger</a:t>
                </a:r>
                <a:endParaRPr kumimoji="0" lang="en-US" sz="700" b="0" i="0" u="none" strike="noStrike" kern="1200" cap="none" spc="0" normalizeH="0" baseline="0" noProof="0">
                  <a:ln>
                    <a:noFill/>
                  </a:ln>
                  <a:gradFill>
                    <a:gsLst>
                      <a:gs pos="2917">
                        <a:srgbClr val="000000"/>
                      </a:gs>
                      <a:gs pos="30000">
                        <a:srgbClr val="000000"/>
                      </a:gs>
                    </a:gsLst>
                    <a:lin ang="5400000" scaled="0"/>
                  </a:gradFill>
                  <a:effectLst/>
                  <a:uLnTx/>
                  <a:uFillTx/>
                  <a:latin typeface="+mj-lt"/>
                </a:endParaRPr>
              </a:p>
            </p:txBody>
          </p:sp>
        </p:grpSp>
        <p:grpSp>
          <p:nvGrpSpPr>
            <p:cNvPr id="5" name="Group 4">
              <a:extLst>
                <a:ext uri="{FF2B5EF4-FFF2-40B4-BE49-F238E27FC236}">
                  <a16:creationId xmlns:a16="http://schemas.microsoft.com/office/drawing/2014/main" id="{0D2D7AFF-5330-43E2-98D7-5E655F144A3E}"/>
                </a:ext>
              </a:extLst>
            </p:cNvPr>
            <p:cNvGrpSpPr/>
            <p:nvPr/>
          </p:nvGrpSpPr>
          <p:grpSpPr>
            <a:xfrm>
              <a:off x="10517833" y="5752900"/>
              <a:ext cx="543730" cy="437360"/>
              <a:chOff x="10458391" y="5730675"/>
              <a:chExt cx="543730" cy="437360"/>
            </a:xfrm>
          </p:grpSpPr>
          <p:pic>
            <p:nvPicPr>
              <p:cNvPr id="103" name="Picture 16" descr="Image result for Zipkin logo">
                <a:extLst>
                  <a:ext uri="{FF2B5EF4-FFF2-40B4-BE49-F238E27FC236}">
                    <a16:creationId xmlns:a16="http://schemas.microsoft.com/office/drawing/2014/main" id="{9430AC35-0DE4-4274-8AA2-407AC6A292A9}"/>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0458391" y="5730675"/>
                <a:ext cx="543730" cy="243969"/>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a:extLst>
                  <a:ext uri="{FF2B5EF4-FFF2-40B4-BE49-F238E27FC236}">
                    <a16:creationId xmlns:a16="http://schemas.microsoft.com/office/drawing/2014/main" id="{7EB3ECD2-723A-4386-8767-8D9ED88D0754}"/>
                  </a:ext>
                </a:extLst>
              </p:cNvPr>
              <p:cNvSpPr txBox="1"/>
              <p:nvPr/>
            </p:nvSpPr>
            <p:spPr>
              <a:xfrm>
                <a:off x="10584383" y="6044924"/>
                <a:ext cx="291747" cy="123111"/>
              </a:xfrm>
              <a:prstGeom prst="rect">
                <a:avLst/>
              </a:prstGeom>
              <a:noFill/>
            </p:spPr>
            <p:txBody>
              <a:bodyPr wrap="none" lIns="0" tIns="0" rIns="0" bIns="0" rtlCol="0">
                <a:spAutoFit/>
              </a:bodyPr>
              <a:lstStyle/>
              <a:p>
                <a:pPr lvl="0" algn="ctr" defTabSz="914367"/>
                <a:r>
                  <a:rPr lang="en-US" sz="800">
                    <a:solidFill>
                      <a:srgbClr val="000000"/>
                    </a:solidFill>
                    <a:latin typeface="+mj-lt"/>
                    <a:ea typeface="Segoe UI" pitchFamily="34" charset="0"/>
                    <a:cs typeface="Segoe UI" pitchFamily="34" charset="0"/>
                  </a:rPr>
                  <a:t>Zipkin</a:t>
                </a:r>
                <a:endParaRPr kumimoji="0" lang="en-US" sz="700" b="0" i="0" u="none" strike="noStrike" kern="1200" cap="none" spc="0" normalizeH="0" baseline="0" noProof="0">
                  <a:ln>
                    <a:noFill/>
                  </a:ln>
                  <a:gradFill>
                    <a:gsLst>
                      <a:gs pos="2917">
                        <a:srgbClr val="000000"/>
                      </a:gs>
                      <a:gs pos="30000">
                        <a:srgbClr val="000000"/>
                      </a:gs>
                    </a:gsLst>
                    <a:lin ang="5400000" scaled="0"/>
                  </a:gradFill>
                  <a:effectLst/>
                  <a:uLnTx/>
                  <a:uFillTx/>
                  <a:latin typeface="+mj-lt"/>
                </a:endParaRPr>
              </a:p>
            </p:txBody>
          </p:sp>
        </p:grpSp>
      </p:grpSp>
      <p:grpSp>
        <p:nvGrpSpPr>
          <p:cNvPr id="74" name="Group 73">
            <a:extLst>
              <a:ext uri="{FF2B5EF4-FFF2-40B4-BE49-F238E27FC236}">
                <a16:creationId xmlns:a16="http://schemas.microsoft.com/office/drawing/2014/main" id="{EA79EEF5-F65F-4EF7-8184-B71DF2F938C8}"/>
              </a:ext>
            </a:extLst>
          </p:cNvPr>
          <p:cNvGrpSpPr/>
          <p:nvPr/>
        </p:nvGrpSpPr>
        <p:grpSpPr>
          <a:xfrm>
            <a:off x="6811508" y="3092752"/>
            <a:ext cx="5012267" cy="859376"/>
            <a:chOff x="6811508" y="3092752"/>
            <a:chExt cx="5012267" cy="859376"/>
          </a:xfrm>
        </p:grpSpPr>
        <p:sp>
          <p:nvSpPr>
            <p:cNvPr id="64" name="Rounded Rectangle 5">
              <a:extLst>
                <a:ext uri="{FF2B5EF4-FFF2-40B4-BE49-F238E27FC236}">
                  <a16:creationId xmlns:a16="http://schemas.microsoft.com/office/drawing/2014/main" id="{70D8D577-D96F-46A7-80CE-77594673C8E2}"/>
                </a:ext>
              </a:extLst>
            </p:cNvPr>
            <p:cNvSpPr/>
            <p:nvPr/>
          </p:nvSpPr>
          <p:spPr bwMode="auto">
            <a:xfrm>
              <a:off x="6811508" y="3092752"/>
              <a:ext cx="5012267"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Bindings</a:t>
              </a:r>
            </a:p>
            <a:p>
              <a:pPr marL="0" marR="0" lvl="0" indent="0" defTabSz="932472" rtl="0" eaLnBrk="1" fontAlgn="base" latinLnBrk="0" hangingPunct="1">
                <a:lnSpc>
                  <a:spcPct val="100000"/>
                </a:lnSpc>
                <a:spcBef>
                  <a:spcPct val="0"/>
                </a:spcBef>
                <a:spcAft>
                  <a:spcPct val="0"/>
                </a:spcAft>
                <a:buClrTx/>
                <a:buSzTx/>
                <a:buFontTx/>
                <a:buNone/>
                <a:tabLst/>
                <a:defRPr/>
              </a:pPr>
              <a:r>
                <a:rPr lang="en-US" sz="1600">
                  <a:solidFill>
                    <a:srgbClr val="000000"/>
                  </a:solidFill>
                  <a:latin typeface="Segoe UI Semibold"/>
                </a:rPr>
                <a:t>&amp; Triggers</a:t>
              </a:r>
              <a:endParaRPr kumimoji="0" lang="en-US" sz="1600" b="0" i="0" u="none" strike="noStrike" kern="1200" cap="none" spc="0" normalizeH="0" baseline="0" noProof="0">
                <a:ln>
                  <a:noFill/>
                </a:ln>
                <a:solidFill>
                  <a:srgbClr val="000000"/>
                </a:solidFill>
                <a:effectLst/>
                <a:uLnTx/>
                <a:uFillTx/>
                <a:latin typeface="Segoe UI Semibold"/>
                <a:ea typeface="+mn-ea"/>
                <a:cs typeface="+mn-cs"/>
              </a:endParaRPr>
            </a:p>
          </p:txBody>
        </p:sp>
        <p:grpSp>
          <p:nvGrpSpPr>
            <p:cNvPr id="66" name="Group 65">
              <a:extLst>
                <a:ext uri="{FF2B5EF4-FFF2-40B4-BE49-F238E27FC236}">
                  <a16:creationId xmlns:a16="http://schemas.microsoft.com/office/drawing/2014/main" id="{C2345973-8372-47C6-9A8F-EEEBA544F412}"/>
                </a:ext>
              </a:extLst>
            </p:cNvPr>
            <p:cNvGrpSpPr/>
            <p:nvPr/>
          </p:nvGrpSpPr>
          <p:grpSpPr>
            <a:xfrm>
              <a:off x="8620045" y="3226954"/>
              <a:ext cx="2903730" cy="613561"/>
              <a:chOff x="8620045" y="3226954"/>
              <a:chExt cx="2903730" cy="613561"/>
            </a:xfrm>
          </p:grpSpPr>
          <p:grpSp>
            <p:nvGrpSpPr>
              <p:cNvPr id="56" name="Group 55">
                <a:extLst>
                  <a:ext uri="{FF2B5EF4-FFF2-40B4-BE49-F238E27FC236}">
                    <a16:creationId xmlns:a16="http://schemas.microsoft.com/office/drawing/2014/main" id="{0D4A44D5-64CC-41B9-A1BF-3F2B7E9A507A}"/>
                  </a:ext>
                </a:extLst>
              </p:cNvPr>
              <p:cNvGrpSpPr/>
              <p:nvPr/>
            </p:nvGrpSpPr>
            <p:grpSpPr>
              <a:xfrm>
                <a:off x="9951671" y="3226954"/>
                <a:ext cx="362279" cy="613302"/>
                <a:chOff x="11187129" y="3284711"/>
                <a:chExt cx="362279" cy="613302"/>
              </a:xfrm>
            </p:grpSpPr>
            <p:sp>
              <p:nvSpPr>
                <p:cNvPr id="139" name="TextBox 138">
                  <a:extLst>
                    <a:ext uri="{FF2B5EF4-FFF2-40B4-BE49-F238E27FC236}">
                      <a16:creationId xmlns:a16="http://schemas.microsoft.com/office/drawing/2014/main" id="{1CE745F1-EB1D-490E-8078-61FDD75A3066}"/>
                    </a:ext>
                  </a:extLst>
                </p:cNvPr>
                <p:cNvSpPr txBox="1"/>
                <p:nvPr/>
              </p:nvSpPr>
              <p:spPr>
                <a:xfrm>
                  <a:off x="11187129" y="3651792"/>
                  <a:ext cx="362279"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GCP</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Storage</a:t>
                  </a:r>
                </a:p>
              </p:txBody>
            </p:sp>
            <p:pic>
              <p:nvPicPr>
                <p:cNvPr id="143" name="Picture 142">
                  <a:extLst>
                    <a:ext uri="{FF2B5EF4-FFF2-40B4-BE49-F238E27FC236}">
                      <a16:creationId xmlns:a16="http://schemas.microsoft.com/office/drawing/2014/main" id="{12CF7F76-5FC7-46DE-949C-6798A67F45A0}"/>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11192077" y="3284711"/>
                  <a:ext cx="352382" cy="352382"/>
                </a:xfrm>
                <a:prstGeom prst="rect">
                  <a:avLst/>
                </a:prstGeom>
              </p:spPr>
            </p:pic>
          </p:grpSp>
          <p:grpSp>
            <p:nvGrpSpPr>
              <p:cNvPr id="54" name="Group 53">
                <a:extLst>
                  <a:ext uri="{FF2B5EF4-FFF2-40B4-BE49-F238E27FC236}">
                    <a16:creationId xmlns:a16="http://schemas.microsoft.com/office/drawing/2014/main" id="{3279A205-5FF7-4075-BEA9-881339A6970C}"/>
                  </a:ext>
                </a:extLst>
              </p:cNvPr>
              <p:cNvGrpSpPr/>
              <p:nvPr/>
            </p:nvGrpSpPr>
            <p:grpSpPr>
              <a:xfrm>
                <a:off x="8620045" y="3239575"/>
                <a:ext cx="332230" cy="600940"/>
                <a:chOff x="10569145" y="3297073"/>
                <a:chExt cx="332230" cy="600940"/>
              </a:xfrm>
            </p:grpSpPr>
            <p:pic>
              <p:nvPicPr>
                <p:cNvPr id="141" name="Picture 140">
                  <a:extLst>
                    <a:ext uri="{FF2B5EF4-FFF2-40B4-BE49-F238E27FC236}">
                      <a16:creationId xmlns:a16="http://schemas.microsoft.com/office/drawing/2014/main" id="{D304FFDA-FB98-40BE-BB79-8EDDA635F76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10569145" y="3297073"/>
                  <a:ext cx="332230" cy="332230"/>
                </a:xfrm>
                <a:prstGeom prst="rect">
                  <a:avLst/>
                </a:prstGeom>
              </p:spPr>
            </p:pic>
            <p:sp>
              <p:nvSpPr>
                <p:cNvPr id="145" name="TextBox 144">
                  <a:extLst>
                    <a:ext uri="{FF2B5EF4-FFF2-40B4-BE49-F238E27FC236}">
                      <a16:creationId xmlns:a16="http://schemas.microsoft.com/office/drawing/2014/main" id="{24166F4C-4836-4D2B-AD61-C5418D406349}"/>
                    </a:ext>
                  </a:extLst>
                </p:cNvPr>
                <p:cNvSpPr txBox="1"/>
                <p:nvPr/>
              </p:nvSpPr>
              <p:spPr>
                <a:xfrm>
                  <a:off x="10623049" y="3651792"/>
                  <a:ext cx="224420"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AWS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S3</a:t>
                  </a:r>
                </a:p>
              </p:txBody>
            </p:sp>
          </p:grpSp>
          <p:grpSp>
            <p:nvGrpSpPr>
              <p:cNvPr id="53" name="Group 52">
                <a:extLst>
                  <a:ext uri="{FF2B5EF4-FFF2-40B4-BE49-F238E27FC236}">
                    <a16:creationId xmlns:a16="http://schemas.microsoft.com/office/drawing/2014/main" id="{193A384D-F456-4DAA-8B07-F2B158195160}"/>
                  </a:ext>
                </a:extLst>
              </p:cNvPr>
              <p:cNvGrpSpPr/>
              <p:nvPr/>
            </p:nvGrpSpPr>
            <p:grpSpPr>
              <a:xfrm>
                <a:off x="11265691" y="3251345"/>
                <a:ext cx="258084" cy="558399"/>
                <a:chOff x="10013624" y="3278059"/>
                <a:chExt cx="258084" cy="558399"/>
              </a:xfrm>
            </p:grpSpPr>
            <p:sp>
              <p:nvSpPr>
                <p:cNvPr id="149" name="TextBox 148">
                  <a:extLst>
                    <a:ext uri="{FF2B5EF4-FFF2-40B4-BE49-F238E27FC236}">
                      <a16:creationId xmlns:a16="http://schemas.microsoft.com/office/drawing/2014/main" id="{C42BEF3E-283A-4302-8483-07EF5F2957EF}"/>
                    </a:ext>
                  </a:extLst>
                </p:cNvPr>
                <p:cNvSpPr txBox="1"/>
                <p:nvPr/>
              </p:nvSpPr>
              <p:spPr>
                <a:xfrm>
                  <a:off x="10013624" y="3713347"/>
                  <a:ext cx="258084"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Kafka</a:t>
                  </a:r>
                </a:p>
              </p:txBody>
            </p:sp>
            <p:pic>
              <p:nvPicPr>
                <p:cNvPr id="151" name="Picture 150" descr="A close up of a logo&#10;&#10;Description automatically generated">
                  <a:extLst>
                    <a:ext uri="{FF2B5EF4-FFF2-40B4-BE49-F238E27FC236}">
                      <a16:creationId xmlns:a16="http://schemas.microsoft.com/office/drawing/2014/main" id="{85564CD7-D928-462D-9C5A-604A62817917}"/>
                    </a:ext>
                  </a:extLst>
                </p:cNvPr>
                <p:cNvPicPr>
                  <a:picLocks noChangeAspect="1"/>
                </p:cNvPicPr>
                <p:nvPr/>
              </p:nvPicPr>
              <p:blipFill>
                <a:blip r:embed="rId1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0037286" y="3278059"/>
                  <a:ext cx="210761" cy="342135"/>
                </a:xfrm>
                <a:prstGeom prst="rect">
                  <a:avLst/>
                </a:prstGeom>
              </p:spPr>
            </p:pic>
          </p:grpSp>
          <p:grpSp>
            <p:nvGrpSpPr>
              <p:cNvPr id="51" name="Group 50">
                <a:extLst>
                  <a:ext uri="{FF2B5EF4-FFF2-40B4-BE49-F238E27FC236}">
                    <a16:creationId xmlns:a16="http://schemas.microsoft.com/office/drawing/2014/main" id="{0F016EDF-F003-4DA9-9564-5871D75CEB14}"/>
                  </a:ext>
                </a:extLst>
              </p:cNvPr>
              <p:cNvGrpSpPr/>
              <p:nvPr/>
            </p:nvGrpSpPr>
            <p:grpSpPr>
              <a:xfrm>
                <a:off x="9271327" y="3231132"/>
                <a:ext cx="362279" cy="601615"/>
                <a:chOff x="9403298" y="3296398"/>
                <a:chExt cx="362279" cy="601615"/>
              </a:xfrm>
            </p:grpSpPr>
            <p:sp>
              <p:nvSpPr>
                <p:cNvPr id="147" name="TextBox 146">
                  <a:extLst>
                    <a:ext uri="{FF2B5EF4-FFF2-40B4-BE49-F238E27FC236}">
                      <a16:creationId xmlns:a16="http://schemas.microsoft.com/office/drawing/2014/main" id="{B27D6BAC-7C80-47B0-A143-22DA596F50C7}"/>
                    </a:ext>
                  </a:extLst>
                </p:cNvPr>
                <p:cNvSpPr txBox="1"/>
                <p:nvPr/>
              </p:nvSpPr>
              <p:spPr>
                <a:xfrm>
                  <a:off x="9403298" y="3651792"/>
                  <a:ext cx="362279"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Azure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Storage</a:t>
                  </a:r>
                </a:p>
              </p:txBody>
            </p:sp>
            <p:pic>
              <p:nvPicPr>
                <p:cNvPr id="153" name="Graphic 152">
                  <a:extLst>
                    <a:ext uri="{FF2B5EF4-FFF2-40B4-BE49-F238E27FC236}">
                      <a16:creationId xmlns:a16="http://schemas.microsoft.com/office/drawing/2014/main" id="{BDC0189B-CA7B-48FB-9DD9-06FF4160F710}"/>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9418110" y="3296398"/>
                  <a:ext cx="332652" cy="332652"/>
                </a:xfrm>
                <a:prstGeom prst="rect">
                  <a:avLst/>
                </a:prstGeom>
              </p:spPr>
            </p:pic>
          </p:grpSp>
          <p:grpSp>
            <p:nvGrpSpPr>
              <p:cNvPr id="49" name="Group 48">
                <a:extLst>
                  <a:ext uri="{FF2B5EF4-FFF2-40B4-BE49-F238E27FC236}">
                    <a16:creationId xmlns:a16="http://schemas.microsoft.com/office/drawing/2014/main" id="{E22713F9-CDBD-4F70-B1CC-44B7B2FD480E}"/>
                  </a:ext>
                </a:extLst>
              </p:cNvPr>
              <p:cNvGrpSpPr/>
              <p:nvPr/>
            </p:nvGrpSpPr>
            <p:grpSpPr>
              <a:xfrm>
                <a:off x="10568255" y="3256851"/>
                <a:ext cx="442189" cy="538873"/>
                <a:chOff x="8698105" y="3297585"/>
                <a:chExt cx="442189" cy="538873"/>
              </a:xfrm>
            </p:grpSpPr>
            <p:pic>
              <p:nvPicPr>
                <p:cNvPr id="155" name="Picture 6">
                  <a:extLst>
                    <a:ext uri="{FF2B5EF4-FFF2-40B4-BE49-F238E27FC236}">
                      <a16:creationId xmlns:a16="http://schemas.microsoft.com/office/drawing/2014/main" id="{66188ED1-6276-4152-8AD9-44EA82986028}"/>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p:blipFill>
              <p:spPr bwMode="auto">
                <a:xfrm>
                  <a:off x="8698105" y="3297585"/>
                  <a:ext cx="442189" cy="331465"/>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a:extLst>
                    <a:ext uri="{FF2B5EF4-FFF2-40B4-BE49-F238E27FC236}">
                      <a16:creationId xmlns:a16="http://schemas.microsoft.com/office/drawing/2014/main" id="{14D424BE-DF5D-4031-B2A9-F8F74F704FC9}"/>
                    </a:ext>
                  </a:extLst>
                </p:cNvPr>
                <p:cNvSpPr txBox="1"/>
                <p:nvPr/>
              </p:nvSpPr>
              <p:spPr>
                <a:xfrm>
                  <a:off x="8781341" y="3713347"/>
                  <a:ext cx="275717"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Twilio</a:t>
                  </a:r>
                </a:p>
              </p:txBody>
            </p:sp>
          </p:grpSp>
        </p:grpSp>
      </p:grpSp>
      <p:sp>
        <p:nvSpPr>
          <p:cNvPr id="32" name="TextBox 31">
            <a:extLst>
              <a:ext uri="{FF2B5EF4-FFF2-40B4-BE49-F238E27FC236}">
                <a16:creationId xmlns:a16="http://schemas.microsoft.com/office/drawing/2014/main" id="{4A5365AC-F178-4D87-B05E-2E9E7872B190}"/>
              </a:ext>
            </a:extLst>
          </p:cNvPr>
          <p:cNvSpPr txBox="1"/>
          <p:nvPr/>
        </p:nvSpPr>
        <p:spPr>
          <a:xfrm>
            <a:off x="1012779" y="4265958"/>
            <a:ext cx="4756439" cy="1846659"/>
          </a:xfrm>
          <a:prstGeom prst="rect">
            <a:avLst/>
          </a:prstGeom>
          <a:noFill/>
        </p:spPr>
        <p:txBody>
          <a:bodyPr wrap="square" lIns="0" tIns="0" rIns="0" bIns="0" rtlCol="0" anchor="t">
            <a:spAutoFit/>
          </a:bodyPr>
          <a:lstStyle/>
          <a:p>
            <a:pPr defTabSz="914367"/>
            <a:r>
              <a:rPr lang="en-US" sz="2000">
                <a:gradFill>
                  <a:gsLst>
                    <a:gs pos="2917">
                      <a:srgbClr val="000000"/>
                    </a:gs>
                    <a:gs pos="30000">
                      <a:srgbClr val="000000"/>
                    </a:gs>
                  </a:gsLst>
                  <a:lin ang="5400000" scaled="0"/>
                </a:gradFill>
                <a:latin typeface="Segoe UI" panose="020B0502040204020203" pitchFamily="34" charset="0"/>
                <a:cs typeface="Segoe UI" panose="020B0502040204020203" pitchFamily="34" charset="0"/>
              </a:rPr>
              <a:t>Swappable YAML files with</a:t>
            </a:r>
          </a:p>
          <a:p>
            <a:pPr defTabSz="914367">
              <a:spcAft>
                <a:spcPts val="1200"/>
              </a:spcAft>
            </a:pPr>
            <a:r>
              <a:rPr lang="en-US" sz="2000">
                <a:gradFill>
                  <a:gsLst>
                    <a:gs pos="2917">
                      <a:srgbClr val="000000"/>
                    </a:gs>
                    <a:gs pos="30000">
                      <a:srgbClr val="000000"/>
                    </a:gs>
                  </a:gsLst>
                  <a:lin ang="5400000" scaled="0"/>
                </a:gradFill>
                <a:latin typeface="Segoe UI" panose="020B0502040204020203" pitchFamily="34" charset="0"/>
                <a:cs typeface="Segoe UI" panose="020B0502040204020203" pitchFamily="34" charset="0"/>
              </a:rPr>
              <a:t>resource connection details</a:t>
            </a:r>
          </a:p>
          <a:p>
            <a:pPr defTabSz="914367">
              <a:spcAft>
                <a:spcPts val="1200"/>
              </a:spcAft>
            </a:pPr>
            <a:r>
              <a:rPr lang="en-US" sz="2000">
                <a:gradFill>
                  <a:gsLst>
                    <a:gs pos="2917">
                      <a:srgbClr val="000000"/>
                    </a:gs>
                    <a:gs pos="30000">
                      <a:srgbClr val="000000"/>
                    </a:gs>
                  </a:gsLst>
                  <a:lin ang="5400000" scaled="0"/>
                </a:gradFill>
                <a:latin typeface="Segoe UI" panose="020B0502040204020203" pitchFamily="34" charset="0"/>
                <a:cs typeface="Segoe UI" panose="020B0502040204020203" pitchFamily="34" charset="0"/>
              </a:rPr>
              <a:t>Over 70 components available</a:t>
            </a:r>
          </a:p>
          <a:p>
            <a:pPr defTabSz="914367">
              <a:spcAft>
                <a:spcPts val="1200"/>
              </a:spcAft>
            </a:pPr>
            <a:r>
              <a:rPr lang="en-US" sz="2000">
                <a:gradFill>
                  <a:gsLst>
                    <a:gs pos="2917">
                      <a:srgbClr val="000000"/>
                    </a:gs>
                    <a:gs pos="30000">
                      <a:srgbClr val="000000"/>
                    </a:gs>
                  </a:gsLst>
                  <a:lin ang="5400000" scaled="0"/>
                </a:gradFill>
                <a:latin typeface="Segoe UI" panose="020B0502040204020203" pitchFamily="34" charset="0"/>
                <a:cs typeface="Segoe UI" panose="020B0502040204020203" pitchFamily="34" charset="0"/>
              </a:rPr>
              <a:t>Create components for your resource at: github.com/dapr/components-</a:t>
            </a:r>
            <a:r>
              <a:rPr lang="en-US" sz="2000" err="1">
                <a:gradFill>
                  <a:gsLst>
                    <a:gs pos="2917">
                      <a:srgbClr val="000000"/>
                    </a:gs>
                    <a:gs pos="30000">
                      <a:srgbClr val="000000"/>
                    </a:gs>
                  </a:gsLst>
                  <a:lin ang="5400000" scaled="0"/>
                </a:gradFill>
                <a:latin typeface="Segoe UI" panose="020B0502040204020203" pitchFamily="34" charset="0"/>
                <a:cs typeface="Segoe UI" panose="020B0502040204020203" pitchFamily="34" charset="0"/>
              </a:rPr>
              <a:t>contrib</a:t>
            </a:r>
            <a:endParaRPr lang="en-US" sz="2000">
              <a:gradFill>
                <a:gsLst>
                  <a:gs pos="2917">
                    <a:srgbClr val="000000"/>
                  </a:gs>
                  <a:gs pos="30000">
                    <a:srgbClr val="000000"/>
                  </a:gs>
                </a:gsLst>
                <a:lin ang="5400000" scaled="0"/>
              </a:gradFill>
              <a:latin typeface="Segoe UI" panose="020B0502040204020203" pitchFamily="34" charset="0"/>
              <a:cs typeface="Segoe UI" panose="020B0502040204020203" pitchFamily="34" charset="0"/>
            </a:endParaRPr>
          </a:p>
        </p:txBody>
      </p:sp>
      <p:grpSp>
        <p:nvGrpSpPr>
          <p:cNvPr id="60" name="Group 59">
            <a:extLst>
              <a:ext uri="{FF2B5EF4-FFF2-40B4-BE49-F238E27FC236}">
                <a16:creationId xmlns:a16="http://schemas.microsoft.com/office/drawing/2014/main" id="{4C7CFEA0-F4B2-4369-8F02-5482D762BDA0}"/>
              </a:ext>
            </a:extLst>
          </p:cNvPr>
          <p:cNvGrpSpPr/>
          <p:nvPr/>
        </p:nvGrpSpPr>
        <p:grpSpPr>
          <a:xfrm>
            <a:off x="6836292" y="686824"/>
            <a:ext cx="5012267" cy="859376"/>
            <a:chOff x="6836292" y="686824"/>
            <a:chExt cx="5012267" cy="859376"/>
          </a:xfrm>
        </p:grpSpPr>
        <p:sp>
          <p:nvSpPr>
            <p:cNvPr id="55" name="Rounded Rectangle 5">
              <a:extLst>
                <a:ext uri="{FF2B5EF4-FFF2-40B4-BE49-F238E27FC236}">
                  <a16:creationId xmlns:a16="http://schemas.microsoft.com/office/drawing/2014/main" id="{C15A04B3-F812-4F59-B12D-A6F2BD8C156D}"/>
                </a:ext>
              </a:extLst>
            </p:cNvPr>
            <p:cNvSpPr/>
            <p:nvPr/>
          </p:nvSpPr>
          <p:spPr bwMode="auto">
            <a:xfrm>
              <a:off x="6836292" y="686824"/>
              <a:ext cx="5012267"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State</a:t>
              </a:r>
            </a:p>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Stores</a:t>
              </a:r>
            </a:p>
          </p:txBody>
        </p:sp>
        <p:grpSp>
          <p:nvGrpSpPr>
            <p:cNvPr id="16" name="Group 15">
              <a:extLst>
                <a:ext uri="{FF2B5EF4-FFF2-40B4-BE49-F238E27FC236}">
                  <a16:creationId xmlns:a16="http://schemas.microsoft.com/office/drawing/2014/main" id="{4DBD393E-3B3B-42C8-AC7A-0A7920EC0277}"/>
                </a:ext>
              </a:extLst>
            </p:cNvPr>
            <p:cNvGrpSpPr/>
            <p:nvPr/>
          </p:nvGrpSpPr>
          <p:grpSpPr>
            <a:xfrm>
              <a:off x="9939647" y="826412"/>
              <a:ext cx="386324" cy="539799"/>
              <a:chOff x="11026596" y="891566"/>
              <a:chExt cx="386324" cy="539799"/>
            </a:xfrm>
          </p:grpSpPr>
          <p:pic>
            <p:nvPicPr>
              <p:cNvPr id="125" name="Picture 4">
                <a:extLst>
                  <a:ext uri="{FF2B5EF4-FFF2-40B4-BE49-F238E27FC236}">
                    <a16:creationId xmlns:a16="http://schemas.microsoft.com/office/drawing/2014/main" id="{DD95BE5B-92FA-49E2-9E51-148F55403CA3}"/>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11061106" y="891566"/>
                <a:ext cx="317304" cy="36179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EF45D9A5-A482-473A-95B4-C15E8290F9C4}"/>
                  </a:ext>
                </a:extLst>
              </p:cNvPr>
              <p:cNvSpPr txBox="1"/>
              <p:nvPr/>
            </p:nvSpPr>
            <p:spPr>
              <a:xfrm>
                <a:off x="11026596" y="1308254"/>
                <a:ext cx="386324"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Firebase</a:t>
                </a:r>
              </a:p>
            </p:txBody>
          </p:sp>
        </p:grpSp>
        <p:grpSp>
          <p:nvGrpSpPr>
            <p:cNvPr id="14" name="Group 13">
              <a:extLst>
                <a:ext uri="{FF2B5EF4-FFF2-40B4-BE49-F238E27FC236}">
                  <a16:creationId xmlns:a16="http://schemas.microsoft.com/office/drawing/2014/main" id="{1DDE530A-4BC7-4E35-822D-31855BCEBE00}"/>
                </a:ext>
              </a:extLst>
            </p:cNvPr>
            <p:cNvGrpSpPr/>
            <p:nvPr/>
          </p:nvGrpSpPr>
          <p:grpSpPr>
            <a:xfrm>
              <a:off x="11158290" y="896990"/>
              <a:ext cx="472886" cy="474510"/>
              <a:chOff x="10350308" y="956855"/>
              <a:chExt cx="472886" cy="474510"/>
            </a:xfrm>
          </p:grpSpPr>
          <p:pic>
            <p:nvPicPr>
              <p:cNvPr id="123" name="Picture 12" descr="Image result for Cassandra Logo">
                <a:extLst>
                  <a:ext uri="{FF2B5EF4-FFF2-40B4-BE49-F238E27FC236}">
                    <a16:creationId xmlns:a16="http://schemas.microsoft.com/office/drawing/2014/main" id="{0186462B-06CB-4AD4-BE1E-821C81CF6152}"/>
                  </a:ext>
                </a:extLst>
              </p:cNvPr>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a:stretch/>
            </p:blipFill>
            <p:spPr bwMode="auto">
              <a:xfrm>
                <a:off x="10410839" y="956855"/>
                <a:ext cx="351824" cy="24787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3CDD855-79BF-4BBF-83F9-4CED3DECDD1D}"/>
                  </a:ext>
                </a:extLst>
              </p:cNvPr>
              <p:cNvSpPr txBox="1"/>
              <p:nvPr/>
            </p:nvSpPr>
            <p:spPr>
              <a:xfrm>
                <a:off x="10350308" y="1308254"/>
                <a:ext cx="472886"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Cassandra</a:t>
                </a:r>
              </a:p>
            </p:txBody>
          </p:sp>
        </p:grpSp>
        <p:grpSp>
          <p:nvGrpSpPr>
            <p:cNvPr id="13" name="Group 12">
              <a:extLst>
                <a:ext uri="{FF2B5EF4-FFF2-40B4-BE49-F238E27FC236}">
                  <a16:creationId xmlns:a16="http://schemas.microsoft.com/office/drawing/2014/main" id="{9A103AE1-D2A5-4715-92BA-84F0724DEA48}"/>
                </a:ext>
              </a:extLst>
            </p:cNvPr>
            <p:cNvGrpSpPr/>
            <p:nvPr/>
          </p:nvGrpSpPr>
          <p:grpSpPr>
            <a:xfrm>
              <a:off x="10628977" y="894032"/>
              <a:ext cx="320745" cy="477468"/>
              <a:chOff x="9821876" y="953897"/>
              <a:chExt cx="320745" cy="477468"/>
            </a:xfrm>
          </p:grpSpPr>
          <p:pic>
            <p:nvPicPr>
              <p:cNvPr id="113" name="Picture 112">
                <a:extLst>
                  <a:ext uri="{FF2B5EF4-FFF2-40B4-BE49-F238E27FC236}">
                    <a16:creationId xmlns:a16="http://schemas.microsoft.com/office/drawing/2014/main" id="{0326315F-9783-4E5C-B75A-3B4DAE6DC60F}"/>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9821876" y="953897"/>
                <a:ext cx="320745" cy="268531"/>
              </a:xfrm>
              <a:prstGeom prst="rect">
                <a:avLst/>
              </a:prstGeom>
            </p:spPr>
          </p:pic>
          <p:sp>
            <p:nvSpPr>
              <p:cNvPr id="36" name="TextBox 35">
                <a:extLst>
                  <a:ext uri="{FF2B5EF4-FFF2-40B4-BE49-F238E27FC236}">
                    <a16:creationId xmlns:a16="http://schemas.microsoft.com/office/drawing/2014/main" id="{B4F4C6DD-4493-419A-A72B-F81DADA818CD}"/>
                  </a:ext>
                </a:extLst>
              </p:cNvPr>
              <p:cNvSpPr txBox="1"/>
              <p:nvPr/>
            </p:nvSpPr>
            <p:spPr>
              <a:xfrm>
                <a:off x="9855611" y="1308254"/>
                <a:ext cx="253275"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Redis</a:t>
                </a:r>
              </a:p>
            </p:txBody>
          </p:sp>
        </p:grpSp>
        <p:grpSp>
          <p:nvGrpSpPr>
            <p:cNvPr id="12" name="Group 11">
              <a:extLst>
                <a:ext uri="{FF2B5EF4-FFF2-40B4-BE49-F238E27FC236}">
                  <a16:creationId xmlns:a16="http://schemas.microsoft.com/office/drawing/2014/main" id="{691B26D0-03FF-41C0-867E-40493A1C6F5E}"/>
                </a:ext>
              </a:extLst>
            </p:cNvPr>
            <p:cNvGrpSpPr/>
            <p:nvPr/>
          </p:nvGrpSpPr>
          <p:grpSpPr>
            <a:xfrm>
              <a:off x="9200792" y="832837"/>
              <a:ext cx="503344" cy="595242"/>
              <a:chOff x="9184255" y="897678"/>
              <a:chExt cx="503344" cy="595242"/>
            </a:xfrm>
          </p:grpSpPr>
          <p:pic>
            <p:nvPicPr>
              <p:cNvPr id="121" name="Graphic 120">
                <a:extLst>
                  <a:ext uri="{FF2B5EF4-FFF2-40B4-BE49-F238E27FC236}">
                    <a16:creationId xmlns:a16="http://schemas.microsoft.com/office/drawing/2014/main" id="{393CC312-6026-4739-A4EA-D3E1A9B7280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270832" y="897678"/>
                <a:ext cx="330190" cy="330190"/>
              </a:xfrm>
              <a:prstGeom prst="rect">
                <a:avLst/>
              </a:prstGeom>
            </p:spPr>
          </p:pic>
          <p:sp>
            <p:nvSpPr>
              <p:cNvPr id="37" name="TextBox 36">
                <a:extLst>
                  <a:ext uri="{FF2B5EF4-FFF2-40B4-BE49-F238E27FC236}">
                    <a16:creationId xmlns:a16="http://schemas.microsoft.com/office/drawing/2014/main" id="{63FE216E-29BD-4D8D-88CF-186AE99E7DD6}"/>
                  </a:ext>
                </a:extLst>
              </p:cNvPr>
              <p:cNvSpPr txBox="1"/>
              <p:nvPr/>
            </p:nvSpPr>
            <p:spPr>
              <a:xfrm>
                <a:off x="9184255" y="1246699"/>
                <a:ext cx="503344"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Azure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CosmosDB</a:t>
                </a:r>
              </a:p>
            </p:txBody>
          </p:sp>
        </p:grpSp>
        <p:grpSp>
          <p:nvGrpSpPr>
            <p:cNvPr id="11" name="Group 10">
              <a:extLst>
                <a:ext uri="{FF2B5EF4-FFF2-40B4-BE49-F238E27FC236}">
                  <a16:creationId xmlns:a16="http://schemas.microsoft.com/office/drawing/2014/main" id="{3FEB3128-2D9D-45E7-B1D6-3EA81265A3CB}"/>
                </a:ext>
              </a:extLst>
            </p:cNvPr>
            <p:cNvGrpSpPr/>
            <p:nvPr/>
          </p:nvGrpSpPr>
          <p:grpSpPr>
            <a:xfrm>
              <a:off x="8522467" y="841797"/>
              <a:ext cx="527388" cy="592591"/>
              <a:chOff x="8506996" y="900329"/>
              <a:chExt cx="527388" cy="592591"/>
            </a:xfrm>
          </p:grpSpPr>
          <p:pic>
            <p:nvPicPr>
              <p:cNvPr id="115" name="Picture 114">
                <a:extLst>
                  <a:ext uri="{FF2B5EF4-FFF2-40B4-BE49-F238E27FC236}">
                    <a16:creationId xmlns:a16="http://schemas.microsoft.com/office/drawing/2014/main" id="{2C018343-3ABC-4B32-9DB7-57245B7DD4F7}"/>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p:blipFill>
            <p:spPr>
              <a:xfrm>
                <a:off x="8604473" y="900329"/>
                <a:ext cx="332433" cy="332433"/>
              </a:xfrm>
              <a:prstGeom prst="rect">
                <a:avLst/>
              </a:prstGeom>
            </p:spPr>
          </p:pic>
          <p:sp>
            <p:nvSpPr>
              <p:cNvPr id="38" name="TextBox 37">
                <a:extLst>
                  <a:ext uri="{FF2B5EF4-FFF2-40B4-BE49-F238E27FC236}">
                    <a16:creationId xmlns:a16="http://schemas.microsoft.com/office/drawing/2014/main" id="{9E17F8C9-66A3-4F02-8B09-E1BEF25C0E54}"/>
                  </a:ext>
                </a:extLst>
              </p:cNvPr>
              <p:cNvSpPr txBox="1"/>
              <p:nvPr/>
            </p:nvSpPr>
            <p:spPr>
              <a:xfrm>
                <a:off x="8506996" y="1246699"/>
                <a:ext cx="527388"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AWS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DynamoDB</a:t>
                </a:r>
              </a:p>
            </p:txBody>
          </p:sp>
        </p:grpSp>
      </p:grpSp>
      <p:grpSp>
        <p:nvGrpSpPr>
          <p:cNvPr id="75" name="Group 74">
            <a:extLst>
              <a:ext uri="{FF2B5EF4-FFF2-40B4-BE49-F238E27FC236}">
                <a16:creationId xmlns:a16="http://schemas.microsoft.com/office/drawing/2014/main" id="{D91F7E06-D1CD-455C-B8CF-6475941BC921}"/>
              </a:ext>
            </a:extLst>
          </p:cNvPr>
          <p:cNvGrpSpPr/>
          <p:nvPr/>
        </p:nvGrpSpPr>
        <p:grpSpPr>
          <a:xfrm>
            <a:off x="6811509" y="4295716"/>
            <a:ext cx="5012267" cy="859376"/>
            <a:chOff x="6811509" y="4295716"/>
            <a:chExt cx="5012267" cy="859376"/>
          </a:xfrm>
        </p:grpSpPr>
        <p:sp>
          <p:nvSpPr>
            <p:cNvPr id="61" name="Rounded Rectangle 5">
              <a:extLst>
                <a:ext uri="{FF2B5EF4-FFF2-40B4-BE49-F238E27FC236}">
                  <a16:creationId xmlns:a16="http://schemas.microsoft.com/office/drawing/2014/main" id="{91EF0E93-2119-4C36-9A1D-A8D6FC7E83E1}"/>
                </a:ext>
              </a:extLst>
            </p:cNvPr>
            <p:cNvSpPr/>
            <p:nvPr/>
          </p:nvSpPr>
          <p:spPr bwMode="auto">
            <a:xfrm>
              <a:off x="6811509" y="4295716"/>
              <a:ext cx="5012267"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Secret</a:t>
              </a:r>
            </a:p>
            <a:p>
              <a:pPr marL="0" marR="0" lvl="0" indent="0" defTabSz="932472" rtl="0" eaLnBrk="1" fontAlgn="base" latinLnBrk="0" hangingPunct="1">
                <a:lnSpc>
                  <a:spcPct val="100000"/>
                </a:lnSpc>
                <a:spcBef>
                  <a:spcPct val="0"/>
                </a:spcBef>
                <a:spcAft>
                  <a:spcPct val="0"/>
                </a:spcAft>
                <a:buClrTx/>
                <a:buSzTx/>
                <a:buFontTx/>
                <a:buNone/>
                <a:tabLst/>
                <a:defRPr/>
              </a:pPr>
              <a:r>
                <a:rPr lang="en-US" sz="1600">
                  <a:solidFill>
                    <a:srgbClr val="000000"/>
                  </a:solidFill>
                  <a:latin typeface="Segoe UI Semibold"/>
                </a:rPr>
                <a:t>Stores</a:t>
              </a:r>
              <a:endParaRPr kumimoji="0" lang="en-US" sz="1600" b="0" i="0" u="none" strike="noStrike" kern="1200" cap="none" spc="0" normalizeH="0" baseline="0" noProof="0">
                <a:ln>
                  <a:noFill/>
                </a:ln>
                <a:solidFill>
                  <a:srgbClr val="000000"/>
                </a:solidFill>
                <a:effectLst/>
                <a:uLnTx/>
                <a:uFillTx/>
                <a:latin typeface="Segoe UI Semibold"/>
                <a:ea typeface="+mn-ea"/>
                <a:cs typeface="+mn-cs"/>
              </a:endParaRPr>
            </a:p>
          </p:txBody>
        </p:sp>
        <p:grpSp>
          <p:nvGrpSpPr>
            <p:cNvPr id="28" name="Group 27">
              <a:extLst>
                <a:ext uri="{FF2B5EF4-FFF2-40B4-BE49-F238E27FC236}">
                  <a16:creationId xmlns:a16="http://schemas.microsoft.com/office/drawing/2014/main" id="{70B7984F-5ACE-4CF4-9943-E26347AE7968}"/>
                </a:ext>
              </a:extLst>
            </p:cNvPr>
            <p:cNvGrpSpPr/>
            <p:nvPr/>
          </p:nvGrpSpPr>
          <p:grpSpPr>
            <a:xfrm>
              <a:off x="8397432" y="4433548"/>
              <a:ext cx="777457" cy="634256"/>
              <a:chOff x="8397432" y="4433548"/>
              <a:chExt cx="777457" cy="634256"/>
            </a:xfrm>
          </p:grpSpPr>
          <p:sp>
            <p:nvSpPr>
              <p:cNvPr id="46" name="TextBox 45">
                <a:extLst>
                  <a:ext uri="{FF2B5EF4-FFF2-40B4-BE49-F238E27FC236}">
                    <a16:creationId xmlns:a16="http://schemas.microsoft.com/office/drawing/2014/main" id="{62DE5FA3-6475-49FB-A407-5FB0A7E5286F}"/>
                  </a:ext>
                </a:extLst>
              </p:cNvPr>
              <p:cNvSpPr txBox="1"/>
              <p:nvPr/>
            </p:nvSpPr>
            <p:spPr>
              <a:xfrm>
                <a:off x="8397432" y="4821583"/>
                <a:ext cx="777457"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AWS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Secrets Manager</a:t>
                </a:r>
              </a:p>
            </p:txBody>
          </p:sp>
          <p:pic>
            <p:nvPicPr>
              <p:cNvPr id="48" name="Graphic 47">
                <a:extLst>
                  <a:ext uri="{FF2B5EF4-FFF2-40B4-BE49-F238E27FC236}">
                    <a16:creationId xmlns:a16="http://schemas.microsoft.com/office/drawing/2014/main" id="{858372BD-C872-4442-A4E5-6C32C5CB63D4}"/>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622082" y="4433548"/>
                <a:ext cx="328156" cy="328156"/>
              </a:xfrm>
              <a:prstGeom prst="rect">
                <a:avLst/>
              </a:prstGeom>
            </p:spPr>
          </p:pic>
        </p:grpSp>
        <p:grpSp>
          <p:nvGrpSpPr>
            <p:cNvPr id="30" name="Group 29">
              <a:extLst>
                <a:ext uri="{FF2B5EF4-FFF2-40B4-BE49-F238E27FC236}">
                  <a16:creationId xmlns:a16="http://schemas.microsoft.com/office/drawing/2014/main" id="{D5FD72F7-9125-4B06-8E60-8E0AC5538FB1}"/>
                </a:ext>
              </a:extLst>
            </p:cNvPr>
            <p:cNvGrpSpPr/>
            <p:nvPr/>
          </p:nvGrpSpPr>
          <p:grpSpPr>
            <a:xfrm>
              <a:off x="9246478" y="4430073"/>
              <a:ext cx="411972" cy="637731"/>
              <a:chOff x="9245411" y="4430073"/>
              <a:chExt cx="411972" cy="637731"/>
            </a:xfrm>
          </p:grpSpPr>
          <p:sp>
            <p:nvSpPr>
              <p:cNvPr id="45" name="TextBox 44">
                <a:extLst>
                  <a:ext uri="{FF2B5EF4-FFF2-40B4-BE49-F238E27FC236}">
                    <a16:creationId xmlns:a16="http://schemas.microsoft.com/office/drawing/2014/main" id="{B74C699E-36C8-4797-BDEA-D1A20C6E411B}"/>
                  </a:ext>
                </a:extLst>
              </p:cNvPr>
              <p:cNvSpPr txBox="1"/>
              <p:nvPr/>
            </p:nvSpPr>
            <p:spPr>
              <a:xfrm>
                <a:off x="9245411" y="4821583"/>
                <a:ext cx="411972"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Azure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KeyVault</a:t>
                </a:r>
              </a:p>
            </p:txBody>
          </p:sp>
          <p:pic>
            <p:nvPicPr>
              <p:cNvPr id="50" name="Graphic 49">
                <a:extLst>
                  <a:ext uri="{FF2B5EF4-FFF2-40B4-BE49-F238E27FC236}">
                    <a16:creationId xmlns:a16="http://schemas.microsoft.com/office/drawing/2014/main" id="{444F91B1-CB88-4F6C-B9E9-4202478A40EB}"/>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277675" y="4430073"/>
                <a:ext cx="347444" cy="347444"/>
              </a:xfrm>
              <a:prstGeom prst="rect">
                <a:avLst/>
              </a:prstGeom>
            </p:spPr>
          </p:pic>
        </p:grpSp>
        <p:grpSp>
          <p:nvGrpSpPr>
            <p:cNvPr id="31" name="Group 30">
              <a:extLst>
                <a:ext uri="{FF2B5EF4-FFF2-40B4-BE49-F238E27FC236}">
                  <a16:creationId xmlns:a16="http://schemas.microsoft.com/office/drawing/2014/main" id="{13C9F317-4E64-409D-951F-407A74B9D00F}"/>
                </a:ext>
              </a:extLst>
            </p:cNvPr>
            <p:cNvGrpSpPr/>
            <p:nvPr/>
          </p:nvGrpSpPr>
          <p:grpSpPr>
            <a:xfrm>
              <a:off x="9766523" y="4399211"/>
              <a:ext cx="732573" cy="668593"/>
              <a:chOff x="9643345" y="4399211"/>
              <a:chExt cx="732573" cy="668593"/>
            </a:xfrm>
          </p:grpSpPr>
          <p:sp>
            <p:nvSpPr>
              <p:cNvPr id="44" name="TextBox 43">
                <a:extLst>
                  <a:ext uri="{FF2B5EF4-FFF2-40B4-BE49-F238E27FC236}">
                    <a16:creationId xmlns:a16="http://schemas.microsoft.com/office/drawing/2014/main" id="{11D9827C-EF20-4847-926C-934D91CAB5CB}"/>
                  </a:ext>
                </a:extLst>
              </p:cNvPr>
              <p:cNvSpPr txBox="1"/>
              <p:nvPr/>
            </p:nvSpPr>
            <p:spPr>
              <a:xfrm>
                <a:off x="9643345" y="4821583"/>
                <a:ext cx="732573"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GCP</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Secret Manager</a:t>
                </a:r>
              </a:p>
            </p:txBody>
          </p:sp>
          <p:pic>
            <p:nvPicPr>
              <p:cNvPr id="10242" name="Picture 2">
                <a:extLst>
                  <a:ext uri="{FF2B5EF4-FFF2-40B4-BE49-F238E27FC236}">
                    <a16:creationId xmlns:a16="http://schemas.microsoft.com/office/drawing/2014/main" id="{09C89D2A-3923-41FB-9F94-CF0800D95E69}"/>
                  </a:ext>
                </a:extLst>
              </p:cNvPr>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9849987" y="4399211"/>
                <a:ext cx="319288" cy="3968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4FD0CD8-FC12-43E1-8900-8187E1D183DE}"/>
                </a:ext>
              </a:extLst>
            </p:cNvPr>
            <p:cNvGrpSpPr/>
            <p:nvPr/>
          </p:nvGrpSpPr>
          <p:grpSpPr>
            <a:xfrm>
              <a:off x="10546495" y="4475785"/>
              <a:ext cx="485710" cy="592019"/>
              <a:chOff x="10359368" y="4475785"/>
              <a:chExt cx="485710" cy="592019"/>
            </a:xfrm>
          </p:grpSpPr>
          <p:sp>
            <p:nvSpPr>
              <p:cNvPr id="42" name="TextBox 41">
                <a:extLst>
                  <a:ext uri="{FF2B5EF4-FFF2-40B4-BE49-F238E27FC236}">
                    <a16:creationId xmlns:a16="http://schemas.microsoft.com/office/drawing/2014/main" id="{FDE43BD0-C231-4F47-8FA3-E7C5F7F079AF}"/>
                  </a:ext>
                </a:extLst>
              </p:cNvPr>
              <p:cNvSpPr txBox="1"/>
              <p:nvPr/>
            </p:nvSpPr>
            <p:spPr>
              <a:xfrm>
                <a:off x="10359368" y="4821583"/>
                <a:ext cx="485710"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gradFill>
                      <a:gsLst>
                        <a:gs pos="2917">
                          <a:srgbClr val="000000"/>
                        </a:gs>
                        <a:gs pos="30000">
                          <a:srgbClr val="000000"/>
                        </a:gs>
                      </a:gsLst>
                      <a:lin ang="5400000" scaled="0"/>
                    </a:gradFill>
                    <a:effectLst/>
                    <a:uLnTx/>
                    <a:uFillTx/>
                    <a:latin typeface="+mj-lt"/>
                    <a:ea typeface="+mn-ea"/>
                    <a:cs typeface="+mn-cs"/>
                  </a:rPr>
                  <a:t>HashiCorp</a:t>
                </a:r>
                <a:endPar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lang="en-US" sz="800">
                    <a:gradFill>
                      <a:gsLst>
                        <a:gs pos="2917">
                          <a:srgbClr val="000000"/>
                        </a:gs>
                        <a:gs pos="30000">
                          <a:srgbClr val="000000"/>
                        </a:gs>
                      </a:gsLst>
                      <a:lin ang="5400000" scaled="0"/>
                    </a:gradFill>
                    <a:latin typeface="+mj-lt"/>
                  </a:rPr>
                  <a:t>Vault</a:t>
                </a:r>
                <a:endPar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endParaRPr>
              </a:p>
            </p:txBody>
          </p:sp>
          <p:pic>
            <p:nvPicPr>
              <p:cNvPr id="9" name="Picture 2" descr="See the source image">
                <a:extLst>
                  <a:ext uri="{FF2B5EF4-FFF2-40B4-BE49-F238E27FC236}">
                    <a16:creationId xmlns:a16="http://schemas.microsoft.com/office/drawing/2014/main" id="{F1D86365-AB16-443F-AE76-EA7C67E8EB59}"/>
                  </a:ext>
                </a:extLst>
              </p:cNvP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10442578" y="4475785"/>
                <a:ext cx="319288" cy="3123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B4E90703-EA39-49B6-9559-6799E4CC3654}"/>
                </a:ext>
              </a:extLst>
            </p:cNvPr>
            <p:cNvGrpSpPr/>
            <p:nvPr/>
          </p:nvGrpSpPr>
          <p:grpSpPr>
            <a:xfrm>
              <a:off x="11131040" y="4441456"/>
              <a:ext cx="527388" cy="626348"/>
              <a:chOff x="10971534" y="4441456"/>
              <a:chExt cx="527388" cy="626348"/>
            </a:xfrm>
          </p:grpSpPr>
          <p:sp>
            <p:nvSpPr>
              <p:cNvPr id="41" name="TextBox 40">
                <a:extLst>
                  <a:ext uri="{FF2B5EF4-FFF2-40B4-BE49-F238E27FC236}">
                    <a16:creationId xmlns:a16="http://schemas.microsoft.com/office/drawing/2014/main" id="{B7E245BD-F420-4CB6-87A9-EEFB06F84660}"/>
                  </a:ext>
                </a:extLst>
              </p:cNvPr>
              <p:cNvSpPr txBox="1"/>
              <p:nvPr/>
            </p:nvSpPr>
            <p:spPr>
              <a:xfrm>
                <a:off x="10971534" y="4821583"/>
                <a:ext cx="527388"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Kubernetes</a:t>
                </a:r>
              </a:p>
              <a:p>
                <a:pPr marL="0" marR="0" lvl="0" indent="0" algn="ctr" defTabSz="914367" rtl="0" eaLnBrk="1" fontAlgn="auto" latinLnBrk="0" hangingPunct="1">
                  <a:lnSpc>
                    <a:spcPct val="100000"/>
                  </a:lnSpc>
                  <a:spcBef>
                    <a:spcPts val="0"/>
                  </a:spcBef>
                  <a:spcAft>
                    <a:spcPts val="0"/>
                  </a:spcAft>
                  <a:buClrTx/>
                  <a:buSzTx/>
                  <a:buFontTx/>
                  <a:buNone/>
                  <a:tabLst/>
                  <a:defRPr/>
                </a:pPr>
                <a:r>
                  <a:rPr lang="en-US" sz="800">
                    <a:gradFill>
                      <a:gsLst>
                        <a:gs pos="2917">
                          <a:srgbClr val="000000"/>
                        </a:gs>
                        <a:gs pos="30000">
                          <a:srgbClr val="000000"/>
                        </a:gs>
                      </a:gsLst>
                      <a:lin ang="5400000" scaled="0"/>
                    </a:gradFill>
                    <a:latin typeface="+mj-lt"/>
                  </a:rPr>
                  <a:t>Secret</a:t>
                </a:r>
                <a:endPar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endParaRPr>
              </a:p>
            </p:txBody>
          </p:sp>
          <p:pic>
            <p:nvPicPr>
              <p:cNvPr id="10" name="Graphic 9">
                <a:extLst>
                  <a:ext uri="{FF2B5EF4-FFF2-40B4-BE49-F238E27FC236}">
                    <a16:creationId xmlns:a16="http://schemas.microsoft.com/office/drawing/2014/main" id="{E36A805E-C4A0-4DB6-8D0B-7485EFB479A9}"/>
                  </a:ext>
                </a:extLst>
              </p:cNvPr>
              <p:cNvPicPr>
                <a:picLocks noChangeAspect="1"/>
              </p:cNvPicPr>
              <p:nvPr/>
            </p:nvPicPr>
            <p:blipFill rotWithShape="1">
              <a:blip r:embed="rId31" cstate="print">
                <a:extLst>
                  <a:ext uri="{28A0092B-C50C-407E-A947-70E740481C1C}">
                    <a14:useLocalDpi xmlns:a14="http://schemas.microsoft.com/office/drawing/2010/main"/>
                  </a:ext>
                  <a:ext uri="{96DAC541-7B7A-43D3-8B79-37D633B846F1}">
                    <asvg:svgBlip xmlns:asvg="http://schemas.microsoft.com/office/drawing/2016/SVG/main" r:embed="rId32"/>
                  </a:ext>
                </a:extLst>
              </a:blip>
              <a:srcRect r="81683"/>
              <a:stretch/>
            </p:blipFill>
            <p:spPr>
              <a:xfrm>
                <a:off x="11051503" y="4441456"/>
                <a:ext cx="367449" cy="354585"/>
              </a:xfrm>
              <a:prstGeom prst="rect">
                <a:avLst/>
              </a:prstGeom>
            </p:spPr>
          </p:pic>
        </p:grpSp>
      </p:grpSp>
      <p:grpSp>
        <p:nvGrpSpPr>
          <p:cNvPr id="63" name="Group 62">
            <a:extLst>
              <a:ext uri="{FF2B5EF4-FFF2-40B4-BE49-F238E27FC236}">
                <a16:creationId xmlns:a16="http://schemas.microsoft.com/office/drawing/2014/main" id="{C3B54C7B-E08B-4E3B-8D10-D33900A04F55}"/>
              </a:ext>
            </a:extLst>
          </p:cNvPr>
          <p:cNvGrpSpPr/>
          <p:nvPr/>
        </p:nvGrpSpPr>
        <p:grpSpPr>
          <a:xfrm>
            <a:off x="6836292" y="1889788"/>
            <a:ext cx="5012267" cy="859376"/>
            <a:chOff x="6836292" y="1889788"/>
            <a:chExt cx="5012267" cy="859376"/>
          </a:xfrm>
        </p:grpSpPr>
        <p:sp>
          <p:nvSpPr>
            <p:cNvPr id="58" name="Rounded Rectangle 5">
              <a:extLst>
                <a:ext uri="{FF2B5EF4-FFF2-40B4-BE49-F238E27FC236}">
                  <a16:creationId xmlns:a16="http://schemas.microsoft.com/office/drawing/2014/main" id="{04E70FEC-A907-4FF4-AFD6-56E08E75428C}"/>
                </a:ext>
              </a:extLst>
            </p:cNvPr>
            <p:cNvSpPr/>
            <p:nvPr/>
          </p:nvSpPr>
          <p:spPr bwMode="auto">
            <a:xfrm>
              <a:off x="6836292" y="1889788"/>
              <a:ext cx="5012267" cy="859376"/>
            </a:xfrm>
            <a:prstGeom prst="rect">
              <a:avLst/>
            </a:prstGeom>
            <a:solidFill>
              <a:schemeClr val="bg1"/>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40080" tIns="0" rIns="0" bIns="0" numCol="1" spcCol="0" rtlCol="0" fromWordArt="0" anchor="ctr" anchorCtr="0" forceAA="0" compatLnSpc="1">
              <a:prstTxWarp prst="textNoShape">
                <a:avLst/>
              </a:prstTxWarp>
              <a:no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err="1">
                  <a:ln>
                    <a:noFill/>
                  </a:ln>
                  <a:solidFill>
                    <a:srgbClr val="000000"/>
                  </a:solidFill>
                  <a:effectLst/>
                  <a:uLnTx/>
                  <a:uFillTx/>
                  <a:latin typeface="Segoe UI Semibold"/>
                  <a:ea typeface="+mn-ea"/>
                  <a:cs typeface="+mn-cs"/>
                </a:rPr>
                <a:t>PubSub</a:t>
              </a:r>
              <a:endParaRPr kumimoji="0" lang="en-US" sz="16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defTabSz="932472" rtl="0" eaLnBrk="1" fontAlgn="base" latinLnBrk="0" hangingPunct="1">
                <a:lnSpc>
                  <a:spcPct val="100000"/>
                </a:lnSpc>
                <a:spcBef>
                  <a:spcPct val="0"/>
                </a:spcBef>
                <a:spcAft>
                  <a:spcPct val="0"/>
                </a:spcAft>
                <a:buClrTx/>
                <a:buSzTx/>
                <a:buFontTx/>
                <a:buNone/>
                <a:tabLst/>
                <a:defRPr/>
              </a:pPr>
              <a:r>
                <a:rPr lang="en-US" sz="1600">
                  <a:solidFill>
                    <a:srgbClr val="000000"/>
                  </a:solidFill>
                  <a:latin typeface="Segoe UI Semibold"/>
                </a:rPr>
                <a:t>Brokers</a:t>
              </a:r>
              <a:endParaRPr kumimoji="0" lang="en-US" sz="1600" b="0" i="0" u="none" strike="noStrike" kern="1200" cap="none" spc="0" normalizeH="0" baseline="0" noProof="0">
                <a:ln>
                  <a:noFill/>
                </a:ln>
                <a:solidFill>
                  <a:srgbClr val="000000"/>
                </a:solidFill>
                <a:effectLst/>
                <a:uLnTx/>
                <a:uFillTx/>
                <a:latin typeface="Segoe UI Semibold"/>
                <a:ea typeface="+mn-ea"/>
                <a:cs typeface="+mn-cs"/>
              </a:endParaRPr>
            </a:p>
          </p:txBody>
        </p:sp>
        <p:grpSp>
          <p:nvGrpSpPr>
            <p:cNvPr id="138" name="Group 137">
              <a:extLst>
                <a:ext uri="{FF2B5EF4-FFF2-40B4-BE49-F238E27FC236}">
                  <a16:creationId xmlns:a16="http://schemas.microsoft.com/office/drawing/2014/main" id="{21371B33-5A80-4FD2-9C29-073B25B01481}"/>
                </a:ext>
              </a:extLst>
            </p:cNvPr>
            <p:cNvGrpSpPr/>
            <p:nvPr/>
          </p:nvGrpSpPr>
          <p:grpSpPr>
            <a:xfrm>
              <a:off x="10628977" y="2085619"/>
              <a:ext cx="320745" cy="477468"/>
              <a:chOff x="9821876" y="953897"/>
              <a:chExt cx="320745" cy="477468"/>
            </a:xfrm>
          </p:grpSpPr>
          <p:pic>
            <p:nvPicPr>
              <p:cNvPr id="140" name="Picture 139">
                <a:extLst>
                  <a:ext uri="{FF2B5EF4-FFF2-40B4-BE49-F238E27FC236}">
                    <a16:creationId xmlns:a16="http://schemas.microsoft.com/office/drawing/2014/main" id="{ABB6D18A-5E38-4D65-B101-A18A2085D361}"/>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9821876" y="953897"/>
                <a:ext cx="320745" cy="268531"/>
              </a:xfrm>
              <a:prstGeom prst="rect">
                <a:avLst/>
              </a:prstGeom>
            </p:spPr>
          </p:pic>
          <p:sp>
            <p:nvSpPr>
              <p:cNvPr id="142" name="TextBox 141">
                <a:extLst>
                  <a:ext uri="{FF2B5EF4-FFF2-40B4-BE49-F238E27FC236}">
                    <a16:creationId xmlns:a16="http://schemas.microsoft.com/office/drawing/2014/main" id="{F20A0966-46ED-4D3A-86C7-51BC2015CE39}"/>
                  </a:ext>
                </a:extLst>
              </p:cNvPr>
              <p:cNvSpPr txBox="1"/>
              <p:nvPr/>
            </p:nvSpPr>
            <p:spPr>
              <a:xfrm>
                <a:off x="9855611" y="1308254"/>
                <a:ext cx="253275"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Redis</a:t>
                </a:r>
              </a:p>
            </p:txBody>
          </p:sp>
        </p:grpSp>
        <p:grpSp>
          <p:nvGrpSpPr>
            <p:cNvPr id="150" name="Group 149">
              <a:extLst>
                <a:ext uri="{FF2B5EF4-FFF2-40B4-BE49-F238E27FC236}">
                  <a16:creationId xmlns:a16="http://schemas.microsoft.com/office/drawing/2014/main" id="{B3412C62-1E44-4D6C-9A20-FE34C93DF9B4}"/>
                </a:ext>
              </a:extLst>
            </p:cNvPr>
            <p:cNvGrpSpPr/>
            <p:nvPr/>
          </p:nvGrpSpPr>
          <p:grpSpPr>
            <a:xfrm>
              <a:off x="8619944" y="2036350"/>
              <a:ext cx="332433" cy="592591"/>
              <a:chOff x="8604473" y="900329"/>
              <a:chExt cx="332433" cy="592591"/>
            </a:xfrm>
          </p:grpSpPr>
          <p:pic>
            <p:nvPicPr>
              <p:cNvPr id="152" name="Picture 114">
                <a:extLst>
                  <a:ext uri="{FF2B5EF4-FFF2-40B4-BE49-F238E27FC236}">
                    <a16:creationId xmlns:a16="http://schemas.microsoft.com/office/drawing/2014/main" id="{72971B67-60C0-4132-969F-4CB1DC68FB68}"/>
                  </a:ext>
                </a:extLst>
              </p:cNvPr>
              <p:cNvPicPr>
                <a:picLocks noChangeAspect="1"/>
              </p:cNvPicPr>
              <p:nvPr/>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rcRect/>
              <a:stretch/>
            </p:blipFill>
            <p:spPr>
              <a:xfrm>
                <a:off x="8604473" y="900329"/>
                <a:ext cx="332433" cy="332433"/>
              </a:xfrm>
              <a:prstGeom prst="rect">
                <a:avLst/>
              </a:prstGeom>
            </p:spPr>
          </p:pic>
          <p:sp>
            <p:nvSpPr>
              <p:cNvPr id="154" name="TextBox 153">
                <a:extLst>
                  <a:ext uri="{FF2B5EF4-FFF2-40B4-BE49-F238E27FC236}">
                    <a16:creationId xmlns:a16="http://schemas.microsoft.com/office/drawing/2014/main" id="{BA4016CD-EFFD-4DD7-8B38-7E9EB32AA6AE}"/>
                  </a:ext>
                </a:extLst>
              </p:cNvPr>
              <p:cNvSpPr txBox="1"/>
              <p:nvPr/>
            </p:nvSpPr>
            <p:spPr>
              <a:xfrm>
                <a:off x="8658479" y="1246699"/>
                <a:ext cx="224420"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AWS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SQS</a:t>
                </a:r>
              </a:p>
            </p:txBody>
          </p:sp>
        </p:grpSp>
        <p:grpSp>
          <p:nvGrpSpPr>
            <p:cNvPr id="156" name="Group 155">
              <a:extLst>
                <a:ext uri="{FF2B5EF4-FFF2-40B4-BE49-F238E27FC236}">
                  <a16:creationId xmlns:a16="http://schemas.microsoft.com/office/drawing/2014/main" id="{492E7688-1A71-4898-BDDF-DF3384CE66E3}"/>
                </a:ext>
              </a:extLst>
            </p:cNvPr>
            <p:cNvGrpSpPr/>
            <p:nvPr/>
          </p:nvGrpSpPr>
          <p:grpSpPr>
            <a:xfrm>
              <a:off x="9189572" y="2028943"/>
              <a:ext cx="525785" cy="595242"/>
              <a:chOff x="9173036" y="897678"/>
              <a:chExt cx="525785" cy="595242"/>
            </a:xfrm>
          </p:grpSpPr>
          <p:pic>
            <p:nvPicPr>
              <p:cNvPr id="157" name="Graphic 156">
                <a:extLst>
                  <a:ext uri="{FF2B5EF4-FFF2-40B4-BE49-F238E27FC236}">
                    <a16:creationId xmlns:a16="http://schemas.microsoft.com/office/drawing/2014/main" id="{DC2310D4-28C6-4E56-B518-5DD249764216}"/>
                  </a:ext>
                </a:extLst>
              </p:cNvPr>
              <p:cNvPicPr>
                <a:picLocks noChangeAspect="1"/>
              </p:cNvPicPr>
              <p:nvPr/>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rcRect/>
              <a:stretch/>
            </p:blipFill>
            <p:spPr>
              <a:xfrm>
                <a:off x="9270832" y="897678"/>
                <a:ext cx="330190" cy="330190"/>
              </a:xfrm>
              <a:prstGeom prst="rect">
                <a:avLst/>
              </a:prstGeom>
            </p:spPr>
          </p:pic>
          <p:sp>
            <p:nvSpPr>
              <p:cNvPr id="159" name="TextBox 158">
                <a:extLst>
                  <a:ext uri="{FF2B5EF4-FFF2-40B4-BE49-F238E27FC236}">
                    <a16:creationId xmlns:a16="http://schemas.microsoft.com/office/drawing/2014/main" id="{11C82B10-ACF7-4671-8A3A-3EE9E53B913B}"/>
                  </a:ext>
                </a:extLst>
              </p:cNvPr>
              <p:cNvSpPr txBox="1"/>
              <p:nvPr/>
            </p:nvSpPr>
            <p:spPr>
              <a:xfrm>
                <a:off x="9173036" y="1246699"/>
                <a:ext cx="525785"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Azure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Service Bus</a:t>
                </a:r>
              </a:p>
            </p:txBody>
          </p:sp>
        </p:grpSp>
        <p:grpSp>
          <p:nvGrpSpPr>
            <p:cNvPr id="160" name="Group 159">
              <a:extLst>
                <a:ext uri="{FF2B5EF4-FFF2-40B4-BE49-F238E27FC236}">
                  <a16:creationId xmlns:a16="http://schemas.microsoft.com/office/drawing/2014/main" id="{E1ACC027-8FEA-4708-8D5F-36DD03DB68B9}"/>
                </a:ext>
              </a:extLst>
            </p:cNvPr>
            <p:cNvGrpSpPr/>
            <p:nvPr/>
          </p:nvGrpSpPr>
          <p:grpSpPr>
            <a:xfrm>
              <a:off x="11155885" y="2090063"/>
              <a:ext cx="477696" cy="477468"/>
              <a:chOff x="9743401" y="953897"/>
              <a:chExt cx="477696" cy="477468"/>
            </a:xfrm>
          </p:grpSpPr>
          <p:pic>
            <p:nvPicPr>
              <p:cNvPr id="161" name="Picture 160">
                <a:extLst>
                  <a:ext uri="{FF2B5EF4-FFF2-40B4-BE49-F238E27FC236}">
                    <a16:creationId xmlns:a16="http://schemas.microsoft.com/office/drawing/2014/main" id="{CD375737-2BC0-4934-9805-C63C047E07D7}"/>
                  </a:ext>
                </a:extLst>
              </p:cNvPr>
              <p:cNvPicPr>
                <a:picLocks noChangeAspect="1"/>
              </p:cNvPicPr>
              <p:nvPr/>
            </p:nvPicPr>
            <p:blipFill>
              <a:blip r:embed="rId37">
                <a:extLst>
                  <a:ext uri="{28A0092B-C50C-407E-A947-70E740481C1C}">
                    <a14:useLocalDpi xmlns:a14="http://schemas.microsoft.com/office/drawing/2010/main"/>
                  </a:ext>
                </a:extLst>
              </a:blip>
              <a:srcRect/>
              <a:stretch/>
            </p:blipFill>
            <p:spPr>
              <a:xfrm>
                <a:off x="9845586" y="953897"/>
                <a:ext cx="273325" cy="268531"/>
              </a:xfrm>
              <a:prstGeom prst="rect">
                <a:avLst/>
              </a:prstGeom>
            </p:spPr>
          </p:pic>
          <p:sp>
            <p:nvSpPr>
              <p:cNvPr id="162" name="TextBox 161">
                <a:extLst>
                  <a:ext uri="{FF2B5EF4-FFF2-40B4-BE49-F238E27FC236}">
                    <a16:creationId xmlns:a16="http://schemas.microsoft.com/office/drawing/2014/main" id="{4C6145B9-35BC-499A-8310-241E6DAF58D9}"/>
                  </a:ext>
                </a:extLst>
              </p:cNvPr>
              <p:cNvSpPr txBox="1"/>
              <p:nvPr/>
            </p:nvSpPr>
            <p:spPr>
              <a:xfrm>
                <a:off x="9743401" y="1308254"/>
                <a:ext cx="477696" cy="12311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RabbitMQ</a:t>
                </a:r>
              </a:p>
            </p:txBody>
          </p:sp>
        </p:grpSp>
        <p:grpSp>
          <p:nvGrpSpPr>
            <p:cNvPr id="163" name="Group 162">
              <a:extLst>
                <a:ext uri="{FF2B5EF4-FFF2-40B4-BE49-F238E27FC236}">
                  <a16:creationId xmlns:a16="http://schemas.microsoft.com/office/drawing/2014/main" id="{345C7A61-9CBD-4777-81E7-D6B6198664D8}"/>
                </a:ext>
              </a:extLst>
            </p:cNvPr>
            <p:cNvGrpSpPr/>
            <p:nvPr/>
          </p:nvGrpSpPr>
          <p:grpSpPr>
            <a:xfrm>
              <a:off x="9911570" y="1970590"/>
              <a:ext cx="442479" cy="658351"/>
              <a:chOff x="11147028" y="3239662"/>
              <a:chExt cx="442479" cy="658351"/>
            </a:xfrm>
          </p:grpSpPr>
          <p:sp>
            <p:nvSpPr>
              <p:cNvPr id="164" name="TextBox 163">
                <a:extLst>
                  <a:ext uri="{FF2B5EF4-FFF2-40B4-BE49-F238E27FC236}">
                    <a16:creationId xmlns:a16="http://schemas.microsoft.com/office/drawing/2014/main" id="{E77F4400-2081-4D40-9A0B-3AB6D8FE20E5}"/>
                  </a:ext>
                </a:extLst>
              </p:cNvPr>
              <p:cNvSpPr txBox="1"/>
              <p:nvPr/>
            </p:nvSpPr>
            <p:spPr>
              <a:xfrm>
                <a:off x="11167891" y="3651792"/>
                <a:ext cx="400751" cy="246221"/>
              </a:xfrm>
              <a:prstGeom prst="rect">
                <a:avLst/>
              </a:prstGeom>
              <a:noFill/>
            </p:spPr>
            <p:txBody>
              <a:bodyPr wrap="none" lIns="0" tIns="0" rIns="0" bIns="0" rtlCol="0" anchor="ctr">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GCP</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mj-lt"/>
                    <a:ea typeface="+mn-ea"/>
                    <a:cs typeface="+mn-cs"/>
                  </a:rPr>
                  <a:t>Pub/Sub</a:t>
                </a:r>
              </a:p>
            </p:txBody>
          </p:sp>
          <p:pic>
            <p:nvPicPr>
              <p:cNvPr id="165" name="Picture 164">
                <a:extLst>
                  <a:ext uri="{FF2B5EF4-FFF2-40B4-BE49-F238E27FC236}">
                    <a16:creationId xmlns:a16="http://schemas.microsoft.com/office/drawing/2014/main" id="{8D95EC9C-2F40-4F86-86C9-5ACF3B45B818}"/>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11147028" y="3239662"/>
                <a:ext cx="442479" cy="442479"/>
              </a:xfrm>
              <a:prstGeom prst="rect">
                <a:avLst/>
              </a:prstGeom>
            </p:spPr>
          </p:pic>
        </p:grpSp>
      </p:grpSp>
      <p:pic>
        <p:nvPicPr>
          <p:cNvPr id="78" name="Graphic 77">
            <a:extLst>
              <a:ext uri="{FF2B5EF4-FFF2-40B4-BE49-F238E27FC236}">
                <a16:creationId xmlns:a16="http://schemas.microsoft.com/office/drawing/2014/main" id="{634828F1-293E-4122-94C0-13268452F17E}"/>
              </a:ext>
            </a:extLst>
          </p:cNvPr>
          <p:cNvPicPr>
            <a:picLocks noChangeAspect="1"/>
          </p:cNvPicPr>
          <p:nvPr/>
        </p:nvPicPr>
        <p:blipFill>
          <a:blip r:embed="rId39" cstate="print">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7014506" y="875198"/>
            <a:ext cx="298842" cy="489176"/>
          </a:xfrm>
          <a:prstGeom prst="rect">
            <a:avLst/>
          </a:prstGeom>
        </p:spPr>
      </p:pic>
      <p:pic>
        <p:nvPicPr>
          <p:cNvPr id="80" name="Graphic 79">
            <a:extLst>
              <a:ext uri="{FF2B5EF4-FFF2-40B4-BE49-F238E27FC236}">
                <a16:creationId xmlns:a16="http://schemas.microsoft.com/office/drawing/2014/main" id="{5171816B-E34B-4E84-8866-CF9B17A52277}"/>
              </a:ext>
            </a:extLst>
          </p:cNvPr>
          <p:cNvPicPr>
            <a:picLocks noChangeAspect="1"/>
          </p:cNvPicPr>
          <p:nvPr/>
        </p:nvPicPr>
        <p:blipFill>
          <a:blip r:embed="rId41" cstate="print">
            <a:extLst>
              <a:ext uri="{28A0092B-C50C-407E-A947-70E740481C1C}">
                <a14:useLocalDpi xmlns:a14="http://schemas.microsoft.com/office/drawing/2010/main"/>
              </a:ext>
              <a:ext uri="{96DAC541-7B7A-43D3-8B79-37D633B846F1}">
                <asvg:svgBlip xmlns:asvg="http://schemas.microsoft.com/office/drawing/2016/SVG/main" r:embed="rId42"/>
              </a:ext>
            </a:extLst>
          </a:blip>
          <a:srcRect/>
          <a:stretch/>
        </p:blipFill>
        <p:spPr>
          <a:xfrm>
            <a:off x="6948716" y="2221394"/>
            <a:ext cx="430421" cy="218797"/>
          </a:xfrm>
          <a:prstGeom prst="rect">
            <a:avLst/>
          </a:prstGeom>
        </p:spPr>
      </p:pic>
      <p:pic>
        <p:nvPicPr>
          <p:cNvPr id="81" name="Graphic 80">
            <a:extLst>
              <a:ext uri="{FF2B5EF4-FFF2-40B4-BE49-F238E27FC236}">
                <a16:creationId xmlns:a16="http://schemas.microsoft.com/office/drawing/2014/main" id="{5FF8B189-ABC0-443B-8973-EF02F12AF791}"/>
              </a:ext>
            </a:extLst>
          </p:cNvPr>
          <p:cNvPicPr>
            <a:picLocks noChangeAspect="1"/>
          </p:cNvPicPr>
          <p:nvPr/>
        </p:nvPicPr>
        <p:blipFill>
          <a:blip r:embed="rId43" cstate="print">
            <a:extLst>
              <a:ext uri="{28A0092B-C50C-407E-A947-70E740481C1C}">
                <a14:useLocalDpi xmlns:a14="http://schemas.microsoft.com/office/drawing/2010/main"/>
              </a:ext>
              <a:ext uri="{96DAC541-7B7A-43D3-8B79-37D633B846F1}">
                <asvg:svgBlip xmlns:asvg="http://schemas.microsoft.com/office/drawing/2016/SVG/main" r:embed="rId44"/>
              </a:ext>
            </a:extLst>
          </a:blip>
          <a:srcRect/>
          <a:stretch/>
        </p:blipFill>
        <p:spPr>
          <a:xfrm>
            <a:off x="6899147" y="3342014"/>
            <a:ext cx="479990" cy="383486"/>
          </a:xfrm>
          <a:prstGeom prst="rect">
            <a:avLst/>
          </a:prstGeom>
        </p:spPr>
      </p:pic>
      <p:pic>
        <p:nvPicPr>
          <p:cNvPr id="83" name="Graphic 82">
            <a:extLst>
              <a:ext uri="{FF2B5EF4-FFF2-40B4-BE49-F238E27FC236}">
                <a16:creationId xmlns:a16="http://schemas.microsoft.com/office/drawing/2014/main" id="{3A3C5632-44A1-4C47-ADAF-22A0891C73CE}"/>
              </a:ext>
            </a:extLst>
          </p:cNvPr>
          <p:cNvPicPr>
            <a:picLocks noChangeAspect="1"/>
          </p:cNvPicPr>
          <p:nvPr/>
        </p:nvPicPr>
        <p:blipFill>
          <a:blip r:embed="rId45" cstate="print">
            <a:extLst>
              <a:ext uri="{28A0092B-C50C-407E-A947-70E740481C1C}">
                <a14:useLocalDpi xmlns:a14="http://schemas.microsoft.com/office/drawing/2010/main"/>
              </a:ext>
              <a:ext uri="{96DAC541-7B7A-43D3-8B79-37D633B846F1}">
                <asvg:svgBlip xmlns:asvg="http://schemas.microsoft.com/office/drawing/2016/SVG/main" r:embed="rId46"/>
              </a:ext>
            </a:extLst>
          </a:blip>
          <a:srcRect/>
          <a:stretch/>
        </p:blipFill>
        <p:spPr>
          <a:xfrm>
            <a:off x="6964938" y="4515945"/>
            <a:ext cx="348410" cy="441552"/>
          </a:xfrm>
          <a:prstGeom prst="rect">
            <a:avLst/>
          </a:prstGeom>
        </p:spPr>
      </p:pic>
      <p:pic>
        <p:nvPicPr>
          <p:cNvPr id="84" name="Graphic 83">
            <a:extLst>
              <a:ext uri="{FF2B5EF4-FFF2-40B4-BE49-F238E27FC236}">
                <a16:creationId xmlns:a16="http://schemas.microsoft.com/office/drawing/2014/main" id="{65B9C00B-3571-44EA-AB41-875C9E0B72A2}"/>
              </a:ext>
            </a:extLst>
          </p:cNvPr>
          <p:cNvPicPr>
            <a:picLocks noChangeAspect="1"/>
          </p:cNvPicPr>
          <p:nvPr/>
        </p:nvPicPr>
        <p:blipFill>
          <a:blip r:embed="rId47" cstate="print">
            <a:extLst>
              <a:ext uri="{28A0092B-C50C-407E-A947-70E740481C1C}">
                <a14:useLocalDpi xmlns:a14="http://schemas.microsoft.com/office/drawing/2010/main"/>
              </a:ext>
              <a:ext uri="{96DAC541-7B7A-43D3-8B79-37D633B846F1}">
                <asvg:svgBlip xmlns:asvg="http://schemas.microsoft.com/office/drawing/2016/SVG/main" r:embed="rId48"/>
              </a:ext>
            </a:extLst>
          </a:blip>
          <a:srcRect/>
          <a:stretch/>
        </p:blipFill>
        <p:spPr>
          <a:xfrm>
            <a:off x="6920598" y="5731217"/>
            <a:ext cx="486656" cy="416934"/>
          </a:xfrm>
          <a:prstGeom prst="rect">
            <a:avLst/>
          </a:prstGeom>
        </p:spPr>
      </p:pic>
    </p:spTree>
    <p:extLst>
      <p:ext uri="{BB962C8B-B14F-4D97-AF65-F5344CB8AC3E}">
        <p14:creationId xmlns:p14="http://schemas.microsoft.com/office/powerpoint/2010/main" val="237944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42" presetClass="path" presetSubtype="0" decel="100000" fill="hold" nodeType="withEffect">
                                  <p:stCondLst>
                                    <p:cond delay="0"/>
                                  </p:stCondLst>
                                  <p:childTnLst>
                                    <p:animMotion origin="layout" path="M 2.70833E-6 -3.7037E-7 L 2.70833E-6 0.02569 " pathEditMode="relative" rAng="0" ptsTypes="AA">
                                      <p:cBhvr>
                                        <p:cTn id="9" dur="500" spd="-100000" fill="hold"/>
                                        <p:tgtEl>
                                          <p:spTgt spid="60"/>
                                        </p:tgtEl>
                                        <p:attrNameLst>
                                          <p:attrName>ppt_x</p:attrName>
                                          <p:attrName>ppt_y</p:attrName>
                                        </p:attrNameLst>
                                      </p:cBhvr>
                                      <p:rCtr x="0" y="1273"/>
                                    </p:animMotion>
                                  </p:childTnLst>
                                </p:cTn>
                              </p:par>
                              <p:par>
                                <p:cTn id="10" presetID="22" presetClass="entr" presetSubtype="8"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par>
                                <p:cTn id="13" presetID="42" presetClass="path" presetSubtype="0" decel="100000" fill="hold" nodeType="withEffect">
                                  <p:stCondLst>
                                    <p:cond delay="0"/>
                                  </p:stCondLst>
                                  <p:childTnLst>
                                    <p:animMotion origin="layout" path="M 2.70833E-6 -3.7037E-7 L 2.70833E-6 0.02569 " pathEditMode="relative" rAng="0" ptsTypes="AA">
                                      <p:cBhvr>
                                        <p:cTn id="14" dur="500" spd="-100000" fill="hold"/>
                                        <p:tgtEl>
                                          <p:spTgt spid="63"/>
                                        </p:tgtEl>
                                        <p:attrNameLst>
                                          <p:attrName>ppt_x</p:attrName>
                                          <p:attrName>ppt_y</p:attrName>
                                        </p:attrNameLst>
                                      </p:cBhvr>
                                      <p:rCtr x="0" y="1273"/>
                                    </p:animMotion>
                                  </p:childTnLst>
                                </p:cTn>
                              </p:par>
                              <p:par>
                                <p:cTn id="15" presetID="22" presetClass="entr" presetSubtype="8"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500"/>
                                        <p:tgtEl>
                                          <p:spTgt spid="74"/>
                                        </p:tgtEl>
                                      </p:cBhvr>
                                    </p:animEffect>
                                  </p:childTnLst>
                                </p:cTn>
                              </p:par>
                              <p:par>
                                <p:cTn id="18" presetID="42" presetClass="path" presetSubtype="0" decel="100000" fill="hold" nodeType="withEffect">
                                  <p:stCondLst>
                                    <p:cond delay="0"/>
                                  </p:stCondLst>
                                  <p:childTnLst>
                                    <p:animMotion origin="layout" path="M 2.70833E-6 -3.7037E-7 L 2.70833E-6 0.02569 " pathEditMode="relative" rAng="0" ptsTypes="AA">
                                      <p:cBhvr>
                                        <p:cTn id="19" dur="500" spd="-100000" fill="hold"/>
                                        <p:tgtEl>
                                          <p:spTgt spid="74"/>
                                        </p:tgtEl>
                                        <p:attrNameLst>
                                          <p:attrName>ppt_x</p:attrName>
                                          <p:attrName>ppt_y</p:attrName>
                                        </p:attrNameLst>
                                      </p:cBhvr>
                                      <p:rCtr x="0" y="1273"/>
                                    </p:animMotion>
                                  </p:childTnLst>
                                </p:cTn>
                              </p:par>
                              <p:par>
                                <p:cTn id="20" presetID="22" presetClass="entr" presetSubtype="8" fill="hold"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par>
                                <p:cTn id="23" presetID="42" presetClass="path" presetSubtype="0" decel="100000" fill="hold" nodeType="withEffect">
                                  <p:stCondLst>
                                    <p:cond delay="0"/>
                                  </p:stCondLst>
                                  <p:childTnLst>
                                    <p:animMotion origin="layout" path="M 2.70833E-6 -3.7037E-7 L 2.70833E-6 0.02569 " pathEditMode="relative" rAng="0" ptsTypes="AA">
                                      <p:cBhvr>
                                        <p:cTn id="24" dur="500" spd="-100000" fill="hold"/>
                                        <p:tgtEl>
                                          <p:spTgt spid="75"/>
                                        </p:tgtEl>
                                        <p:attrNameLst>
                                          <p:attrName>ppt_x</p:attrName>
                                          <p:attrName>ppt_y</p:attrName>
                                        </p:attrNameLst>
                                      </p:cBhvr>
                                      <p:rCtr x="0" y="1273"/>
                                    </p:animMotion>
                                  </p:childTnLst>
                                </p:cTn>
                              </p:par>
                              <p:par>
                                <p:cTn id="25" presetID="2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42" presetClass="path" presetSubtype="0" decel="100000" fill="hold" nodeType="withEffect">
                                  <p:stCondLst>
                                    <p:cond delay="0"/>
                                  </p:stCondLst>
                                  <p:childTnLst>
                                    <p:animMotion origin="layout" path="M 2.70833E-6 -3.7037E-7 L 2.70833E-6 0.02569 " pathEditMode="relative" rAng="0" ptsTypes="AA">
                                      <p:cBhvr>
                                        <p:cTn id="29" dur="500" spd="-100000" fill="hold"/>
                                        <p:tgtEl>
                                          <p:spTgt spid="17"/>
                                        </p:tgtEl>
                                        <p:attrNameLst>
                                          <p:attrName>ppt_x</p:attrName>
                                          <p:attrName>ppt_y</p:attrName>
                                        </p:attrNameLst>
                                      </p:cBhvr>
                                      <p:rCtr x="0" y="1273"/>
                                    </p:animMotion>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left)">
                                      <p:cBhvr>
                                        <p:cTn id="33" dur="500"/>
                                        <p:tgtEl>
                                          <p:spTgt spid="85"/>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500"/>
                                        <p:tgtEl>
                                          <p:spTgt spid="7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Dapr White Template">
  <a:themeElements>
    <a:clrScheme name="Inspire-Ignite White">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S_Ignite_Digital_Event_Template_v14.potx" id="{AA94F097-066F-4F74-A020-27B036B6E77B}" vid="{52127781-A5B6-4E9A-BA04-A3AC599DC6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otalTime>0</TotalTime>
  <Words>1805</Words>
  <Application>Microsoft Office PowerPoint</Application>
  <PresentationFormat>Widescreen</PresentationFormat>
  <Paragraphs>522</Paragraphs>
  <Slides>31</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Wingdings</vt:lpstr>
      <vt:lpstr>Source Sans Pro</vt:lpstr>
      <vt:lpstr>Consolas</vt:lpstr>
      <vt:lpstr>Calibri</vt:lpstr>
      <vt:lpstr>Segoe UI</vt:lpstr>
      <vt:lpstr>Segoe UI Semibold</vt:lpstr>
      <vt:lpstr>Arial</vt:lpstr>
      <vt:lpstr>Font Awesome 5 Brands Regular</vt:lpstr>
      <vt:lpstr>MS Shell Dlg 2</vt:lpstr>
      <vt:lpstr>Dapr White Template</vt:lpstr>
      <vt:lpstr>Dapr Distributed Application Runtime</vt:lpstr>
      <vt:lpstr>Distributed Application Runtime</vt:lpstr>
      <vt:lpstr>Dapr Goals</vt:lpstr>
      <vt:lpstr>Microservice building blocks</vt:lpstr>
      <vt:lpstr>Any language and framework</vt:lpstr>
      <vt:lpstr>Any cloud or edge infrastructure</vt:lpstr>
      <vt:lpstr>Sidecar model</vt:lpstr>
      <vt:lpstr>Dapr applications</vt:lpstr>
      <vt:lpstr>Dapr components</vt:lpstr>
      <vt:lpstr>Dapr building blocks</vt:lpstr>
      <vt:lpstr>Service invocation</vt:lpstr>
      <vt:lpstr>State management</vt:lpstr>
      <vt:lpstr>State management</vt:lpstr>
      <vt:lpstr>State management</vt:lpstr>
      <vt:lpstr>Dapr state API</vt:lpstr>
      <vt:lpstr>Dapr state API</vt:lpstr>
      <vt:lpstr>Publish and subscribe</vt:lpstr>
      <vt:lpstr>Dapr pub/sub API</vt:lpstr>
      <vt:lpstr>Input triggers</vt:lpstr>
      <vt:lpstr>Output bindings</vt:lpstr>
      <vt:lpstr>Dapr bindings API</vt:lpstr>
      <vt:lpstr>Secrets</vt:lpstr>
      <vt:lpstr>Dapr secrets API</vt:lpstr>
      <vt:lpstr>Observability</vt:lpstr>
      <vt:lpstr>Distributed tracing</vt:lpstr>
      <vt:lpstr>Metrics</vt:lpstr>
      <vt:lpstr>Dapr hosting environments</vt:lpstr>
      <vt:lpstr>Dapr in self-hosted Docker mode</vt:lpstr>
      <vt:lpstr>Dapr on Kubernetes</vt:lpstr>
      <vt:lpstr>References</vt:lpstr>
      <vt:lpstr>  Thank You! 🚀  Laurent Kempé https://laurentkempe.com/   @laurentkempe  @laurentkempe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2021-05-13T20:41:19Z</dcterms:created>
  <dcterms:modified xsi:type="dcterms:W3CDTF">2021-05-19T18:54:41Z</dcterms:modified>
</cp:coreProperties>
</file>